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61" r:id="rId3"/>
    <p:sldId id="260" r:id="rId4"/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277EE2-7217-4F5C-8437-B93428A19C36}"/>
              </a:ext>
            </a:extLst>
          </p:cNvPr>
          <p:cNvSpPr txBox="1"/>
          <p:nvPr/>
        </p:nvSpPr>
        <p:spPr>
          <a:xfrm>
            <a:off x="200721" y="234176"/>
            <a:ext cx="12312986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 написании программы были выявлены недочеты и переосмысления логики в целом</a:t>
            </a:r>
          </a:p>
          <a:p>
            <a:endParaRPr lang="ru-RU" dirty="0"/>
          </a:p>
          <a:p>
            <a:r>
              <a:rPr lang="ru-RU" dirty="0"/>
              <a:t>Практика показала что создание бота не целесообразна и так как точного результата на основе </a:t>
            </a:r>
          </a:p>
          <a:p>
            <a:r>
              <a:rPr lang="ru-RU" dirty="0"/>
              <a:t>Публикуемой информации показал результат далёкий от реальности из чего был сделан вывод </a:t>
            </a:r>
          </a:p>
          <a:p>
            <a:r>
              <a:rPr lang="ru-RU" dirty="0"/>
              <a:t>Что программа должна функционировать либо на уровне государства с доступам базы данных</a:t>
            </a:r>
          </a:p>
          <a:p>
            <a:r>
              <a:rPr lang="ru-RU" dirty="0"/>
              <a:t>Гражданского населения или должен быть создан общественный ресурс где могут выкладывается </a:t>
            </a:r>
          </a:p>
          <a:p>
            <a:r>
              <a:rPr lang="ru-RU" dirty="0"/>
              <a:t>Объявления на вакантные места а так же с полноценной регистрацией предприятий со всеми </a:t>
            </a:r>
          </a:p>
          <a:p>
            <a:r>
              <a:rPr lang="ru-RU" dirty="0"/>
              <a:t>Параметрами что может повлиять на коммерческую тайну по этой причине добровольно организации</a:t>
            </a:r>
          </a:p>
          <a:p>
            <a:r>
              <a:rPr lang="ru-RU" dirty="0"/>
              <a:t>Или предприятия не будут согласны оглашать информацию которая потенциально может навредить </a:t>
            </a:r>
          </a:p>
          <a:p>
            <a:r>
              <a:rPr lang="ru-RU" dirty="0"/>
              <a:t>Их деятельности. </a:t>
            </a:r>
          </a:p>
          <a:p>
            <a:endParaRPr lang="ru-RU" dirty="0"/>
          </a:p>
          <a:p>
            <a:r>
              <a:rPr lang="ru-RU" dirty="0"/>
              <a:t>Так же гражданское население не будет согласно регистрировать себя по паспортам так </a:t>
            </a:r>
          </a:p>
          <a:p>
            <a:r>
              <a:rPr lang="ru-RU" dirty="0"/>
              <a:t>будут боятся потери, оглашения или использования личной информации не в добрых целях.</a:t>
            </a:r>
          </a:p>
          <a:p>
            <a:endParaRPr lang="ru-RU" dirty="0"/>
          </a:p>
          <a:p>
            <a:r>
              <a:rPr lang="ru-RU" dirty="0"/>
              <a:t>Так же на сколько я знаю сбор конфиденциальной информации противозаконно.</a:t>
            </a:r>
          </a:p>
          <a:p>
            <a:endParaRPr lang="ru-RU" dirty="0"/>
          </a:p>
          <a:p>
            <a:r>
              <a:rPr lang="ru-RU" dirty="0"/>
              <a:t>Сама проект жизни способен и может быть применён как аналитическая программа но только </a:t>
            </a:r>
          </a:p>
          <a:p>
            <a:r>
              <a:rPr lang="ru-RU" dirty="0"/>
              <a:t>При сотрудничестве с государственными органами либо соблюдения законодательства при </a:t>
            </a:r>
          </a:p>
          <a:p>
            <a:r>
              <a:rPr lang="ru-RU" dirty="0"/>
              <a:t>Сборе информации </a:t>
            </a:r>
          </a:p>
          <a:p>
            <a:endParaRPr lang="ru-RU" dirty="0"/>
          </a:p>
          <a:p>
            <a:r>
              <a:rPr lang="ru-RU" dirty="0"/>
              <a:t>У проекта два пути жизнеспособности:</a:t>
            </a:r>
          </a:p>
          <a:p>
            <a:pPr marL="342900" indent="-342900">
              <a:buAutoNum type="arabicPeriod"/>
            </a:pPr>
            <a:r>
              <a:rPr lang="ru-RU" dirty="0"/>
              <a:t>Это работа с государственным реестром который может контролировать неповторимость данных</a:t>
            </a:r>
          </a:p>
          <a:p>
            <a:pPr marL="342900" indent="-342900">
              <a:buAutoNum type="arabicPeriod"/>
            </a:pPr>
            <a:r>
              <a:rPr lang="ru-RU" dirty="0"/>
              <a:t>Это создание централизованного ресурса на котором так же не будет повторении</a:t>
            </a:r>
          </a:p>
          <a:p>
            <a:r>
              <a:rPr lang="ru-RU" dirty="0"/>
              <a:t> информации путем сбора конфиденциальных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23042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45B2E0-AA8C-402E-9A57-EA731EAABABD}"/>
              </a:ext>
            </a:extLst>
          </p:cNvPr>
          <p:cNvSpPr txBox="1"/>
          <p:nvPr/>
        </p:nvSpPr>
        <p:spPr>
          <a:xfrm>
            <a:off x="390293" y="501805"/>
            <a:ext cx="116333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Логика программы должна работать на основе полученных данных и сопоставления спроса и </a:t>
            </a:r>
          </a:p>
          <a:p>
            <a:r>
              <a:rPr lang="ru-RU" dirty="0"/>
              <a:t>Предложений по рынку труда а так же аналитическим анализом при котором в первую очередь</a:t>
            </a:r>
          </a:p>
          <a:p>
            <a:r>
              <a:rPr lang="ru-RU" dirty="0"/>
              <a:t>Будет анализироваться количество спроса на количество предложений (вакансий на резюме)</a:t>
            </a:r>
          </a:p>
          <a:p>
            <a:r>
              <a:rPr lang="ru-RU" dirty="0"/>
              <a:t>Их сопоставление по </a:t>
            </a:r>
            <a:r>
              <a:rPr lang="ru-RU" dirty="0" err="1"/>
              <a:t>гео</a:t>
            </a:r>
            <a:r>
              <a:rPr lang="ru-RU" dirty="0"/>
              <a:t>-локацией. </a:t>
            </a:r>
          </a:p>
          <a:p>
            <a:r>
              <a:rPr lang="ru-RU" dirty="0"/>
              <a:t>Для прогноза данных какие данные должна собирать программа</a:t>
            </a:r>
          </a:p>
          <a:p>
            <a:pPr marL="342900" indent="-342900">
              <a:buAutoNum type="arabicPeriod"/>
            </a:pPr>
            <a:r>
              <a:rPr lang="ru-RU" dirty="0"/>
              <a:t>Это данные защищенные от повтора ( паспорт) данные человека.</a:t>
            </a:r>
          </a:p>
          <a:p>
            <a:pPr marL="342900" indent="-342900">
              <a:buAutoNum type="arabicPeriod"/>
            </a:pPr>
            <a:r>
              <a:rPr lang="ru-RU" dirty="0"/>
              <a:t>Это сбор данных вакансий по рекламам с надежного ресурса или государственного органа</a:t>
            </a:r>
          </a:p>
          <a:p>
            <a:pPr marL="342900" indent="-342900">
              <a:buAutoNum type="arabicPeriod"/>
            </a:pPr>
            <a:r>
              <a:rPr lang="ru-RU" dirty="0"/>
              <a:t>Сбор данных по организациям предлагающие продукт или услуги.</a:t>
            </a:r>
          </a:p>
          <a:p>
            <a:pPr marL="342900" indent="-342900">
              <a:buAutoNum type="arabicPeriod"/>
            </a:pPr>
            <a:r>
              <a:rPr lang="ru-RU" dirty="0"/>
              <a:t>Математическое суммирование по похожим профессиям или предоставления услуг.</a:t>
            </a:r>
          </a:p>
        </p:txBody>
      </p:sp>
    </p:spTree>
    <p:extLst>
      <p:ext uri="{BB962C8B-B14F-4D97-AF65-F5344CB8AC3E}">
        <p14:creationId xmlns:p14="http://schemas.microsoft.com/office/powerpoint/2010/main" val="327783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952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E031761-F69D-40BF-937F-6753830558B2}"/>
              </a:ext>
            </a:extLst>
          </p:cNvPr>
          <p:cNvSpPr/>
          <p:nvPr/>
        </p:nvSpPr>
        <p:spPr>
          <a:xfrm>
            <a:off x="501806" y="434897"/>
            <a:ext cx="2698594" cy="144965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1.       Имя объявления</a:t>
            </a:r>
          </a:p>
          <a:p>
            <a:pPr algn="ctr"/>
            <a:r>
              <a:rPr lang="ru-RU" dirty="0"/>
              <a:t>2. Место нахождения</a:t>
            </a:r>
          </a:p>
          <a:p>
            <a:pPr algn="ctr"/>
            <a:r>
              <a:rPr lang="ru-RU" dirty="0"/>
              <a:t>3.      Пред заработок</a:t>
            </a:r>
          </a:p>
          <a:p>
            <a:pPr algn="ctr"/>
            <a:r>
              <a:rPr lang="ru-RU" dirty="0"/>
              <a:t>4.        Специальность</a:t>
            </a:r>
          </a:p>
          <a:p>
            <a:pPr algn="ctr"/>
            <a:r>
              <a:rPr lang="ru-RU" dirty="0"/>
              <a:t>5.                           опыт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03E2904-B707-4A70-925B-598113D79B02}"/>
              </a:ext>
            </a:extLst>
          </p:cNvPr>
          <p:cNvSpPr/>
          <p:nvPr/>
        </p:nvSpPr>
        <p:spPr>
          <a:xfrm>
            <a:off x="501806" y="2207941"/>
            <a:ext cx="2542478" cy="144965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1.                         ФИО</a:t>
            </a:r>
          </a:p>
          <a:p>
            <a:pPr algn="ctr"/>
            <a:r>
              <a:rPr lang="ru-RU" dirty="0"/>
              <a:t>2.                   Возраст</a:t>
            </a:r>
          </a:p>
          <a:p>
            <a:pPr algn="ctr"/>
            <a:r>
              <a:rPr lang="ru-RU" dirty="0"/>
              <a:t>3.                     Гендер</a:t>
            </a:r>
          </a:p>
          <a:p>
            <a:pPr algn="ctr"/>
            <a:r>
              <a:rPr lang="ru-RU" dirty="0"/>
              <a:t>4.         Образование</a:t>
            </a:r>
          </a:p>
          <a:p>
            <a:pPr algn="ctr"/>
            <a:r>
              <a:rPr lang="ru-RU" dirty="0"/>
              <a:t>5.      специальность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980EB36-DC8F-4EE7-896F-59D7B6091F92}"/>
              </a:ext>
            </a:extLst>
          </p:cNvPr>
          <p:cNvSpPr/>
          <p:nvPr/>
        </p:nvSpPr>
        <p:spPr>
          <a:xfrm>
            <a:off x="501806" y="3969834"/>
            <a:ext cx="2542478" cy="144965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1.          Предприятие</a:t>
            </a:r>
          </a:p>
          <a:p>
            <a:pPr marL="342900" indent="-342900" algn="ctr">
              <a:buAutoNum type="arabicPeriod" startAt="2"/>
            </a:pPr>
            <a:r>
              <a:rPr lang="ru-RU" dirty="0"/>
              <a:t>Отделы</a:t>
            </a:r>
          </a:p>
          <a:p>
            <a:pPr marL="342900" indent="-342900" algn="ctr">
              <a:buAutoNum type="arabicPeriod" startAt="2"/>
            </a:pPr>
            <a:r>
              <a:rPr lang="ru-RU" dirty="0"/>
              <a:t>Род деятельности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AEF5F46-1274-48E2-B478-CF3759A9D91D}"/>
              </a:ext>
            </a:extLst>
          </p:cNvPr>
          <p:cNvSpPr/>
          <p:nvPr/>
        </p:nvSpPr>
        <p:spPr>
          <a:xfrm>
            <a:off x="3947533" y="434897"/>
            <a:ext cx="2542478" cy="144965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ru-RU" dirty="0"/>
              <a:t>Сбор вакансий</a:t>
            </a:r>
          </a:p>
          <a:p>
            <a:pPr marL="342900" indent="-342900" algn="ctr">
              <a:buAutoNum type="arabicPeriod"/>
            </a:pPr>
            <a:r>
              <a:rPr lang="ru-RU" dirty="0"/>
              <a:t>      Сортировка</a:t>
            </a:r>
          </a:p>
          <a:p>
            <a:pPr marL="342900" indent="-342900" algn="ctr">
              <a:buAutoNum type="arabicPeriod"/>
            </a:pPr>
            <a:r>
              <a:rPr lang="ru-RU" dirty="0"/>
              <a:t>             Подсчет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86A6938-7424-4640-BDF1-2812FE477FFE}"/>
              </a:ext>
            </a:extLst>
          </p:cNvPr>
          <p:cNvSpPr/>
          <p:nvPr/>
        </p:nvSpPr>
        <p:spPr>
          <a:xfrm>
            <a:off x="3947533" y="2196790"/>
            <a:ext cx="2843560" cy="112627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ru-RU" dirty="0"/>
              <a:t>Сбор предложений</a:t>
            </a:r>
          </a:p>
          <a:p>
            <a:pPr marL="342900" indent="-342900" algn="ctr">
              <a:buAutoNum type="arabicPeriod"/>
            </a:pPr>
            <a:r>
              <a:rPr lang="ru-RU" dirty="0"/>
              <a:t>              Сортировка</a:t>
            </a:r>
          </a:p>
          <a:p>
            <a:pPr marL="342900" indent="-342900" algn="ctr">
              <a:buAutoNum type="arabicPeriod"/>
            </a:pPr>
            <a:r>
              <a:rPr lang="ru-RU" dirty="0"/>
              <a:t>                     Подсчет</a:t>
            </a:r>
          </a:p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AF010F1-7B41-4E00-AE23-CAAFD70E61E7}"/>
              </a:ext>
            </a:extLst>
          </p:cNvPr>
          <p:cNvSpPr/>
          <p:nvPr/>
        </p:nvSpPr>
        <p:spPr>
          <a:xfrm>
            <a:off x="3947533" y="3757960"/>
            <a:ext cx="2542478" cy="144965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ru-RU" dirty="0"/>
              <a:t>       Сбор данных предприятий</a:t>
            </a:r>
          </a:p>
          <a:p>
            <a:pPr marL="342900" indent="-342900" algn="ctr">
              <a:buAutoNum type="arabicPeriod"/>
            </a:pPr>
            <a:r>
              <a:rPr lang="ru-RU" dirty="0"/>
              <a:t>   Анализ отделов</a:t>
            </a:r>
          </a:p>
          <a:p>
            <a:pPr marL="342900" indent="-342900" algn="ctr">
              <a:buAutoNum type="arabicPeriod"/>
            </a:pPr>
            <a:r>
              <a:rPr lang="ru-RU" dirty="0"/>
              <a:t>                  Анализ деятельности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CC08EF5-0ECD-4B01-8EFA-F8EE05293ECD}"/>
              </a:ext>
            </a:extLst>
          </p:cNvPr>
          <p:cNvSpPr/>
          <p:nvPr/>
        </p:nvSpPr>
        <p:spPr>
          <a:xfrm>
            <a:off x="7237144" y="323385"/>
            <a:ext cx="2542478" cy="205182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ru-RU" dirty="0"/>
              <a:t>                  Анализ сравнения</a:t>
            </a:r>
          </a:p>
          <a:p>
            <a:pPr marL="342900" indent="-342900" algn="ctr">
              <a:buAutoNum type="arabicPeriod"/>
            </a:pPr>
            <a:r>
              <a:rPr lang="ru-RU" dirty="0"/>
              <a:t>   Вывод спроса в соотношении</a:t>
            </a:r>
          </a:p>
          <a:p>
            <a:pPr marL="342900" indent="-342900" algn="ctr">
              <a:buAutoNum type="arabicPeriod"/>
            </a:pPr>
            <a:r>
              <a:rPr lang="ru-RU" dirty="0"/>
              <a:t>                 Анализ загруженности рынка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B24072F-8F8E-4288-B01A-EEA8A2B0A203}"/>
              </a:ext>
            </a:extLst>
          </p:cNvPr>
          <p:cNvSpPr/>
          <p:nvPr/>
        </p:nvSpPr>
        <p:spPr>
          <a:xfrm>
            <a:off x="7393260" y="3657599"/>
            <a:ext cx="2542478" cy="231945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ru-RU" dirty="0"/>
              <a:t>Анализ возможности новой профессии</a:t>
            </a:r>
          </a:p>
          <a:p>
            <a:pPr marL="342900" indent="-342900" algn="ctr">
              <a:buAutoNum type="arabicPeriod"/>
            </a:pPr>
            <a:r>
              <a:rPr lang="ru-RU" dirty="0"/>
              <a:t>Вывод предполагаемых профессий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479728D8-0110-41B4-AA17-DA014ADEE78D}"/>
              </a:ext>
            </a:extLst>
          </p:cNvPr>
          <p:cNvSpPr/>
          <p:nvPr/>
        </p:nvSpPr>
        <p:spPr>
          <a:xfrm>
            <a:off x="3217127" y="1106981"/>
            <a:ext cx="71367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3DEE0777-C8DC-4BD5-B7E9-C423BD33A1DF}"/>
              </a:ext>
            </a:extLst>
          </p:cNvPr>
          <p:cNvSpPr/>
          <p:nvPr/>
        </p:nvSpPr>
        <p:spPr>
          <a:xfrm>
            <a:off x="3084762" y="2615408"/>
            <a:ext cx="71367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3EC026D3-2791-4F51-BC6B-A30E2CB826A5}"/>
              </a:ext>
            </a:extLst>
          </p:cNvPr>
          <p:cNvSpPr/>
          <p:nvPr/>
        </p:nvSpPr>
        <p:spPr>
          <a:xfrm>
            <a:off x="3061011" y="4575010"/>
            <a:ext cx="86979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9036E1E4-2776-4A9D-B6E2-A25C4FCD4FCB}"/>
              </a:ext>
            </a:extLst>
          </p:cNvPr>
          <p:cNvSpPr/>
          <p:nvPr/>
        </p:nvSpPr>
        <p:spPr>
          <a:xfrm>
            <a:off x="6490011" y="1260088"/>
            <a:ext cx="65792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изогнутая вверх 16">
            <a:extLst>
              <a:ext uri="{FF2B5EF4-FFF2-40B4-BE49-F238E27FC236}">
                <a16:creationId xmlns:a16="http://schemas.microsoft.com/office/drawing/2014/main" id="{36D25FA0-F1DA-4D1E-B205-0A99BFFE27E5}"/>
              </a:ext>
            </a:extLst>
          </p:cNvPr>
          <p:cNvSpPr/>
          <p:nvPr/>
        </p:nvSpPr>
        <p:spPr>
          <a:xfrm>
            <a:off x="6843950" y="2446579"/>
            <a:ext cx="850392" cy="7315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6ADB856B-198A-463E-A775-29C3E56D5630}"/>
              </a:ext>
            </a:extLst>
          </p:cNvPr>
          <p:cNvSpPr/>
          <p:nvPr/>
        </p:nvSpPr>
        <p:spPr>
          <a:xfrm>
            <a:off x="6477411" y="4363137"/>
            <a:ext cx="75973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33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E031761-F69D-40BF-937F-6753830558B2}"/>
              </a:ext>
            </a:extLst>
          </p:cNvPr>
          <p:cNvSpPr/>
          <p:nvPr/>
        </p:nvSpPr>
        <p:spPr>
          <a:xfrm>
            <a:off x="501806" y="434897"/>
            <a:ext cx="2698594" cy="144965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вакансии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03E2904-B707-4A70-925B-598113D79B02}"/>
              </a:ext>
            </a:extLst>
          </p:cNvPr>
          <p:cNvSpPr/>
          <p:nvPr/>
        </p:nvSpPr>
        <p:spPr>
          <a:xfrm>
            <a:off x="501806" y="2207941"/>
            <a:ext cx="2542478" cy="144965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резюме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980EB36-DC8F-4EE7-896F-59D7B6091F92}"/>
              </a:ext>
            </a:extLst>
          </p:cNvPr>
          <p:cNvSpPr/>
          <p:nvPr/>
        </p:nvSpPr>
        <p:spPr>
          <a:xfrm>
            <a:off x="501806" y="3969834"/>
            <a:ext cx="2542478" cy="144965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предприятия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AEF5F46-1274-48E2-B478-CF3759A9D91D}"/>
              </a:ext>
            </a:extLst>
          </p:cNvPr>
          <p:cNvSpPr/>
          <p:nvPr/>
        </p:nvSpPr>
        <p:spPr>
          <a:xfrm>
            <a:off x="3947533" y="434897"/>
            <a:ext cx="2542478" cy="144965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Сбор сортировка и анализ вакантных мест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86A6938-7424-4640-BDF1-2812FE477FFE}"/>
              </a:ext>
            </a:extLst>
          </p:cNvPr>
          <p:cNvSpPr/>
          <p:nvPr/>
        </p:nvSpPr>
        <p:spPr>
          <a:xfrm>
            <a:off x="3947533" y="2196790"/>
            <a:ext cx="2843560" cy="112627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Сбор сортировка и анализ профессионалов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AF010F1-7B41-4E00-AE23-CAAFD70E61E7}"/>
              </a:ext>
            </a:extLst>
          </p:cNvPr>
          <p:cNvSpPr/>
          <p:nvPr/>
        </p:nvSpPr>
        <p:spPr>
          <a:xfrm>
            <a:off x="3947533" y="3757959"/>
            <a:ext cx="2542478" cy="250902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Подсчет предприятий а так же анализ количества предприятий</a:t>
            </a:r>
          </a:p>
          <a:p>
            <a:pPr algn="ctr"/>
            <a:r>
              <a:rPr lang="ru-RU" dirty="0"/>
              <a:t>Так же подсчет продукции или услуг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CC08EF5-0ECD-4B01-8EFA-F8EE05293ECD}"/>
              </a:ext>
            </a:extLst>
          </p:cNvPr>
          <p:cNvSpPr/>
          <p:nvPr/>
        </p:nvSpPr>
        <p:spPr>
          <a:xfrm>
            <a:off x="7237144" y="323385"/>
            <a:ext cx="2542478" cy="205182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ru-RU" dirty="0"/>
              <a:t>                  Анализ сравнения</a:t>
            </a:r>
          </a:p>
          <a:p>
            <a:pPr marL="342900" indent="-342900" algn="ctr">
              <a:buAutoNum type="arabicPeriod"/>
            </a:pPr>
            <a:r>
              <a:rPr lang="ru-RU" dirty="0"/>
              <a:t>   Вывод спроса в соотношении</a:t>
            </a:r>
          </a:p>
          <a:p>
            <a:pPr marL="342900" indent="-342900" algn="ctr">
              <a:buAutoNum type="arabicPeriod"/>
            </a:pPr>
            <a:r>
              <a:rPr lang="ru-RU" dirty="0"/>
              <a:t>                 Анализ загруженности рынка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B24072F-8F8E-4288-B01A-EEA8A2B0A203}"/>
              </a:ext>
            </a:extLst>
          </p:cNvPr>
          <p:cNvSpPr/>
          <p:nvPr/>
        </p:nvSpPr>
        <p:spPr>
          <a:xfrm>
            <a:off x="7310853" y="3323064"/>
            <a:ext cx="2542478" cy="205182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ru-RU" dirty="0"/>
              <a:t>Анализ возможности новой профессии</a:t>
            </a:r>
          </a:p>
          <a:p>
            <a:pPr marL="342900" indent="-342900" algn="ctr">
              <a:buAutoNum type="arabicPeriod"/>
            </a:pPr>
            <a:r>
              <a:rPr lang="ru-RU" dirty="0"/>
              <a:t>Вывод предполагаемых профессий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479728D8-0110-41B4-AA17-DA014ADEE78D}"/>
              </a:ext>
            </a:extLst>
          </p:cNvPr>
          <p:cNvSpPr/>
          <p:nvPr/>
        </p:nvSpPr>
        <p:spPr>
          <a:xfrm>
            <a:off x="3217127" y="1106981"/>
            <a:ext cx="71367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3DEE0777-C8DC-4BD5-B7E9-C423BD33A1DF}"/>
              </a:ext>
            </a:extLst>
          </p:cNvPr>
          <p:cNvSpPr/>
          <p:nvPr/>
        </p:nvSpPr>
        <p:spPr>
          <a:xfrm>
            <a:off x="3084762" y="2615408"/>
            <a:ext cx="71367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3EC026D3-2791-4F51-BC6B-A30E2CB826A5}"/>
              </a:ext>
            </a:extLst>
          </p:cNvPr>
          <p:cNvSpPr/>
          <p:nvPr/>
        </p:nvSpPr>
        <p:spPr>
          <a:xfrm>
            <a:off x="3061011" y="4575010"/>
            <a:ext cx="86979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9036E1E4-2776-4A9D-B6E2-A25C4FCD4FCB}"/>
              </a:ext>
            </a:extLst>
          </p:cNvPr>
          <p:cNvSpPr/>
          <p:nvPr/>
        </p:nvSpPr>
        <p:spPr>
          <a:xfrm>
            <a:off x="6490011" y="1260088"/>
            <a:ext cx="65792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изогнутая вверх 16">
            <a:extLst>
              <a:ext uri="{FF2B5EF4-FFF2-40B4-BE49-F238E27FC236}">
                <a16:creationId xmlns:a16="http://schemas.microsoft.com/office/drawing/2014/main" id="{36D25FA0-F1DA-4D1E-B205-0A99BFFE27E5}"/>
              </a:ext>
            </a:extLst>
          </p:cNvPr>
          <p:cNvSpPr/>
          <p:nvPr/>
        </p:nvSpPr>
        <p:spPr>
          <a:xfrm>
            <a:off x="6843950" y="2446579"/>
            <a:ext cx="850392" cy="7315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6ADB856B-198A-463E-A775-29C3E56D5630}"/>
              </a:ext>
            </a:extLst>
          </p:cNvPr>
          <p:cNvSpPr/>
          <p:nvPr/>
        </p:nvSpPr>
        <p:spPr>
          <a:xfrm>
            <a:off x="6477411" y="4363137"/>
            <a:ext cx="75973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C609EA5-CB12-4BD3-987F-959E7C0255B7}"/>
              </a:ext>
            </a:extLst>
          </p:cNvPr>
          <p:cNvSpPr/>
          <p:nvPr/>
        </p:nvSpPr>
        <p:spPr>
          <a:xfrm>
            <a:off x="10355132" y="3880623"/>
            <a:ext cx="1836867" cy="260938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Анализ спроса на продукцию</a:t>
            </a:r>
          </a:p>
        </p:txBody>
      </p:sp>
      <p:sp>
        <p:nvSpPr>
          <p:cNvPr id="2" name="Стрелка: вправо 1">
            <a:extLst>
              <a:ext uri="{FF2B5EF4-FFF2-40B4-BE49-F238E27FC236}">
                <a16:creationId xmlns:a16="http://schemas.microsoft.com/office/drawing/2014/main" id="{11D7A5C7-458B-4FB7-A9FF-3714FB5AF7CD}"/>
              </a:ext>
            </a:extLst>
          </p:cNvPr>
          <p:cNvSpPr/>
          <p:nvPr/>
        </p:nvSpPr>
        <p:spPr>
          <a:xfrm>
            <a:off x="6520566" y="5771199"/>
            <a:ext cx="376085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40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E031761-F69D-40BF-937F-6753830558B2}"/>
              </a:ext>
            </a:extLst>
          </p:cNvPr>
          <p:cNvSpPr/>
          <p:nvPr/>
        </p:nvSpPr>
        <p:spPr>
          <a:xfrm>
            <a:off x="161896" y="434896"/>
            <a:ext cx="2854711" cy="144965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Продукция услуги</a:t>
            </a:r>
          </a:p>
          <a:p>
            <a:pPr algn="ctr"/>
            <a:r>
              <a:rPr lang="ru-RU" dirty="0"/>
              <a:t>(проанализированные данные)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C1532FD-8D24-475A-AC49-DB42D95A5C62}"/>
              </a:ext>
            </a:extLst>
          </p:cNvPr>
          <p:cNvSpPr/>
          <p:nvPr/>
        </p:nvSpPr>
        <p:spPr>
          <a:xfrm>
            <a:off x="3642732" y="434896"/>
            <a:ext cx="2854711" cy="241981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Подсчет спроса и вывод коэффициента спроса</a:t>
            </a:r>
          </a:p>
          <a:p>
            <a:pPr algn="ctr"/>
            <a:r>
              <a:rPr lang="ru-RU" dirty="0"/>
              <a:t>Анализ спроса на количество времени</a:t>
            </a:r>
          </a:p>
          <a:p>
            <a:pPr algn="ctr"/>
            <a:r>
              <a:rPr lang="ru-RU" dirty="0"/>
              <a:t>(зависим от геополитических отношений)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499B4DA-DCAF-47A5-89B5-E7AE38378A7E}"/>
              </a:ext>
            </a:extLst>
          </p:cNvPr>
          <p:cNvSpPr/>
          <p:nvPr/>
        </p:nvSpPr>
        <p:spPr>
          <a:xfrm>
            <a:off x="6867291" y="289931"/>
            <a:ext cx="2051827" cy="123035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Подсчет предприятий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700E0A8-F1D2-44DB-A7A1-127FF5C4CF8D}"/>
              </a:ext>
            </a:extLst>
          </p:cNvPr>
          <p:cNvSpPr/>
          <p:nvPr/>
        </p:nvSpPr>
        <p:spPr>
          <a:xfrm>
            <a:off x="9790771" y="455339"/>
            <a:ext cx="2219096" cy="108538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Подсчет специалистов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0EAA207-7A69-40F7-8280-0AEAF8B5F75C}"/>
              </a:ext>
            </a:extLst>
          </p:cNvPr>
          <p:cNvSpPr/>
          <p:nvPr/>
        </p:nvSpPr>
        <p:spPr>
          <a:xfrm>
            <a:off x="9288966" y="2230243"/>
            <a:ext cx="2471853" cy="119875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Анализ спроса и предложения специалистов</a:t>
            </a:r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id="{3FB155D0-5348-4C17-B78D-D5447A35C067}"/>
              </a:ext>
            </a:extLst>
          </p:cNvPr>
          <p:cNvSpPr/>
          <p:nvPr/>
        </p:nvSpPr>
        <p:spPr>
          <a:xfrm>
            <a:off x="6508183" y="2509024"/>
            <a:ext cx="268042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низ 22">
            <a:extLst>
              <a:ext uri="{FF2B5EF4-FFF2-40B4-BE49-F238E27FC236}">
                <a16:creationId xmlns:a16="http://schemas.microsoft.com/office/drawing/2014/main" id="{5AB27817-1D68-4FF8-8213-3AE2A09BDC40}"/>
              </a:ext>
            </a:extLst>
          </p:cNvPr>
          <p:cNvSpPr/>
          <p:nvPr/>
        </p:nvSpPr>
        <p:spPr>
          <a:xfrm>
            <a:off x="10156198" y="1540726"/>
            <a:ext cx="484632" cy="624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: изогнутая вверх 23">
            <a:extLst>
              <a:ext uri="{FF2B5EF4-FFF2-40B4-BE49-F238E27FC236}">
                <a16:creationId xmlns:a16="http://schemas.microsoft.com/office/drawing/2014/main" id="{A8FC2EDF-A67B-4152-997C-A4AD4348793F}"/>
              </a:ext>
            </a:extLst>
          </p:cNvPr>
          <p:cNvSpPr/>
          <p:nvPr/>
        </p:nvSpPr>
        <p:spPr>
          <a:xfrm>
            <a:off x="6508183" y="1622500"/>
            <a:ext cx="850392" cy="7315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: вправо 24">
            <a:extLst>
              <a:ext uri="{FF2B5EF4-FFF2-40B4-BE49-F238E27FC236}">
                <a16:creationId xmlns:a16="http://schemas.microsoft.com/office/drawing/2014/main" id="{5D949D64-A096-4FF7-9F1D-C3AAC34DAAFA}"/>
              </a:ext>
            </a:extLst>
          </p:cNvPr>
          <p:cNvSpPr/>
          <p:nvPr/>
        </p:nvSpPr>
        <p:spPr>
          <a:xfrm>
            <a:off x="8975803" y="998032"/>
            <a:ext cx="75828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: вправо 25">
            <a:extLst>
              <a:ext uri="{FF2B5EF4-FFF2-40B4-BE49-F238E27FC236}">
                <a16:creationId xmlns:a16="http://schemas.microsoft.com/office/drawing/2014/main" id="{3B68F8DB-F790-4348-9CA3-25C9DF96B1D7}"/>
              </a:ext>
            </a:extLst>
          </p:cNvPr>
          <p:cNvSpPr/>
          <p:nvPr/>
        </p:nvSpPr>
        <p:spPr>
          <a:xfrm>
            <a:off x="3045526" y="1402487"/>
            <a:ext cx="59720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036361A9-175D-47F2-901E-C5AAA884B2E1}"/>
              </a:ext>
            </a:extLst>
          </p:cNvPr>
          <p:cNvSpPr/>
          <p:nvPr/>
        </p:nvSpPr>
        <p:spPr>
          <a:xfrm>
            <a:off x="506347" y="3097472"/>
            <a:ext cx="2854711" cy="144965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Вывод предложений подготовки специалистов</a:t>
            </a:r>
          </a:p>
        </p:txBody>
      </p:sp>
      <p:sp>
        <p:nvSpPr>
          <p:cNvPr id="28" name="Стрелка: влево 27">
            <a:extLst>
              <a:ext uri="{FF2B5EF4-FFF2-40B4-BE49-F238E27FC236}">
                <a16:creationId xmlns:a16="http://schemas.microsoft.com/office/drawing/2014/main" id="{FC36B719-42EE-4672-BE56-8B1B02BE794D}"/>
              </a:ext>
            </a:extLst>
          </p:cNvPr>
          <p:cNvSpPr/>
          <p:nvPr/>
        </p:nvSpPr>
        <p:spPr>
          <a:xfrm>
            <a:off x="3461420" y="3097472"/>
            <a:ext cx="5727184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BD33058-E8A0-4303-9881-DAFEF5466B56}"/>
              </a:ext>
            </a:extLst>
          </p:cNvPr>
          <p:cNvSpPr/>
          <p:nvPr/>
        </p:nvSpPr>
        <p:spPr>
          <a:xfrm>
            <a:off x="8906108" y="4835629"/>
            <a:ext cx="2854711" cy="144965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 с Учебных учреждений</a:t>
            </a:r>
          </a:p>
          <a:p>
            <a:pPr algn="ctr"/>
            <a:r>
              <a:rPr lang="ru-RU" dirty="0"/>
              <a:t>(Институты, ВУЗы, Курсы)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01C72E9-7EA4-467D-B094-75FB513CC602}"/>
              </a:ext>
            </a:extLst>
          </p:cNvPr>
          <p:cNvSpPr/>
          <p:nvPr/>
        </p:nvSpPr>
        <p:spPr>
          <a:xfrm>
            <a:off x="606709" y="5134429"/>
            <a:ext cx="2854711" cy="144965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Сравнение и соотношение</a:t>
            </a:r>
          </a:p>
          <a:p>
            <a:pPr algn="ctr"/>
            <a:r>
              <a:rPr lang="ru-RU" dirty="0" err="1"/>
              <a:t>Вычесленых</a:t>
            </a:r>
            <a:r>
              <a:rPr lang="ru-RU" dirty="0"/>
              <a:t> данных</a:t>
            </a:r>
          </a:p>
          <a:p>
            <a:pPr algn="ctr"/>
            <a:r>
              <a:rPr lang="ru-RU" dirty="0"/>
              <a:t>И данных студентов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161A29A-B64A-43CE-924E-CB26BC1D0A0C}"/>
              </a:ext>
            </a:extLst>
          </p:cNvPr>
          <p:cNvSpPr/>
          <p:nvPr/>
        </p:nvSpPr>
        <p:spPr>
          <a:xfrm>
            <a:off x="4228697" y="3685920"/>
            <a:ext cx="2854711" cy="144965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Вывод предложений подготовки специалистов</a:t>
            </a:r>
          </a:p>
        </p:txBody>
      </p:sp>
      <p:sp>
        <p:nvSpPr>
          <p:cNvPr id="2" name="Стрелка: вниз 1">
            <a:extLst>
              <a:ext uri="{FF2B5EF4-FFF2-40B4-BE49-F238E27FC236}">
                <a16:creationId xmlns:a16="http://schemas.microsoft.com/office/drawing/2014/main" id="{08039E1C-3439-4BDD-802F-1D63D0248382}"/>
              </a:ext>
            </a:extLst>
          </p:cNvPr>
          <p:cNvSpPr/>
          <p:nvPr/>
        </p:nvSpPr>
        <p:spPr>
          <a:xfrm>
            <a:off x="2263698" y="4512536"/>
            <a:ext cx="484632" cy="6461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: влево 4">
            <a:extLst>
              <a:ext uri="{FF2B5EF4-FFF2-40B4-BE49-F238E27FC236}">
                <a16:creationId xmlns:a16="http://schemas.microsoft.com/office/drawing/2014/main" id="{454B0D03-A30F-4FFA-8DB8-F0D63634B6A4}"/>
              </a:ext>
            </a:extLst>
          </p:cNvPr>
          <p:cNvSpPr/>
          <p:nvPr/>
        </p:nvSpPr>
        <p:spPr>
          <a:xfrm>
            <a:off x="3461420" y="5859258"/>
            <a:ext cx="5514383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: изогнутая вверх 5">
            <a:extLst>
              <a:ext uri="{FF2B5EF4-FFF2-40B4-BE49-F238E27FC236}">
                <a16:creationId xmlns:a16="http://schemas.microsoft.com/office/drawing/2014/main" id="{80B14206-1806-4893-BD15-E78FBDD3525B}"/>
              </a:ext>
            </a:extLst>
          </p:cNvPr>
          <p:cNvSpPr/>
          <p:nvPr/>
        </p:nvSpPr>
        <p:spPr>
          <a:xfrm>
            <a:off x="3508174" y="5158722"/>
            <a:ext cx="2587826" cy="55448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14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775EEB5-7F91-4138-8BAF-09653AB79D81}"/>
              </a:ext>
            </a:extLst>
          </p:cNvPr>
          <p:cNvSpPr/>
          <p:nvPr/>
        </p:nvSpPr>
        <p:spPr>
          <a:xfrm>
            <a:off x="3440356" y="501803"/>
            <a:ext cx="2414036" cy="147485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Сайт поиска работы</a:t>
            </a:r>
            <a:endParaRPr lang="en-US" dirty="0"/>
          </a:p>
          <a:p>
            <a:pPr marL="342900" indent="-342900" algn="ctr">
              <a:buAutoNum type="arabicPeriod"/>
            </a:pPr>
            <a:r>
              <a:rPr lang="ru-RU" dirty="0"/>
              <a:t>Резюме лист</a:t>
            </a:r>
          </a:p>
          <a:p>
            <a:pPr marL="342900" indent="-342900" algn="ctr">
              <a:buAutoNum type="arabicPeriod"/>
            </a:pPr>
            <a:r>
              <a:rPr lang="ru-RU" dirty="0"/>
              <a:t>Вакансии лист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139739E-E74E-48FE-AD12-B0A1759BD0FF}"/>
              </a:ext>
            </a:extLst>
          </p:cNvPr>
          <p:cNvSpPr/>
          <p:nvPr/>
        </p:nvSpPr>
        <p:spPr>
          <a:xfrm>
            <a:off x="217651" y="501803"/>
            <a:ext cx="2347129" cy="155373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Резюме – люди</a:t>
            </a:r>
          </a:p>
          <a:p>
            <a:pPr marL="342900" indent="-342900" algn="ctr">
              <a:buAutoNum type="arabicPeriod"/>
            </a:pPr>
            <a:r>
              <a:rPr lang="ru-RU" dirty="0"/>
              <a:t>Дата</a:t>
            </a:r>
          </a:p>
          <a:p>
            <a:pPr marL="342900" indent="-342900" algn="ctr">
              <a:buAutoNum type="arabicPeriod"/>
            </a:pPr>
            <a:r>
              <a:rPr lang="ru-RU" dirty="0"/>
              <a:t>Человек</a:t>
            </a:r>
          </a:p>
          <a:p>
            <a:pPr marL="342900" indent="-342900" algn="ctr">
              <a:buAutoNum type="arabicPeriod"/>
            </a:pPr>
            <a:r>
              <a:rPr lang="ru-RU" dirty="0"/>
              <a:t>статус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4E8C78A-C1DC-4C3E-883F-2C87E8E4A93F}"/>
              </a:ext>
            </a:extLst>
          </p:cNvPr>
          <p:cNvSpPr/>
          <p:nvPr/>
        </p:nvSpPr>
        <p:spPr>
          <a:xfrm>
            <a:off x="6729968" y="479500"/>
            <a:ext cx="2887754" cy="120433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Предложение работы</a:t>
            </a:r>
          </a:p>
          <a:p>
            <a:pPr marL="342900" indent="-342900" algn="ctr">
              <a:buAutoNum type="arabicPeriod"/>
            </a:pPr>
            <a:r>
              <a:rPr lang="ru-RU" dirty="0"/>
              <a:t>Дата</a:t>
            </a:r>
          </a:p>
          <a:p>
            <a:pPr marL="342900" indent="-342900" algn="ctr">
              <a:buAutoNum type="arabicPeriod"/>
            </a:pPr>
            <a:r>
              <a:rPr lang="ru-RU" dirty="0"/>
              <a:t>Количество мест</a:t>
            </a:r>
          </a:p>
          <a:p>
            <a:pPr marL="342900" indent="-342900" algn="ctr">
              <a:buAutoNum type="arabicPeriod"/>
            </a:pPr>
            <a:r>
              <a:rPr lang="ru-RU" dirty="0"/>
              <a:t>статус</a:t>
            </a:r>
          </a:p>
        </p:txBody>
      </p:sp>
      <p:sp>
        <p:nvSpPr>
          <p:cNvPr id="2" name="Стрелка: влево 1">
            <a:extLst>
              <a:ext uri="{FF2B5EF4-FFF2-40B4-BE49-F238E27FC236}">
                <a16:creationId xmlns:a16="http://schemas.microsoft.com/office/drawing/2014/main" id="{8854960C-1F8A-494D-A13B-94A79AE838ED}"/>
              </a:ext>
            </a:extLst>
          </p:cNvPr>
          <p:cNvSpPr/>
          <p:nvPr/>
        </p:nvSpPr>
        <p:spPr>
          <a:xfrm>
            <a:off x="5954750" y="610752"/>
            <a:ext cx="775217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B36C4FF0-3396-4D31-B108-F9244022B5F2}"/>
              </a:ext>
            </a:extLst>
          </p:cNvPr>
          <p:cNvSpPr/>
          <p:nvPr/>
        </p:nvSpPr>
        <p:spPr>
          <a:xfrm>
            <a:off x="2574278" y="655357"/>
            <a:ext cx="76572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2DBD3A37-422E-40C4-A76B-933FC8E75724}"/>
              </a:ext>
            </a:extLst>
          </p:cNvPr>
          <p:cNvSpPr/>
          <p:nvPr/>
        </p:nvSpPr>
        <p:spPr>
          <a:xfrm>
            <a:off x="217651" y="2963321"/>
            <a:ext cx="2203817" cy="168755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ru-RU" dirty="0"/>
              <a:t>ФИО</a:t>
            </a:r>
          </a:p>
          <a:p>
            <a:pPr marL="342900" indent="-342900" algn="ctr">
              <a:buAutoNum type="arabicPeriod"/>
            </a:pPr>
            <a:r>
              <a:rPr lang="ru-RU" dirty="0"/>
              <a:t>Возраст</a:t>
            </a:r>
          </a:p>
          <a:p>
            <a:pPr marL="342900" indent="-342900" algn="ctr">
              <a:buAutoNum type="arabicPeriod"/>
            </a:pPr>
            <a:r>
              <a:rPr lang="ru-RU" dirty="0"/>
              <a:t>Профессия</a:t>
            </a:r>
          </a:p>
          <a:p>
            <a:pPr marL="342900" indent="-342900" algn="ctr">
              <a:buAutoNum type="arabicPeriod"/>
            </a:pPr>
            <a:r>
              <a:rPr lang="ru-RU" dirty="0"/>
              <a:t>Образование</a:t>
            </a:r>
          </a:p>
        </p:txBody>
      </p:sp>
      <p:sp>
        <p:nvSpPr>
          <p:cNvPr id="7" name="Стрелка: вверх 6">
            <a:extLst>
              <a:ext uri="{FF2B5EF4-FFF2-40B4-BE49-F238E27FC236}">
                <a16:creationId xmlns:a16="http://schemas.microsoft.com/office/drawing/2014/main" id="{4B9FE543-1B45-4E04-9BD2-6C2380FBE7A1}"/>
              </a:ext>
            </a:extLst>
          </p:cNvPr>
          <p:cNvSpPr/>
          <p:nvPr/>
        </p:nvSpPr>
        <p:spPr>
          <a:xfrm>
            <a:off x="1077243" y="2055539"/>
            <a:ext cx="484632" cy="9077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588D9CC6-5C95-4131-8224-ED043F3E3510}"/>
              </a:ext>
            </a:extLst>
          </p:cNvPr>
          <p:cNvSpPr/>
          <p:nvPr/>
        </p:nvSpPr>
        <p:spPr>
          <a:xfrm>
            <a:off x="7131411" y="2594514"/>
            <a:ext cx="2347129" cy="217820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ru-RU" dirty="0"/>
              <a:t>Предприятие</a:t>
            </a:r>
          </a:p>
          <a:p>
            <a:pPr marL="342900" indent="-342900" algn="ctr">
              <a:buAutoNum type="arabicPeriod"/>
            </a:pPr>
            <a:r>
              <a:rPr lang="ru-RU" dirty="0"/>
              <a:t>Продукция</a:t>
            </a:r>
          </a:p>
          <a:p>
            <a:pPr marL="342900" indent="-342900" algn="ctr">
              <a:buAutoNum type="arabicPeriod"/>
            </a:pPr>
            <a:r>
              <a:rPr lang="ru-RU" dirty="0"/>
              <a:t>Направление</a:t>
            </a:r>
          </a:p>
        </p:txBody>
      </p:sp>
      <p:sp>
        <p:nvSpPr>
          <p:cNvPr id="31" name="Стрелка: вверх 30">
            <a:extLst>
              <a:ext uri="{FF2B5EF4-FFF2-40B4-BE49-F238E27FC236}">
                <a16:creationId xmlns:a16="http://schemas.microsoft.com/office/drawing/2014/main" id="{78A3872F-79C7-412E-A525-93704AC07262}"/>
              </a:ext>
            </a:extLst>
          </p:cNvPr>
          <p:cNvSpPr/>
          <p:nvPr/>
        </p:nvSpPr>
        <p:spPr>
          <a:xfrm>
            <a:off x="7931529" y="1686732"/>
            <a:ext cx="484632" cy="9077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60B3CC0-4278-425C-A555-6239C0A71308}"/>
              </a:ext>
            </a:extLst>
          </p:cNvPr>
          <p:cNvSpPr/>
          <p:nvPr/>
        </p:nvSpPr>
        <p:spPr>
          <a:xfrm>
            <a:off x="3576612" y="3212365"/>
            <a:ext cx="2347129" cy="194879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Аналитика</a:t>
            </a:r>
          </a:p>
          <a:p>
            <a:pPr algn="ctr"/>
            <a:r>
              <a:rPr lang="ru-RU" dirty="0"/>
              <a:t>1.Вывод соотношения вакантных мест к предложению профессионалов</a:t>
            </a:r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B71B4737-F5DD-4D67-BB7E-EC2E78CB1C7B}"/>
              </a:ext>
            </a:extLst>
          </p:cNvPr>
          <p:cNvSpPr/>
          <p:nvPr/>
        </p:nvSpPr>
        <p:spPr>
          <a:xfrm>
            <a:off x="4647374" y="2055539"/>
            <a:ext cx="484632" cy="1156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570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350</TotalTime>
  <Words>512</Words>
  <Application>Microsoft Office PowerPoint</Application>
  <PresentationFormat>Широкоэкранный</PresentationFormat>
  <Paragraphs>108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Ион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Professional</dc:creator>
  <cp:lastModifiedBy>Professional</cp:lastModifiedBy>
  <cp:revision>14</cp:revision>
  <dcterms:created xsi:type="dcterms:W3CDTF">2021-08-22T00:38:51Z</dcterms:created>
  <dcterms:modified xsi:type="dcterms:W3CDTF">2021-08-22T13:58:25Z</dcterms:modified>
</cp:coreProperties>
</file>