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75" r:id="rId2"/>
    <p:sldId id="276" r:id="rId3"/>
    <p:sldId id="277" r:id="rId4"/>
    <p:sldId id="283" r:id="rId5"/>
    <p:sldId id="278" r:id="rId6"/>
    <p:sldId id="279" r:id="rId7"/>
    <p:sldId id="280" r:id="rId8"/>
    <p:sldId id="281" r:id="rId9"/>
    <p:sldId id="282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E8BE"/>
    <a:srgbClr val="515FE6"/>
    <a:srgbClr val="4D5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44"/>
    <p:restoredTop sz="95434"/>
  </p:normalViewPr>
  <p:slideViewPr>
    <p:cSldViewPr snapToGrid="0" snapToObjects="1">
      <p:cViewPr varScale="1">
        <p:scale>
          <a:sx n="77" d="100"/>
          <a:sy n="77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C8FEC-5F9C-DF46-B824-3ED0BDA4AC17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49AB9-7386-8C46-B308-4C70ECF37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78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7396-3F74-494B-ABCD-FE56B1B08C37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CFE9-89AF-EB4A-8449-0A3CB97AD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2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7396-3F74-494B-ABCD-FE56B1B08C37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CFE9-89AF-EB4A-8449-0A3CB97AD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54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7396-3F74-494B-ABCD-FE56B1B08C37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CFE9-89AF-EB4A-8449-0A3CB97AD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9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7396-3F74-494B-ABCD-FE56B1B08C37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CFE9-89AF-EB4A-8449-0A3CB97AD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67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7396-3F74-494B-ABCD-FE56B1B08C37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CFE9-89AF-EB4A-8449-0A3CB97AD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4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7396-3F74-494B-ABCD-FE56B1B08C37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CFE9-89AF-EB4A-8449-0A3CB97AD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65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7396-3F74-494B-ABCD-FE56B1B08C37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CFE9-89AF-EB4A-8449-0A3CB97AD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75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7396-3F74-494B-ABCD-FE56B1B08C37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CFE9-89AF-EB4A-8449-0A3CB97AD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44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7396-3F74-494B-ABCD-FE56B1B08C37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CFE9-89AF-EB4A-8449-0A3CB97AD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56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7396-3F74-494B-ABCD-FE56B1B08C37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CFE9-89AF-EB4A-8449-0A3CB97AD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76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7396-3F74-494B-ABCD-FE56B1B08C37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CFE9-89AF-EB4A-8449-0A3CB97AD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82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37396-3F74-494B-ABCD-FE56B1B08C37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FCFE9-89AF-EB4A-8449-0A3CB97AD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9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36336" cy="68829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4903" y="2810437"/>
            <a:ext cx="60915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800" b="1" baseline="30000" dirty="0">
                <a:solidFill>
                  <a:schemeClr val="bg1"/>
                </a:solidFill>
                <a:latin typeface="Formular" charset="0"/>
                <a:ea typeface="Formular" charset="0"/>
                <a:cs typeface="Formular" charset="0"/>
              </a:rPr>
              <a:t>Social issue </a:t>
            </a:r>
            <a:r>
              <a:rPr lang="en-US" sz="5800" b="1" baseline="30000" dirty="0">
                <a:solidFill>
                  <a:schemeClr val="bg1"/>
                </a:solidFill>
                <a:latin typeface="Formular" charset="0"/>
                <a:ea typeface="Formular" charset="0"/>
                <a:cs typeface="Formular" charset="0"/>
              </a:rPr>
              <a:t>is</a:t>
            </a:r>
            <a:r>
              <a:rPr lang="en-GB" sz="5800" b="1" baseline="30000" dirty="0">
                <a:solidFill>
                  <a:schemeClr val="bg1"/>
                </a:solidFill>
                <a:latin typeface="Formular" charset="0"/>
                <a:ea typeface="Formular" charset="0"/>
                <a:cs typeface="Formular" charset="0"/>
              </a:rPr>
              <a:t> just a</a:t>
            </a:r>
          </a:p>
          <a:p>
            <a:endParaRPr lang="ru-RU" sz="6000" b="1" dirty="0">
              <a:solidFill>
                <a:schemeClr val="bg1"/>
              </a:solidFill>
              <a:latin typeface="Formular" charset="0"/>
              <a:ea typeface="Formular" charset="0"/>
              <a:cs typeface="Formula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63869" y="2194884"/>
            <a:ext cx="53922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800" b="1" baseline="30000" dirty="0">
                <a:solidFill>
                  <a:schemeClr val="bg1"/>
                </a:solidFill>
                <a:latin typeface="Formular" charset="0"/>
                <a:ea typeface="Formular" charset="0"/>
                <a:cs typeface="Formular" charset="0"/>
              </a:rPr>
              <a:t>World</a:t>
            </a:r>
          </a:p>
          <a:p>
            <a:r>
              <a:rPr lang="en-GB" sz="5800" b="1" baseline="30000" dirty="0">
                <a:solidFill>
                  <a:srgbClr val="54E8BE"/>
                </a:solidFill>
                <a:latin typeface="Formular" charset="0"/>
                <a:ea typeface="Formular" charset="0"/>
                <a:cs typeface="Formular" charset="0"/>
              </a:rPr>
              <a:t>AI</a:t>
            </a:r>
            <a:r>
              <a:rPr lang="ru-RU" sz="5800" b="1" baseline="30000" dirty="0">
                <a:solidFill>
                  <a:srgbClr val="54E8BE"/>
                </a:solidFill>
                <a:latin typeface="Formular" charset="0"/>
                <a:ea typeface="Formular" charset="0"/>
                <a:cs typeface="Formular" charset="0"/>
              </a:rPr>
              <a:t> </a:t>
            </a:r>
            <a:r>
              <a:rPr lang="en-GB" sz="5800" b="1" baseline="30000" dirty="0">
                <a:solidFill>
                  <a:schemeClr val="bg1"/>
                </a:solidFill>
                <a:latin typeface="Formular" charset="0"/>
                <a:ea typeface="Formular" charset="0"/>
                <a:cs typeface="Formular" charset="0"/>
              </a:rPr>
              <a:t>&amp;</a:t>
            </a:r>
            <a:r>
              <a:rPr lang="ru-RU" sz="5800" b="1" baseline="30000" dirty="0">
                <a:solidFill>
                  <a:schemeClr val="bg1"/>
                </a:solidFill>
                <a:latin typeface="Formular" charset="0"/>
                <a:ea typeface="Formular" charset="0"/>
                <a:cs typeface="Formular" charset="0"/>
              </a:rPr>
              <a:t> </a:t>
            </a:r>
            <a:r>
              <a:rPr lang="en-GB" sz="5800" b="1" baseline="30000" dirty="0">
                <a:solidFill>
                  <a:schemeClr val="bg1"/>
                </a:solidFill>
                <a:latin typeface="Formular" charset="0"/>
                <a:ea typeface="Formular" charset="0"/>
                <a:cs typeface="Formular" charset="0"/>
              </a:rPr>
              <a:t>Data</a:t>
            </a:r>
          </a:p>
          <a:p>
            <a:r>
              <a:rPr lang="en-GB" sz="5800" b="1" baseline="30000" dirty="0">
                <a:solidFill>
                  <a:schemeClr val="bg1"/>
                </a:solidFill>
                <a:latin typeface="Formular" charset="0"/>
                <a:ea typeface="Formular" charset="0"/>
                <a:cs typeface="Formular" charset="0"/>
              </a:rPr>
              <a:t>Challenge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669741" y="1936378"/>
            <a:ext cx="2783541" cy="1963269"/>
          </a:xfrm>
          <a:prstGeom prst="rect">
            <a:avLst/>
          </a:prstGeom>
          <a:noFill/>
          <a:ln w="76200">
            <a:solidFill>
              <a:srgbClr val="54E8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547659" y="4269606"/>
            <a:ext cx="528966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  <a:latin typeface="Formular" panose="02000000000000000000" pitchFamily="50" charset="-52"/>
              </a:rPr>
              <a:t>МЕЖДУНАРОДНЫЙ КОНКУРС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  <a:latin typeface="Formular" panose="02000000000000000000" pitchFamily="50" charset="-52"/>
              </a:rPr>
              <a:t>ПО РЕШЕНИЮ ГЛОБАЛЬНЫХ СОЦИАЛЬНЫХ ЗАДАЧ И ВНЕДРЕНИЮ ИХ РЕШЕНИЙ ПРИ ПОДДЕРЖКЕ МЕЖДУНАРОДНЫХ ЭКСПЕРТОВ</a:t>
            </a:r>
          </a:p>
        </p:txBody>
      </p:sp>
    </p:spTree>
    <p:extLst>
      <p:ext uri="{BB962C8B-B14F-4D97-AF65-F5344CB8AC3E}">
        <p14:creationId xmlns:p14="http://schemas.microsoft.com/office/powerpoint/2010/main" val="252189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0976" y="2279275"/>
            <a:ext cx="2938933" cy="18893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66129" y="3886200"/>
            <a:ext cx="252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54E8BE"/>
                </a:solidFill>
                <a:latin typeface="Formular" charset="0"/>
                <a:ea typeface="Formular" charset="0"/>
                <a:cs typeface="Formular" charset="0"/>
              </a:rPr>
              <a:t>datamasters.ru</a:t>
            </a:r>
            <a:endParaRPr lang="ru-RU" sz="2400" b="1" dirty="0">
              <a:solidFill>
                <a:srgbClr val="54E8BE"/>
              </a:solidFill>
              <a:latin typeface="Formular" charset="0"/>
              <a:ea typeface="Formular" charset="0"/>
              <a:cs typeface="Form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7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Изображение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717"/>
          <a:stretch/>
        </p:blipFill>
        <p:spPr>
          <a:xfrm>
            <a:off x="1" y="-14067"/>
            <a:ext cx="12201445" cy="1187876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8B96D60-570A-F249-B9D4-561B95DF61A8}"/>
              </a:ext>
            </a:extLst>
          </p:cNvPr>
          <p:cNvSpPr txBox="1">
            <a:spLocks/>
          </p:cNvSpPr>
          <p:nvPr/>
        </p:nvSpPr>
        <p:spPr>
          <a:xfrm>
            <a:off x="460117" y="1173809"/>
            <a:ext cx="10483850" cy="1389522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Arial" panose="020B0604020202020204" pitchFamily="34" charset="0"/>
              </a:rPr>
              <a:t>Название проекта</a:t>
            </a:r>
          </a:p>
          <a:p>
            <a:endParaRPr lang="ru-RU" sz="4000" b="1" dirty="0">
              <a:latin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</a:rPr>
              <a:t>Название команды: </a:t>
            </a:r>
            <a:r>
              <a:rPr lang="en-US" sz="2000" b="1" dirty="0" err="1">
                <a:latin typeface="Arial" panose="020B0604020202020204" pitchFamily="34" charset="0"/>
              </a:rPr>
              <a:t>Nooborak</a:t>
            </a:r>
            <a:r>
              <a:rPr lang="en-US" sz="2000" b="1" dirty="0">
                <a:latin typeface="Arial" panose="020B0604020202020204" pitchFamily="34" charset="0"/>
              </a:rPr>
              <a:t> (</a:t>
            </a:r>
            <a:r>
              <a:rPr lang="ru-RU" sz="2000" b="1" dirty="0" err="1">
                <a:latin typeface="Arial" panose="020B0604020202020204" pitchFamily="34" charset="0"/>
              </a:rPr>
              <a:t>Нуборак</a:t>
            </a:r>
            <a:r>
              <a:rPr lang="ru-RU" sz="2000" b="1" dirty="0">
                <a:latin typeface="Arial" panose="020B0604020202020204" pitchFamily="34" charset="0"/>
              </a:rPr>
              <a:t>)</a:t>
            </a:r>
          </a:p>
          <a:p>
            <a:endParaRPr lang="ru-RU" sz="2000" b="1" dirty="0">
              <a:latin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</a:rPr>
              <a:t>ФИО участника(</a:t>
            </a:r>
            <a:r>
              <a:rPr lang="ru-RU" sz="2000" b="1" dirty="0" err="1">
                <a:latin typeface="Arial" panose="020B0604020202020204" pitchFamily="34" charset="0"/>
              </a:rPr>
              <a:t>ов</a:t>
            </a:r>
            <a:r>
              <a:rPr lang="ru-RU" sz="2000" b="1" dirty="0">
                <a:latin typeface="Arial" panose="020B0604020202020204" pitchFamily="34" charset="0"/>
              </a:rPr>
              <a:t>) команды: </a:t>
            </a:r>
          </a:p>
          <a:p>
            <a:r>
              <a:rPr lang="ru-RU" sz="2000" dirty="0" err="1">
                <a:solidFill>
                  <a:schemeClr val="accent1"/>
                </a:solidFill>
              </a:rPr>
              <a:t>Сайдинбекова</a:t>
            </a:r>
            <a:r>
              <a:rPr lang="ru-RU" sz="2000" dirty="0">
                <a:solidFill>
                  <a:schemeClr val="accent1"/>
                </a:solidFill>
              </a:rPr>
              <a:t> </a:t>
            </a:r>
            <a:r>
              <a:rPr lang="ru-RU" sz="2000" dirty="0" err="1">
                <a:solidFill>
                  <a:schemeClr val="accent1"/>
                </a:solidFill>
              </a:rPr>
              <a:t>Нуриза</a:t>
            </a:r>
            <a:r>
              <a:rPr lang="ru-RU" sz="2000" dirty="0">
                <a:solidFill>
                  <a:schemeClr val="accent1"/>
                </a:solidFill>
              </a:rPr>
              <a:t> </a:t>
            </a:r>
            <a:r>
              <a:rPr lang="ru-RU" sz="2000" dirty="0" err="1">
                <a:solidFill>
                  <a:schemeClr val="accent1"/>
                </a:solidFill>
              </a:rPr>
              <a:t>Салибековна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ru-RU" sz="2000" dirty="0" err="1">
                <a:solidFill>
                  <a:schemeClr val="accent1"/>
                </a:solidFill>
              </a:rPr>
              <a:t>Солодянкин</a:t>
            </a:r>
            <a:r>
              <a:rPr lang="ru-RU" sz="2000" dirty="0">
                <a:solidFill>
                  <a:schemeClr val="accent1"/>
                </a:solidFill>
              </a:rPr>
              <a:t> Александр Владимирович</a:t>
            </a:r>
          </a:p>
          <a:p>
            <a:endParaRPr lang="ru-RU" sz="2000" dirty="0">
              <a:solidFill>
                <a:schemeClr val="accent1"/>
              </a:solidFill>
            </a:endParaRPr>
          </a:p>
          <a:p>
            <a:r>
              <a:rPr lang="ru-RU" sz="2000" b="1" dirty="0">
                <a:latin typeface="Arial" panose="020B0604020202020204" pitchFamily="34" charset="0"/>
              </a:rPr>
              <a:t>Киргизская республика город Бишкек</a:t>
            </a:r>
          </a:p>
          <a:p>
            <a:endParaRPr lang="ru-RU" sz="2000" b="1" dirty="0">
              <a:latin typeface="Arial" panose="020B0604020202020204" pitchFamily="34" charset="0"/>
            </a:endParaRPr>
          </a:p>
          <a:p>
            <a:endParaRPr lang="ru-RU" sz="2000" b="1" dirty="0">
              <a:latin typeface="Arial" panose="020B0604020202020204" pitchFamily="34" charset="0"/>
            </a:endParaRPr>
          </a:p>
          <a:p>
            <a:endParaRPr lang="ru-RU" sz="2000" b="1" dirty="0">
              <a:latin typeface="Arial" panose="020B0604020202020204" pitchFamily="34" charset="0"/>
            </a:endParaRPr>
          </a:p>
          <a:p>
            <a:endParaRPr lang="ru-RU" sz="2000" b="1" dirty="0">
              <a:latin typeface="Arial" panose="020B0604020202020204" pitchFamily="34" charset="0"/>
            </a:endParaRPr>
          </a:p>
          <a:p>
            <a:endParaRPr lang="ru-RU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25BC531D-5F04-1944-8592-CF2F8615D935}"/>
              </a:ext>
            </a:extLst>
          </p:cNvPr>
          <p:cNvSpPr txBox="1">
            <a:spLocks/>
          </p:cNvSpPr>
          <p:nvPr/>
        </p:nvSpPr>
        <p:spPr>
          <a:xfrm>
            <a:off x="460117" y="4432578"/>
            <a:ext cx="10483850" cy="596624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</a:rPr>
              <a:t>Дать гит</a:t>
            </a:r>
          </a:p>
          <a:p>
            <a:endParaRPr lang="ru-RU" sz="1200" dirty="0">
              <a:latin typeface="Arial" panose="020B060402020202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720EBAE-CD96-DD49-9485-EE83B765F1A0}"/>
              </a:ext>
            </a:extLst>
          </p:cNvPr>
          <p:cNvSpPr/>
          <p:nvPr/>
        </p:nvSpPr>
        <p:spPr>
          <a:xfrm>
            <a:off x="460117" y="5029202"/>
            <a:ext cx="92548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Выявление будущих профессий/компетенций (</a:t>
            </a:r>
            <a:r>
              <a:rPr lang="ru-RU" b="1" dirty="0" err="1"/>
              <a:t>Future</a:t>
            </a:r>
            <a:r>
              <a:rPr lang="ru-RU" b="1" dirty="0"/>
              <a:t> </a:t>
            </a:r>
            <a:r>
              <a:rPr lang="ru-RU" b="1" dirty="0" err="1"/>
              <a:t>Skills</a:t>
            </a:r>
            <a:r>
              <a:rPr lang="ru-RU" b="1" dirty="0"/>
              <a:t>)</a:t>
            </a:r>
            <a:br>
              <a:rPr lang="ru-RU" sz="20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b="1" dirty="0"/>
              <a:t>Регион:</a:t>
            </a:r>
          </a:p>
          <a:p>
            <a:r>
              <a:rPr lang="ru-RU" dirty="0" err="1"/>
              <a:t>Singapore</a:t>
            </a:r>
            <a:r>
              <a:rPr lang="ru-RU" dirty="0"/>
              <a:t>, Санкт-Петербург, Республика Калмыкия, Казахстан</a:t>
            </a:r>
          </a:p>
          <a:p>
            <a:r>
              <a:rPr lang="ru-RU" b="1" dirty="0"/>
              <a:t>Организация:</a:t>
            </a:r>
          </a:p>
          <a:p>
            <a:r>
              <a:rPr lang="ru-RU" dirty="0" err="1"/>
              <a:t>Multiverz</a:t>
            </a:r>
            <a:r>
              <a:rPr lang="ru-RU" dirty="0"/>
              <a:t>, НИУ "Высшая школа экономики", Министерство цифрового развития Республики Калмыкия, УО "Алматы Менеджмент Университет"</a:t>
            </a:r>
          </a:p>
          <a:p>
            <a:endParaRPr lang="en-US" sz="2000" dirty="0"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90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Изображение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717"/>
          <a:stretch/>
        </p:blipFill>
        <p:spPr>
          <a:xfrm>
            <a:off x="1" y="-14067"/>
            <a:ext cx="12201445" cy="118787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34130C2-A538-5D4A-A9ED-8CC354382920}"/>
              </a:ext>
            </a:extLst>
          </p:cNvPr>
          <p:cNvSpPr/>
          <p:nvPr/>
        </p:nvSpPr>
        <p:spPr>
          <a:xfrm>
            <a:off x="807292" y="1446492"/>
            <a:ext cx="925483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Попытка самостоятельного анализа и проверка написания кода.</a:t>
            </a:r>
          </a:p>
          <a:p>
            <a:endParaRPr lang="ru-RU" sz="3200" dirty="0"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ru-RU" sz="3200" dirty="0"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Был создан код генератор </a:t>
            </a:r>
            <a:r>
              <a:rPr lang="ru-RU" sz="3200" dirty="0" err="1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случаных</a:t>
            </a:r>
            <a:r>
              <a:rPr lang="ru-RU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вакансий</a:t>
            </a:r>
          </a:p>
          <a:p>
            <a:r>
              <a:rPr lang="ru-RU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(если его так можно назвать) и перебор данных при помощи списков по формуле.</a:t>
            </a:r>
          </a:p>
          <a:p>
            <a:endParaRPr lang="ru-RU" sz="3200" dirty="0"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Общая схема функционирования</a:t>
            </a:r>
          </a:p>
          <a:p>
            <a:r>
              <a:rPr lang="ru-RU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 исключения и перебора  </a:t>
            </a:r>
          </a:p>
        </p:txBody>
      </p:sp>
    </p:spTree>
    <p:extLst>
      <p:ext uri="{BB962C8B-B14F-4D97-AF65-F5344CB8AC3E}">
        <p14:creationId xmlns:p14="http://schemas.microsoft.com/office/powerpoint/2010/main" val="202461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Изображение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717"/>
          <a:stretch/>
        </p:blipFill>
        <p:spPr>
          <a:xfrm>
            <a:off x="-9445" y="0"/>
            <a:ext cx="12201445" cy="1187876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BF1A854-A00B-424C-A22D-08CA144AB10C}"/>
              </a:ext>
            </a:extLst>
          </p:cNvPr>
          <p:cNvSpPr/>
          <p:nvPr/>
        </p:nvSpPr>
        <p:spPr>
          <a:xfrm>
            <a:off x="95435" y="296998"/>
            <a:ext cx="1553227" cy="100003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Макет сайта объявлений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9DB8946-AC36-4AA5-B558-87F60DC3DC47}"/>
              </a:ext>
            </a:extLst>
          </p:cNvPr>
          <p:cNvSpPr/>
          <p:nvPr/>
        </p:nvSpPr>
        <p:spPr>
          <a:xfrm>
            <a:off x="2281824" y="272699"/>
            <a:ext cx="1901868" cy="100003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Пакеты Резюме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Пакеты вакансий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E02AC3D-16CD-4C6F-8F3E-CB658E4A2C70}"/>
              </a:ext>
            </a:extLst>
          </p:cNvPr>
          <p:cNvSpPr/>
          <p:nvPr/>
        </p:nvSpPr>
        <p:spPr>
          <a:xfrm>
            <a:off x="4774504" y="272690"/>
            <a:ext cx="1901868" cy="100003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Метод исключения по рабочим местам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A48977-5925-4B4C-B264-95BA5F7DE580}"/>
              </a:ext>
            </a:extLst>
          </p:cNvPr>
          <p:cNvSpPr/>
          <p:nvPr/>
        </p:nvSpPr>
        <p:spPr>
          <a:xfrm>
            <a:off x="7552301" y="283119"/>
            <a:ext cx="1901868" cy="11878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Вывод соотношения вакантных мест по резюме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B305069-0FD1-401C-BB29-CFEC18F4C422}"/>
              </a:ext>
            </a:extLst>
          </p:cNvPr>
          <p:cNvSpPr/>
          <p:nvPr/>
        </p:nvSpPr>
        <p:spPr>
          <a:xfrm>
            <a:off x="196419" y="2902264"/>
            <a:ext cx="1784392" cy="119930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Данные по предприятиям и компаниям а так же их продукции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6CE1CD39-28AF-4EF6-9E0F-1558B0F9D450}"/>
              </a:ext>
            </a:extLst>
          </p:cNvPr>
          <p:cNvSpPr/>
          <p:nvPr/>
        </p:nvSpPr>
        <p:spPr>
          <a:xfrm>
            <a:off x="1662530" y="788091"/>
            <a:ext cx="63316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C223F62A-AA1C-4BDF-8B8A-53C41913F5E3}"/>
              </a:ext>
            </a:extLst>
          </p:cNvPr>
          <p:cNvSpPr/>
          <p:nvPr/>
        </p:nvSpPr>
        <p:spPr>
          <a:xfrm>
            <a:off x="4162517" y="624316"/>
            <a:ext cx="63316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A0D82298-1DCC-421A-A3A7-149A7992F210}"/>
              </a:ext>
            </a:extLst>
          </p:cNvPr>
          <p:cNvSpPr/>
          <p:nvPr/>
        </p:nvSpPr>
        <p:spPr>
          <a:xfrm>
            <a:off x="6644907" y="727200"/>
            <a:ext cx="90739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088472-9581-484C-ADAF-4CA3ADFF7134}"/>
              </a:ext>
            </a:extLst>
          </p:cNvPr>
          <p:cNvSpPr/>
          <p:nvPr/>
        </p:nvSpPr>
        <p:spPr>
          <a:xfrm>
            <a:off x="2549988" y="3041244"/>
            <a:ext cx="1744963" cy="100307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Анализ рынка на спрос количества продукции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AAEBEE6-6556-4DAC-9EDB-C14245703F5A}"/>
              </a:ext>
            </a:extLst>
          </p:cNvPr>
          <p:cNvSpPr/>
          <p:nvPr/>
        </p:nvSpPr>
        <p:spPr>
          <a:xfrm>
            <a:off x="4991422" y="2929545"/>
            <a:ext cx="2050787" cy="108333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Сбор данных по спросу и предложении продукции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В течении года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580D2D2-1461-4B66-B62E-1585CA085870}"/>
              </a:ext>
            </a:extLst>
          </p:cNvPr>
          <p:cNvSpPr/>
          <p:nvPr/>
        </p:nvSpPr>
        <p:spPr>
          <a:xfrm>
            <a:off x="7887601" y="2743882"/>
            <a:ext cx="2299519" cy="160084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Прогноз вероятного спроса а так же анализ соотношение производственных мощей</a:t>
            </a:r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32D6CEF6-7B5E-4CC1-BEEA-B4C7036D1E75}"/>
              </a:ext>
            </a:extLst>
          </p:cNvPr>
          <p:cNvSpPr/>
          <p:nvPr/>
        </p:nvSpPr>
        <p:spPr>
          <a:xfrm>
            <a:off x="1989042" y="2956388"/>
            <a:ext cx="63316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8B7F7E45-6C42-4BF0-B8D9-AD12BAD6A157}"/>
              </a:ext>
            </a:extLst>
          </p:cNvPr>
          <p:cNvSpPr/>
          <p:nvPr/>
        </p:nvSpPr>
        <p:spPr>
          <a:xfrm>
            <a:off x="4337385" y="3178309"/>
            <a:ext cx="63316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DB23442B-EE27-4393-A8D7-98EC99E75974}"/>
              </a:ext>
            </a:extLst>
          </p:cNvPr>
          <p:cNvSpPr/>
          <p:nvPr/>
        </p:nvSpPr>
        <p:spPr>
          <a:xfrm>
            <a:off x="7042209" y="3059674"/>
            <a:ext cx="80116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735983B-827C-410D-AC12-F151497557E2}"/>
              </a:ext>
            </a:extLst>
          </p:cNvPr>
          <p:cNvSpPr/>
          <p:nvPr/>
        </p:nvSpPr>
        <p:spPr>
          <a:xfrm>
            <a:off x="10101199" y="111103"/>
            <a:ext cx="1901868" cy="177955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Анализ количества специалистов на производство и выхлоп продукции</a:t>
            </a:r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A7917921-2611-43AA-B9EE-D4CFA3CA251E}"/>
              </a:ext>
            </a:extLst>
          </p:cNvPr>
          <p:cNvSpPr/>
          <p:nvPr/>
        </p:nvSpPr>
        <p:spPr>
          <a:xfrm>
            <a:off x="9481433" y="1019871"/>
            <a:ext cx="63316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25" name="Стрелка: изогнутая вверх 24">
            <a:extLst>
              <a:ext uri="{FF2B5EF4-FFF2-40B4-BE49-F238E27FC236}">
                <a16:creationId xmlns:a16="http://schemas.microsoft.com/office/drawing/2014/main" id="{DC7F178C-0AF7-4F71-951C-3CEAA3E4AD35}"/>
              </a:ext>
            </a:extLst>
          </p:cNvPr>
          <p:cNvSpPr/>
          <p:nvPr/>
        </p:nvSpPr>
        <p:spPr>
          <a:xfrm>
            <a:off x="10201741" y="1954662"/>
            <a:ext cx="727915" cy="93968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60F1742-AE54-4C76-AAF1-89B6C21A3A78}"/>
              </a:ext>
            </a:extLst>
          </p:cNvPr>
          <p:cNvSpPr/>
          <p:nvPr/>
        </p:nvSpPr>
        <p:spPr>
          <a:xfrm>
            <a:off x="1993650" y="4193294"/>
            <a:ext cx="1901868" cy="130044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Сбор данных о сотрудниках а так же их образовании</a:t>
            </a:r>
          </a:p>
        </p:txBody>
      </p:sp>
      <p:sp>
        <p:nvSpPr>
          <p:cNvPr id="27" name="Стрелка: изогнутая вверх 26">
            <a:extLst>
              <a:ext uri="{FF2B5EF4-FFF2-40B4-BE49-F238E27FC236}">
                <a16:creationId xmlns:a16="http://schemas.microsoft.com/office/drawing/2014/main" id="{A98DE8EC-50C5-493E-A53E-B6482C5DBFF9}"/>
              </a:ext>
            </a:extLst>
          </p:cNvPr>
          <p:cNvSpPr/>
          <p:nvPr/>
        </p:nvSpPr>
        <p:spPr>
          <a:xfrm rot="5400000">
            <a:off x="880045" y="4201200"/>
            <a:ext cx="1199304" cy="10279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997C783-1E11-4570-8135-AC8794B2D776}"/>
              </a:ext>
            </a:extLst>
          </p:cNvPr>
          <p:cNvSpPr/>
          <p:nvPr/>
        </p:nvSpPr>
        <p:spPr>
          <a:xfrm>
            <a:off x="4708444" y="4410009"/>
            <a:ext cx="1901868" cy="183239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Суммирование вида продукции,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Образования и вид деятельности сотрудника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EEC6E264-3783-40C6-8AF3-0C2DAF525DF9}"/>
              </a:ext>
            </a:extLst>
          </p:cNvPr>
          <p:cNvSpPr/>
          <p:nvPr/>
        </p:nvSpPr>
        <p:spPr>
          <a:xfrm>
            <a:off x="7207136" y="4481849"/>
            <a:ext cx="1901868" cy="172593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Вывод результат совокупности профессий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По методу чем больше тем вероятнее</a:t>
            </a:r>
          </a:p>
        </p:txBody>
      </p:sp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DD2CBFAF-7584-4D7B-9FBF-466CA8272F1B}"/>
              </a:ext>
            </a:extLst>
          </p:cNvPr>
          <p:cNvSpPr/>
          <p:nvPr/>
        </p:nvSpPr>
        <p:spPr>
          <a:xfrm>
            <a:off x="3894199" y="4828686"/>
            <a:ext cx="83358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31" name="Стрелка: вправо 30">
            <a:extLst>
              <a:ext uri="{FF2B5EF4-FFF2-40B4-BE49-F238E27FC236}">
                <a16:creationId xmlns:a16="http://schemas.microsoft.com/office/drawing/2014/main" id="{C7CDD77A-46F8-4E79-A9AE-717C1DDF9CEA}"/>
              </a:ext>
            </a:extLst>
          </p:cNvPr>
          <p:cNvSpPr/>
          <p:nvPr/>
        </p:nvSpPr>
        <p:spPr>
          <a:xfrm>
            <a:off x="6579441" y="4807013"/>
            <a:ext cx="62769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2056CBB-39E1-4423-9651-AC296D0DFA81}"/>
              </a:ext>
            </a:extLst>
          </p:cNvPr>
          <p:cNvSpPr/>
          <p:nvPr/>
        </p:nvSpPr>
        <p:spPr>
          <a:xfrm>
            <a:off x="10303728" y="4078792"/>
            <a:ext cx="1901868" cy="261589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Соотношение спроса на продукцию и его соотношения по совокупности профессий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(предполагаемых)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6A738C7-A3F6-45AD-8CA9-7A361C0E740A}"/>
              </a:ext>
            </a:extLst>
          </p:cNvPr>
          <p:cNvSpPr/>
          <p:nvPr/>
        </p:nvSpPr>
        <p:spPr>
          <a:xfrm>
            <a:off x="37937" y="5557560"/>
            <a:ext cx="2116539" cy="130044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Вывод предполагаемой профессии по наименьшему результату</a:t>
            </a:r>
          </a:p>
        </p:txBody>
      </p:sp>
      <p:sp>
        <p:nvSpPr>
          <p:cNvPr id="36" name="Стрелка: вправо 35">
            <a:extLst>
              <a:ext uri="{FF2B5EF4-FFF2-40B4-BE49-F238E27FC236}">
                <a16:creationId xmlns:a16="http://schemas.microsoft.com/office/drawing/2014/main" id="{E04CB9DE-27F5-47D4-BC64-9CC4260153D8}"/>
              </a:ext>
            </a:extLst>
          </p:cNvPr>
          <p:cNvSpPr/>
          <p:nvPr/>
        </p:nvSpPr>
        <p:spPr>
          <a:xfrm>
            <a:off x="9133352" y="5025607"/>
            <a:ext cx="117037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C931C677-E734-4107-8C31-E68B341E7790}"/>
              </a:ext>
            </a:extLst>
          </p:cNvPr>
          <p:cNvSpPr/>
          <p:nvPr/>
        </p:nvSpPr>
        <p:spPr>
          <a:xfrm>
            <a:off x="11311003" y="1915678"/>
            <a:ext cx="484632" cy="209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38" name="Стрелка: влево 37">
            <a:extLst>
              <a:ext uri="{FF2B5EF4-FFF2-40B4-BE49-F238E27FC236}">
                <a16:creationId xmlns:a16="http://schemas.microsoft.com/office/drawing/2014/main" id="{9B62F2AF-B69B-4464-BE29-2751EA751341}"/>
              </a:ext>
            </a:extLst>
          </p:cNvPr>
          <p:cNvSpPr/>
          <p:nvPr/>
        </p:nvSpPr>
        <p:spPr>
          <a:xfrm>
            <a:off x="2154476" y="6277025"/>
            <a:ext cx="8105029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C0D5A4B-510F-46FB-9AF3-6773A5C5E519}"/>
              </a:ext>
            </a:extLst>
          </p:cNvPr>
          <p:cNvSpPr/>
          <p:nvPr/>
        </p:nvSpPr>
        <p:spPr>
          <a:xfrm>
            <a:off x="155691" y="1574616"/>
            <a:ext cx="1784392" cy="119930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Сбор данных по студентам и выпускникам (практикантам)</a:t>
            </a:r>
          </a:p>
        </p:txBody>
      </p:sp>
      <p:sp>
        <p:nvSpPr>
          <p:cNvPr id="40" name="Стрелка: изогнутая 39">
            <a:extLst>
              <a:ext uri="{FF2B5EF4-FFF2-40B4-BE49-F238E27FC236}">
                <a16:creationId xmlns:a16="http://schemas.microsoft.com/office/drawing/2014/main" id="{3DF60B08-0937-4ABA-98E0-32EA2DE28163}"/>
              </a:ext>
            </a:extLst>
          </p:cNvPr>
          <p:cNvSpPr/>
          <p:nvPr/>
        </p:nvSpPr>
        <p:spPr>
          <a:xfrm rot="5400000">
            <a:off x="4784310" y="-971142"/>
            <a:ext cx="813816" cy="63951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6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Изображение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717"/>
          <a:stretch/>
        </p:blipFill>
        <p:spPr>
          <a:xfrm>
            <a:off x="1" y="-14067"/>
            <a:ext cx="12201445" cy="1187876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D764046-B5F5-5F4B-BC74-1F6F61D505F1}"/>
              </a:ext>
            </a:extLst>
          </p:cNvPr>
          <p:cNvSpPr/>
          <p:nvPr/>
        </p:nvSpPr>
        <p:spPr>
          <a:xfrm>
            <a:off x="914867" y="1382286"/>
            <a:ext cx="925483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Использованные технологии:</a:t>
            </a:r>
          </a:p>
          <a:p>
            <a:pPr marL="571500" indent="-571500">
              <a:buFontTx/>
              <a:buChar char="-"/>
            </a:pPr>
            <a:r>
              <a:rPr lang="ru-RU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Язык программирования 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EE</a:t>
            </a:r>
            <a:endParaRPr lang="ru-RU" sz="3200" dirty="0"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Tx/>
              <a:buChar char="-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JDSP, Maven</a:t>
            </a:r>
            <a:endParaRPr lang="ru-RU" sz="3200" dirty="0"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Tx/>
              <a:buChar char="-"/>
            </a:pPr>
            <a:r>
              <a:rPr lang="ru-RU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Среда для запуска (</a:t>
            </a:r>
            <a:r>
              <a:rPr lang="en-US" sz="3200" dirty="0" err="1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Intelij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IDEA</a:t>
            </a:r>
            <a:r>
              <a:rPr lang="ru-RU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br>
              <a:rPr lang="ru-RU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Linux, Windows, </a:t>
            </a:r>
            <a:r>
              <a:rPr lang="en-US" sz="3200" dirty="0" err="1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macOS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ru-RU" sz="3200" dirty="0"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68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Изображение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717"/>
          <a:stretch/>
        </p:blipFill>
        <p:spPr>
          <a:xfrm>
            <a:off x="1" y="-14067"/>
            <a:ext cx="12201445" cy="118787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9CBD9C5-8635-9143-9D4D-0A610211A6C3}"/>
              </a:ext>
            </a:extLst>
          </p:cNvPr>
          <p:cNvSpPr/>
          <p:nvPr/>
        </p:nvSpPr>
        <p:spPr>
          <a:xfrm>
            <a:off x="212942" y="400833"/>
            <a:ext cx="117118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Итоги решения.</a:t>
            </a:r>
          </a:p>
          <a:p>
            <a:r>
              <a:rPr lang="ru-RU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Результативность: Из за ограниченности времени не успел проверить гипотезу про гипотетическую профессию</a:t>
            </a:r>
            <a:r>
              <a:rPr lang="ru-RU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.</a:t>
            </a:r>
          </a:p>
          <a:p>
            <a:r>
              <a:rPr lang="ru-RU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Выводы, из логических соображений программа или проект больше вероятности на жизнь только при работе в </a:t>
            </a:r>
            <a:r>
              <a:rPr lang="ru-RU" sz="3200" dirty="0" err="1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гос</a:t>
            </a:r>
            <a:r>
              <a:rPr lang="ru-RU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-структурах </a:t>
            </a:r>
          </a:p>
          <a:p>
            <a:r>
              <a:rPr lang="ru-RU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Для государства проработка метода подготовки специалистов .</a:t>
            </a:r>
          </a:p>
          <a:p>
            <a:r>
              <a:rPr lang="ru-RU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Для предприятии и бизнеса программа может помочь в анализе не только продукции но так же технологий и спроса на рынке определенных услуг которые могут быть возможны</a:t>
            </a:r>
          </a:p>
        </p:txBody>
      </p:sp>
    </p:spTree>
    <p:extLst>
      <p:ext uri="{BB962C8B-B14F-4D97-AF65-F5344CB8AC3E}">
        <p14:creationId xmlns:p14="http://schemas.microsoft.com/office/powerpoint/2010/main" val="18436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Изображение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717"/>
          <a:stretch/>
        </p:blipFill>
        <p:spPr>
          <a:xfrm>
            <a:off x="1" y="-14067"/>
            <a:ext cx="12201445" cy="118787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D6E17B8-AC58-F848-87BA-41DD1D9C157C}"/>
              </a:ext>
            </a:extLst>
          </p:cNvPr>
          <p:cNvSpPr/>
          <p:nvPr/>
        </p:nvSpPr>
        <p:spPr>
          <a:xfrm>
            <a:off x="1112091" y="1338916"/>
            <a:ext cx="939338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Готовность программного решения для использования в действующих системах и решения реальных задач субъектов РФ, в том числе: открытость исходного кода, </a:t>
            </a:r>
            <a:endParaRPr lang="en-US" sz="3200" dirty="0"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200" dirty="0"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Масштабируемость, наличие программных интерфейсов для приема данных и передачи результатов обработки.</a:t>
            </a:r>
          </a:p>
          <a:p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ru-RU" sz="3200" dirty="0">
              <a:solidFill>
                <a:schemeClr val="accent1"/>
              </a:solidFill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82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Изображение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717"/>
          <a:stretch/>
        </p:blipFill>
        <p:spPr>
          <a:xfrm>
            <a:off x="1" y="-14067"/>
            <a:ext cx="12201445" cy="118787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D4D8D53-7C4B-1E4E-BCA9-B24B59B0FCAC}"/>
              </a:ext>
            </a:extLst>
          </p:cNvPr>
          <p:cNvSpPr/>
          <p:nvPr/>
        </p:nvSpPr>
        <p:spPr>
          <a:xfrm>
            <a:off x="861080" y="1619443"/>
            <a:ext cx="948531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решений с 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UI: </a:t>
            </a:r>
            <a:r>
              <a:rPr lang="ru-RU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визуальное оформление пользовательского интерфейса программного решения (скриншоты, </a:t>
            </a:r>
            <a:r>
              <a:rPr lang="ru-RU" sz="3200" b="1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видеозапись взаимодействия с пользовательским интерфейсом</a:t>
            </a:r>
            <a:r>
              <a:rPr lang="ru-RU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endParaRPr lang="ru-RU" sz="3200" dirty="0"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решений с 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API: </a:t>
            </a:r>
            <a:r>
              <a:rPr lang="ru-RU" sz="32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ссылка на документацию программного интерфейса (API). </a:t>
            </a:r>
          </a:p>
        </p:txBody>
      </p:sp>
    </p:spTree>
    <p:extLst>
      <p:ext uri="{BB962C8B-B14F-4D97-AF65-F5344CB8AC3E}">
        <p14:creationId xmlns:p14="http://schemas.microsoft.com/office/powerpoint/2010/main" val="264869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Изображение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717"/>
          <a:stretch/>
        </p:blipFill>
        <p:spPr>
          <a:xfrm>
            <a:off x="1" y="-14067"/>
            <a:ext cx="12201445" cy="1187876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8403366-39C8-804B-96BE-5B9CA5B816AA}"/>
              </a:ext>
            </a:extLst>
          </p:cNvPr>
          <p:cNvSpPr/>
          <p:nvPr/>
        </p:nvSpPr>
        <p:spPr>
          <a:xfrm>
            <a:off x="1058303" y="1518211"/>
            <a:ext cx="96758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Готовность команды участвовать в реализации пилотных внедрениях своего решения в субъектах РФ  в период с сентября 2021 по февраль 2022.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47B766E-D671-A24D-B6C3-26AB66340066}"/>
              </a:ext>
            </a:extLst>
          </p:cNvPr>
          <p:cNvSpPr/>
          <p:nvPr/>
        </p:nvSpPr>
        <p:spPr>
          <a:xfrm>
            <a:off x="1058303" y="3247608"/>
            <a:ext cx="916146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Состав Команды</a:t>
            </a:r>
          </a:p>
          <a:p>
            <a:r>
              <a:rPr lang="ru-RU" sz="2800" dirty="0" err="1">
                <a:solidFill>
                  <a:schemeClr val="accent1"/>
                </a:solidFill>
              </a:rPr>
              <a:t>Сайдинбекова</a:t>
            </a:r>
            <a:r>
              <a:rPr lang="ru-RU" sz="2800" dirty="0">
                <a:solidFill>
                  <a:schemeClr val="accent1"/>
                </a:solidFill>
              </a:rPr>
              <a:t> </a:t>
            </a:r>
            <a:r>
              <a:rPr lang="ru-RU" sz="2800" dirty="0" err="1">
                <a:solidFill>
                  <a:schemeClr val="accent1"/>
                </a:solidFill>
              </a:rPr>
              <a:t>Нуриза</a:t>
            </a:r>
            <a:r>
              <a:rPr lang="ru-RU" sz="2800" dirty="0">
                <a:solidFill>
                  <a:schemeClr val="accent1"/>
                </a:solidFill>
              </a:rPr>
              <a:t> </a:t>
            </a:r>
            <a:r>
              <a:rPr lang="ru-RU" sz="2800" dirty="0" err="1">
                <a:solidFill>
                  <a:schemeClr val="accent1"/>
                </a:solidFill>
              </a:rPr>
              <a:t>Салибековна</a:t>
            </a:r>
            <a:endParaRPr lang="ru-RU" sz="2800" dirty="0">
              <a:solidFill>
                <a:schemeClr val="accent1"/>
              </a:solidFill>
            </a:endParaRPr>
          </a:p>
          <a:p>
            <a:r>
              <a:rPr lang="ru-RU" sz="2800" dirty="0">
                <a:solidFill>
                  <a:schemeClr val="accent1"/>
                </a:solidFill>
              </a:rPr>
              <a:t>Киргизстан Бишкек место обучения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r>
              <a:rPr lang="ru-RU" sz="2800" dirty="0" err="1">
                <a:solidFill>
                  <a:schemeClr val="accent1"/>
                </a:solidFill>
              </a:rPr>
              <a:t>Солодянкин</a:t>
            </a:r>
            <a:r>
              <a:rPr lang="ru-RU" sz="2800" dirty="0">
                <a:solidFill>
                  <a:schemeClr val="accent1"/>
                </a:solidFill>
              </a:rPr>
              <a:t> Александр Владимирович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ru-RU" sz="2800" dirty="0">
                <a:solidFill>
                  <a:schemeClr val="accent1"/>
                </a:solidFill>
              </a:rPr>
              <a:t>Кыргызстан Бишкек. Прохожу курсы по программированию в </a:t>
            </a:r>
            <a:r>
              <a:rPr lang="en-US" sz="2800" dirty="0">
                <a:solidFill>
                  <a:schemeClr val="accent1"/>
                </a:solidFill>
              </a:rPr>
              <a:t>IT- Academy </a:t>
            </a:r>
            <a:endParaRPr lang="ru-RU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038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12950</TotalTime>
  <Words>456</Words>
  <Application>Microsoft Office PowerPoint</Application>
  <PresentationFormat>Широкоэкранный</PresentationFormat>
  <Paragraphs>74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Formular</vt:lpstr>
      <vt:lpstr>Open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Professional</cp:lastModifiedBy>
  <cp:revision>251</cp:revision>
  <cp:lastPrinted>2020-02-10T13:34:07Z</cp:lastPrinted>
  <dcterms:created xsi:type="dcterms:W3CDTF">2020-01-16T13:04:03Z</dcterms:created>
  <dcterms:modified xsi:type="dcterms:W3CDTF">2021-08-22T13:42:26Z</dcterms:modified>
</cp:coreProperties>
</file>