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340" r:id="rId2"/>
    <p:sldId id="256" r:id="rId3"/>
    <p:sldId id="259" r:id="rId4"/>
    <p:sldId id="291" r:id="rId5"/>
    <p:sldId id="315" r:id="rId6"/>
    <p:sldId id="326" r:id="rId7"/>
    <p:sldId id="327" r:id="rId8"/>
    <p:sldId id="341" r:id="rId9"/>
    <p:sldId id="342" r:id="rId10"/>
    <p:sldId id="316" r:id="rId11"/>
    <p:sldId id="300" r:id="rId12"/>
    <p:sldId id="302" r:id="rId13"/>
    <p:sldId id="303" r:id="rId14"/>
    <p:sldId id="304" r:id="rId15"/>
    <p:sldId id="305" r:id="rId16"/>
    <p:sldId id="306" r:id="rId17"/>
    <p:sldId id="307" r:id="rId18"/>
    <p:sldId id="318" r:id="rId19"/>
    <p:sldId id="309" r:id="rId20"/>
    <p:sldId id="319" r:id="rId21"/>
    <p:sldId id="320" r:id="rId22"/>
    <p:sldId id="321" r:id="rId23"/>
    <p:sldId id="322" r:id="rId24"/>
    <p:sldId id="339" r:id="rId25"/>
    <p:sldId id="329" r:id="rId26"/>
    <p:sldId id="330" r:id="rId27"/>
    <p:sldId id="331" r:id="rId28"/>
    <p:sldId id="332" r:id="rId29"/>
    <p:sldId id="333" r:id="rId30"/>
    <p:sldId id="337" r:id="rId31"/>
    <p:sldId id="33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94141"/>
  </p:normalViewPr>
  <p:slideViewPr>
    <p:cSldViewPr>
      <p:cViewPr varScale="1">
        <p:scale>
          <a:sx n="123" d="100"/>
          <a:sy n="123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3392-A6C3-7F43-80F9-85C2E85A5A19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C0A0C-7FD3-774B-98FB-59388D90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1040E4-A4BB-8240-95D6-9E8064505469}" type="slidenum">
              <a:rPr lang="en-US">
                <a:latin typeface="Times New Roman" pitchFamily="-109" charset="0"/>
              </a:rPr>
              <a:pPr/>
              <a:t>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165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50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5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 is preferable to A since it has meaningful</a:t>
            </a:r>
            <a:r>
              <a:rPr lang="en-US" baseline="0" dirty="0" smtClean="0"/>
              <a:t> names and we can reuse these later if we need to, so we don’t have to repeat the calculations. Even better would be using a constant for 3.5, like COST_PER_M2.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 the RHS example, we</a:t>
            </a:r>
            <a:r>
              <a:rPr lang="en-US" baseline="0" dirty="0" smtClean="0"/>
              <a:t> are repeating .upper() more than once - we could just do this once when we get the input;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 smtClean="0"/>
              <a:t>we are printing the same thing in multiple places - what if we wanted to change this? Should be just once at the </a:t>
            </a:r>
            <a:r>
              <a:rPr lang="en-US" baseline="0" smtClean="0"/>
              <a:t>end.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8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59AE8-D66D-E940-96F9-FA64D2572E25}" type="slidenum">
              <a:rPr lang="en-US">
                <a:latin typeface="Times New Roman" pitchFamily="-109" charset="0"/>
              </a:rPr>
              <a:pPr/>
              <a:t>11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38C58-48F0-904A-B2AA-0164EE0D288E}" type="slidenum">
              <a:rPr lang="en-US">
                <a:latin typeface="Times New Roman" pitchFamily="-109" charset="0"/>
              </a:rPr>
              <a:pPr/>
              <a:t>12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2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1B353-CE0D-1F47-AA30-457FC0DBC77B}" type="slidenum">
              <a:rPr lang="en-US">
                <a:latin typeface="Times New Roman" pitchFamily="-109" charset="0"/>
              </a:rPr>
              <a:pPr/>
              <a:t>14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4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4A961-A716-1849-A2AC-42481BD6D926}" type="slidenum">
              <a:rPr lang="en-US">
                <a:latin typeface="Times New Roman" pitchFamily="-109" charset="0"/>
              </a:rPr>
              <a:pPr/>
              <a:t>15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5049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4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6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#0 is an arbitrary example of a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44955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71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7504" y="466726"/>
            <a:ext cx="6990209" cy="2133600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7056784" cy="230425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0846-8449-D84C-972B-DB7AB7961A5E}" type="datetime1">
              <a:rPr lang="en-AU" smtClean="0"/>
              <a:t>18/1/18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Principles of Web Design 5th 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EC955773-188B-554A-B8EC-DEB1BD2890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  <p:sp>
        <p:nvSpPr>
          <p:cNvPr id="1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AU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31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9C5A-7871-0449-95C5-8575D0C30E73}" type="datetime1">
              <a:rPr lang="en-AU" smtClean="0"/>
              <a:t>18/1/18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Web Design 5th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74E-3489-134D-873C-86C5F4A44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CFD1-53F1-B64A-B149-6B5B30BC9179}" type="datetime1">
              <a:rPr lang="en-AU" smtClean="0"/>
              <a:t>18/1/18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Web Design 5th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74E-3489-134D-873C-86C5F4A44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6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32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180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600" b="1">
                <a:solidFill>
                  <a:srgbClr val="333399"/>
                </a:solidFill>
                <a:latin typeface="+mj-lt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137478"/>
            <a:ext cx="8928992" cy="5132701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1pPr>
            <a:lvl2pPr marL="742950" indent="-285750">
              <a:buClr>
                <a:srgbClr val="669999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2pPr>
            <a:lvl3pPr marL="1143000" indent="-228600">
              <a:buClr>
                <a:srgbClr val="CCCC00"/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defRPr sz="3200">
                <a:latin typeface="+mn-lt"/>
                <a:cs typeface="Calibri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2FD0-D53E-304E-BEBA-5A18D294EA8B}" type="datetime1">
              <a:rPr lang="en-AU" smtClean="0"/>
              <a:t>18/1/18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Principles of Web Design 5</a:t>
            </a:r>
            <a:r>
              <a:rPr lang="en-US" baseline="30000" dirty="0" smtClean="0"/>
              <a:t>th</a:t>
            </a:r>
            <a:r>
              <a:rPr lang="en-US" dirty="0" smtClean="0"/>
              <a:t> 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83296" cy="365125"/>
          </a:xfrm>
        </p:spPr>
        <p:txBody>
          <a:bodyPr/>
          <a:lstStyle/>
          <a:p>
            <a:fld id="{91413724-2661-5648-B649-AEE25FF73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1117-5EFD-5649-B11E-E254DB191A69}" type="datetime1">
              <a:rPr lang="en-AU" smtClean="0"/>
              <a:t>18/1/18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Web Design 5th 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74E-3489-134D-873C-86C5F4A44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25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6" y="53778"/>
            <a:ext cx="8686800" cy="368780"/>
          </a:xfr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073427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0BD-4E4D-C24E-B61C-A23D941FBA73}" type="datetime1">
              <a:rPr lang="en-AU" smtClean="0"/>
              <a:t>18/1/18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Web Design 5th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55304" cy="365125"/>
          </a:xfrm>
        </p:spPr>
        <p:txBody>
          <a:bodyPr/>
          <a:lstStyle/>
          <a:p>
            <a:fld id="{E426A74E-3489-134D-873C-86C5F4A44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0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484784"/>
            <a:ext cx="4389884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392488" cy="50405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3333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008" y="1484784"/>
            <a:ext cx="4392488" cy="4680520"/>
          </a:xfrm>
        </p:spPr>
        <p:txBody>
          <a:bodyPr>
            <a:normAutofit/>
          </a:bodyPr>
          <a:lstStyle>
            <a:lvl1pPr marL="342900" indent="-342900">
              <a:buClr>
                <a:srgbClr val="330066"/>
              </a:buClr>
              <a:buSzPct val="70000"/>
              <a:buFont typeface="Calibri" panose="020F0502020204030204" pitchFamily="34" charset="0"/>
              <a:buChar char="●"/>
              <a:defRPr sz="2400"/>
            </a:lvl1pPr>
            <a:lvl2pPr marL="742950" indent="-285750">
              <a:buClr>
                <a:srgbClr val="669999"/>
              </a:buClr>
              <a:buSzPct val="70000"/>
              <a:buFont typeface="Calibri" panose="020F0502020204030204" pitchFamily="34" charset="0"/>
              <a:buChar char="●"/>
              <a:defRPr sz="2400"/>
            </a:lvl2pPr>
            <a:lvl3pPr marL="1143000" indent="-228600">
              <a:buClr>
                <a:srgbClr val="CCCC00"/>
              </a:buClr>
              <a:buSzPct val="70000"/>
              <a:buFont typeface="Calibri" panose="020F0502020204030204" pitchFamily="34" charset="0"/>
              <a:buChar char="●"/>
              <a:defRPr sz="2400"/>
            </a:lvl3pPr>
            <a:lvl4pPr marL="1600200" indent="-228600">
              <a:buClr>
                <a:schemeClr val="accent3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4pPr>
            <a:lvl5pPr marL="2057400" indent="-228600">
              <a:buClr>
                <a:schemeClr val="accent4">
                  <a:lumMod val="75000"/>
                </a:schemeClr>
              </a:buClr>
              <a:buSzPct val="70000"/>
              <a:buFont typeface="Calibri" panose="020F0502020204030204" pitchFamily="34" charset="0"/>
              <a:buChar char="●"/>
              <a:defRPr sz="2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679F-3712-1044-9DF9-2AA817A145F3}" type="datetime1">
              <a:rPr lang="en-AU" smtClean="0"/>
              <a:t>18/1/18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Web Design 5th 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87698" y="6381328"/>
            <a:ext cx="2133600" cy="365125"/>
          </a:xfrm>
        </p:spPr>
        <p:txBody>
          <a:bodyPr/>
          <a:lstStyle/>
          <a:p>
            <a:fld id="{E426A74E-3489-134D-873C-86C5F4A44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654" y="51849"/>
            <a:ext cx="8579296" cy="490066"/>
          </a:xfrm>
          <a:ln>
            <a:noFill/>
          </a:ln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29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6858-A76B-9543-8BA3-A2060788FCD2}" type="datetime1">
              <a:rPr lang="en-AU" smtClean="0"/>
              <a:t>18/1/18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Web Design 5th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74E-3489-134D-873C-86C5F4A44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19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497D-5971-594F-9FAA-52B7462D209D}" type="datetime1">
              <a:rPr lang="en-AU" smtClean="0"/>
              <a:t>18/1/18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Principles of Web Design 5th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74E-3489-134D-873C-86C5F4A44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8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95842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1A6-BCCA-DE48-BA51-B857D942C312}" type="datetime1">
              <a:rPr lang="en-AU" smtClean="0"/>
              <a:t>18/1/18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Web Design 5th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74E-3489-134D-873C-86C5F4A44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A028-3DF7-7347-A40B-52080177E6F4}" type="datetime1">
              <a:rPr lang="en-AU" smtClean="0"/>
              <a:t>18/1/18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Principles of Web Design 5th 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A74E-3489-134D-873C-86C5F4A44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1775" y="152400"/>
            <a:ext cx="1292225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ED52F4A8-D45E-664C-93BC-95FA3B6A057B}" type="datetime1">
              <a:rPr lang="en-AU" smtClean="0"/>
              <a:t>18/1/18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 dirty="0" smtClean="0"/>
              <a:t>Principles of Web Design 5th 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E426A74E-3489-134D-873C-86C5F4A446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00AEEF"/>
              </a:gs>
              <a:gs pos="100000">
                <a:srgbClr val="2E3192"/>
              </a:gs>
            </a:gsLst>
            <a:lin ang="0" scaled="1"/>
          </a:gra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-105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33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9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-styleguide.googlecode.com/svn/trunk/pyguide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 this now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400" dirty="0" smtClean="0"/>
              <a:t>Write pseudocode to ask the user for their age and tell them if they are an adult or child</a:t>
            </a:r>
          </a:p>
          <a:p>
            <a:r>
              <a:rPr lang="en-AU" sz="4400" dirty="0" smtClean="0"/>
              <a:t>Write code for that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0138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 foolish consistency is the hobgoblin of little minds</a:t>
            </a:r>
          </a:p>
          <a:p>
            <a:pPr marL="0" indent="0">
              <a:buNone/>
            </a:pPr>
            <a:r>
              <a:rPr lang="en-US" dirty="0" smtClean="0"/>
              <a:t>Quote from Ralph Waldo Emerson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name things using conventions, but admit that, under the right circumstances, we do what is necessary to help readability.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variables and types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Python does not require you to pre-define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what type can be associated with a variable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type a variable holds can change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Nonetheless, knowing the type can be important for using the correct operation on a variable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. Thus proper naming is important!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“types”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integers: </a:t>
            </a:r>
            <a:r>
              <a:rPr lang="en-US" b="1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5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floats: </a:t>
            </a:r>
            <a:r>
              <a:rPr lang="en-US" b="1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1.2</a:t>
            </a:r>
          </a:p>
          <a:p>
            <a:pPr eaLnBrk="1" hangingPunct="1"/>
            <a:r>
              <a:rPr lang="en-US" dirty="0" err="1">
                <a:ea typeface="ＭＳ Ｐゴシック" pitchFamily="-109" charset="-128"/>
                <a:cs typeface="ＭＳ Ｐゴシック" pitchFamily="-109" charset="-128"/>
              </a:rPr>
              <a:t>booleans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: </a:t>
            </a:r>
            <a:r>
              <a:rPr lang="en-US" b="1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True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strings: 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"anything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"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or 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something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endParaRPr lang="en-US" dirty="0">
              <a:solidFill>
                <a:srgbClr val="660066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lists: 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[]  [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a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,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1,1.3]</a:t>
            </a:r>
          </a:p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dictionaries: 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{}  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[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Jane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': 23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, 'Alan': 39]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others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 will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see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What is a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type?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type in Python essentially defines two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internal structure of the type (what </a:t>
            </a:r>
            <a:r>
              <a:rPr lang="en-US" dirty="0" smtClean="0"/>
              <a:t>it </a:t>
            </a:r>
            <a:r>
              <a:rPr lang="en-US" dirty="0"/>
              <a:t>contains)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kinds of operations you can perform</a:t>
            </a:r>
          </a:p>
          <a:p>
            <a:pPr eaLnBrk="1" hangingPunct="1">
              <a:lnSpc>
                <a:spcPct val="90000"/>
              </a:lnSpc>
            </a:pPr>
            <a:r>
              <a:rPr lang="fr-FR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'</a:t>
            </a:r>
            <a:r>
              <a:rPr lang="en-US" dirty="0" err="1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abc</a:t>
            </a:r>
            <a:r>
              <a:rPr lang="fr-FR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'</a:t>
            </a:r>
            <a:r>
              <a:rPr lang="en-US" dirty="0" smtClean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.capitalize</a:t>
            </a:r>
            <a:r>
              <a:rPr lang="en-US" dirty="0">
                <a:solidFill>
                  <a:srgbClr val="660066"/>
                </a:solidFill>
                <a:latin typeface="Courier New"/>
                <a:ea typeface="ＭＳ Ｐゴシック" pitchFamily="-109" charset="-128"/>
                <a:cs typeface="Courier New"/>
              </a:rPr>
              <a:t>()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is a method you can call on strings, but not integers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some types have multiple elements (collections),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we</a:t>
            </a:r>
            <a:r>
              <a:rPr lang="fr-FR" dirty="0" smtClean="0"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ll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see those later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Fundamental Types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Integers</a:t>
            </a:r>
          </a:p>
          <a:p>
            <a:pPr lvl="1" eaLnBrk="1" hangingPunct="1"/>
            <a:r>
              <a:rPr lang="en-US" sz="2400" b="1" dirty="0">
                <a:solidFill>
                  <a:srgbClr val="660066"/>
                </a:solidFill>
                <a:latin typeface="Courier New" pitchFamily="-109" charset="0"/>
              </a:rPr>
              <a:t>1, -27 </a:t>
            </a:r>
            <a:r>
              <a:rPr lang="en-US" sz="2400" b="1" dirty="0" smtClean="0">
                <a:latin typeface="Courier New" pitchFamily="-109" charset="0"/>
              </a:rPr>
              <a:t>(values up </a:t>
            </a:r>
            <a:r>
              <a:rPr lang="en-US" sz="2400" b="1" dirty="0">
                <a:latin typeface="Courier New" pitchFamily="-109" charset="0"/>
              </a:rPr>
              <a:t>to +/- 2</a:t>
            </a:r>
            <a:r>
              <a:rPr lang="en-US" sz="2400" b="1" baseline="30000" dirty="0">
                <a:latin typeface="Courier New" pitchFamily="-109" charset="0"/>
              </a:rPr>
              <a:t>32</a:t>
            </a:r>
            <a:r>
              <a:rPr lang="en-US" sz="2400" b="1" dirty="0">
                <a:latin typeface="Courier New" pitchFamily="-109" charset="0"/>
              </a:rPr>
              <a:t> – 1)</a:t>
            </a:r>
          </a:p>
          <a:p>
            <a:pPr eaLnBrk="1" hangingPunct="1"/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Floating 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Point (Real)</a:t>
            </a:r>
          </a:p>
          <a:p>
            <a:pPr lvl="1" eaLnBrk="1" hangingPunct="1"/>
            <a:r>
              <a:rPr lang="en-US" sz="2400" b="1" dirty="0">
                <a:solidFill>
                  <a:schemeClr val="hlink"/>
                </a:solidFill>
                <a:latin typeface="Courier New" pitchFamily="-10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-109" charset="0"/>
              </a:rPr>
              <a:t>3.14, 10., .001, 3.14e-10, 0e0</a:t>
            </a:r>
          </a:p>
          <a:p>
            <a:pPr eaLnBrk="1" hangingPunct="1"/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Booleans (True or False values)</a:t>
            </a:r>
          </a:p>
          <a:p>
            <a:pPr lvl="1" eaLnBrk="1" hangingPunct="1"/>
            <a:r>
              <a:rPr lang="en-US" sz="2400" b="1" dirty="0">
                <a:solidFill>
                  <a:srgbClr val="660066"/>
                </a:solidFill>
                <a:latin typeface="Courier New" pitchFamily="-109" charset="0"/>
              </a:rPr>
              <a:t>True, False </a:t>
            </a:r>
            <a:r>
              <a:rPr lang="en-US" sz="2400" dirty="0"/>
              <a:t>note the capital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Converting types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 character 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</a:t>
            </a:r>
            <a:r>
              <a:rPr lang="fr-FR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'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is not an integer </a:t>
            </a:r>
            <a:r>
              <a:rPr lang="en-US" dirty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1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. 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You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need to convert the value returned by the </a:t>
            </a:r>
            <a:r>
              <a:rPr lang="en-US" dirty="0">
                <a:solidFill>
                  <a:srgbClr val="660066"/>
                </a:solidFill>
                <a:latin typeface="Courier New"/>
                <a:ea typeface="Courier New" pitchFamily="-109" charset="0"/>
                <a:cs typeface="Courier New"/>
              </a:rPr>
              <a:t>i</a:t>
            </a:r>
            <a:r>
              <a:rPr lang="en-US" dirty="0" smtClean="0">
                <a:solidFill>
                  <a:srgbClr val="660066"/>
                </a:solidFill>
                <a:latin typeface="Courier New"/>
                <a:ea typeface="Courier New" pitchFamily="-109" charset="0"/>
                <a:cs typeface="Courier New"/>
              </a:rPr>
              <a:t>nput</a:t>
            </a:r>
            <a:r>
              <a:rPr lang="en-US" dirty="0" smtClean="0">
                <a:solidFill>
                  <a:srgbClr val="660066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command (characters) into an integer</a:t>
            </a:r>
          </a:p>
          <a:p>
            <a:pPr eaLnBrk="1" hangingPunct="1"/>
            <a:r>
              <a:rPr lang="en-US" dirty="0" err="1">
                <a:latin typeface="Courier New"/>
                <a:ea typeface="Courier New" pitchFamily="-109" charset="0"/>
                <a:cs typeface="Courier New"/>
              </a:rPr>
              <a:t>int</a:t>
            </a:r>
            <a:r>
              <a:rPr lang="en-US" dirty="0" smtClean="0">
                <a:latin typeface="Courier New"/>
                <a:ea typeface="Courier New" pitchFamily="-109" charset="0"/>
                <a:cs typeface="Courier New"/>
              </a:rPr>
              <a:t>("123</a:t>
            </a:r>
            <a:r>
              <a:rPr lang="en-US" dirty="0">
                <a:latin typeface="Courier New"/>
                <a:ea typeface="Courier New" pitchFamily="-109" charset="0"/>
                <a:cs typeface="Courier New"/>
              </a:rPr>
              <a:t>"</a:t>
            </a:r>
            <a:r>
              <a:rPr lang="en-US" dirty="0" smtClean="0">
                <a:latin typeface="Courier New"/>
                <a:ea typeface="Courier New" pitchFamily="-109" charset="0"/>
                <a:cs typeface="Courier New"/>
              </a:rPr>
              <a:t>)</a:t>
            </a:r>
            <a:r>
              <a:rPr lang="en-US" dirty="0" smtClean="0"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yields the integer </a:t>
            </a:r>
            <a:r>
              <a:rPr lang="en-US" dirty="0">
                <a:latin typeface="Courier New"/>
                <a:ea typeface="ＭＳ Ｐゴシック" pitchFamily="-109" charset="-128"/>
                <a:cs typeface="Courier New"/>
              </a:rPr>
              <a:t>123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Type conversion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some_var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)		</a:t>
            </a:r>
            <a:r>
              <a:rPr lang="en-US" dirty="0" smtClean="0">
                <a:latin typeface="+mj-lt"/>
                <a:ea typeface="ＭＳ Ｐゴシック" pitchFamily="-109" charset="-128"/>
                <a:cs typeface="Courier New"/>
              </a:rPr>
              <a:t>returns an </a:t>
            </a:r>
            <a:r>
              <a:rPr lang="en-US" dirty="0">
                <a:latin typeface="+mj-lt"/>
                <a:ea typeface="ＭＳ Ｐゴシック" pitchFamily="-109" charset="-128"/>
                <a:cs typeface="Courier New"/>
              </a:rPr>
              <a:t>integer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float(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some_var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)	</a:t>
            </a:r>
            <a:r>
              <a:rPr lang="en-US" dirty="0" smtClean="0">
                <a:latin typeface="+mj-lt"/>
                <a:ea typeface="ＭＳ Ｐゴシック" pitchFamily="-109" charset="-128"/>
                <a:cs typeface="Courier New"/>
              </a:rPr>
              <a:t>returns a </a:t>
            </a:r>
            <a:r>
              <a:rPr lang="en-US" dirty="0">
                <a:latin typeface="+mj-lt"/>
                <a:ea typeface="ＭＳ Ｐゴシック" pitchFamily="-109" charset="-128"/>
                <a:cs typeface="Courier New"/>
              </a:rPr>
              <a:t>float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some_var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	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returns a 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string</a:t>
            </a:r>
          </a:p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should check out what works: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(2.1) </a:t>
            </a:r>
            <a:r>
              <a:rPr lang="en-US" dirty="0">
                <a:sym typeface="Symbol" pitchFamily="-109" charset="2"/>
              </a:rPr>
              <a:t> 2, </a:t>
            </a:r>
            <a:r>
              <a:rPr lang="en-US" dirty="0" err="1">
                <a:sym typeface="Symbol" pitchFamily="-109" charset="2"/>
              </a:rPr>
              <a:t>int</a:t>
            </a:r>
            <a:r>
              <a:rPr lang="en-US" dirty="0" smtClean="0">
                <a:sym typeface="Symbol" pitchFamily="-109" charset="2"/>
              </a:rPr>
              <a:t>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 2, but </a:t>
            </a:r>
            <a:r>
              <a:rPr lang="en-US" dirty="0" err="1">
                <a:sym typeface="Symbol" pitchFamily="-109" charset="2"/>
              </a:rPr>
              <a:t>int</a:t>
            </a:r>
            <a:r>
              <a:rPr lang="en-US" dirty="0" smtClean="0">
                <a:sym typeface="Symbol" pitchFamily="-109" charset="2"/>
              </a:rPr>
              <a:t>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2.1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fails</a:t>
            </a:r>
          </a:p>
          <a:p>
            <a:pPr lvl="1" eaLnBrk="1" hangingPunct="1"/>
            <a:r>
              <a:rPr lang="en-US" dirty="0">
                <a:sym typeface="Symbol" pitchFamily="-109" charset="2"/>
              </a:rPr>
              <a:t>float(2)  2.0, float</a:t>
            </a:r>
            <a:r>
              <a:rPr lang="en-US" dirty="0" smtClean="0">
                <a:sym typeface="Symbol" pitchFamily="-109" charset="2"/>
              </a:rPr>
              <a:t>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2.0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 2.0, </a:t>
            </a:r>
            <a:r>
              <a:rPr lang="en-US" dirty="0" smtClean="0">
                <a:sym typeface="Symbol" pitchFamily="-109" charset="2"/>
              </a:rPr>
              <a:t/>
            </a:r>
            <a:br>
              <a:rPr lang="en-US" dirty="0" smtClean="0">
                <a:sym typeface="Symbol" pitchFamily="-109" charset="2"/>
              </a:rPr>
            </a:br>
            <a:r>
              <a:rPr lang="en-US" dirty="0" smtClean="0">
                <a:sym typeface="Symbol" pitchFamily="-109" charset="2"/>
              </a:rPr>
              <a:t>float(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 2.0, float(2.0)  2.0</a:t>
            </a:r>
          </a:p>
          <a:p>
            <a:pPr lvl="1" eaLnBrk="1" hangingPunct="1"/>
            <a:r>
              <a:rPr lang="en-US" dirty="0" err="1">
                <a:sym typeface="Symbol" pitchFamily="-109" charset="2"/>
              </a:rPr>
              <a:t>str</a:t>
            </a:r>
            <a:r>
              <a:rPr lang="en-US" dirty="0">
                <a:sym typeface="Symbol" pitchFamily="-109" charset="2"/>
              </a:rPr>
              <a:t>(2)  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, </a:t>
            </a:r>
            <a:r>
              <a:rPr lang="en-US" dirty="0" err="1">
                <a:sym typeface="Symbol" pitchFamily="-109" charset="2"/>
              </a:rPr>
              <a:t>str</a:t>
            </a:r>
            <a:r>
              <a:rPr lang="en-US" dirty="0">
                <a:sym typeface="Symbol" pitchFamily="-109" charset="2"/>
              </a:rPr>
              <a:t>(2.0)  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2.0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, </a:t>
            </a:r>
            <a:r>
              <a:rPr lang="en-US" dirty="0" err="1">
                <a:sym typeface="Symbol" pitchFamily="-109" charset="2"/>
              </a:rPr>
              <a:t>str</a:t>
            </a:r>
            <a:r>
              <a:rPr lang="en-US" dirty="0" smtClean="0">
                <a:sym typeface="Symbol" pitchFamily="-109" charset="2"/>
              </a:rPr>
              <a:t>(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a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) </a:t>
            </a:r>
            <a:r>
              <a:rPr lang="en-US" dirty="0">
                <a:sym typeface="Symbol" pitchFamily="-109" charset="2"/>
              </a:rPr>
              <a:t> </a:t>
            </a:r>
            <a:r>
              <a:rPr lang="fr-FR" dirty="0" smtClean="0">
                <a:sym typeface="Symbol" pitchFamily="-109" charset="2"/>
              </a:rPr>
              <a:t>'</a:t>
            </a:r>
            <a:r>
              <a:rPr lang="en-US" dirty="0" smtClean="0">
                <a:sym typeface="Symbol" pitchFamily="-109" charset="2"/>
              </a:rPr>
              <a:t>a</a:t>
            </a:r>
            <a:r>
              <a:rPr lang="fr-FR" dirty="0" smtClean="0">
                <a:sym typeface="Symbol" pitchFamily="-109" charset="2"/>
              </a:rPr>
              <a:t>'</a:t>
            </a:r>
            <a:endParaRPr lang="en-US" dirty="0">
              <a:sym typeface="Symbol" pitchFamily="-109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Two types of division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-109" charset="2"/>
              <a:buNone/>
            </a:pP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The standard division operator (/) yields a floating point result no matter the type of its operands:</a:t>
            </a:r>
          </a:p>
          <a:p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</a:rPr>
              <a:t>2 / 3 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		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 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  <a:sym typeface="Wingdings"/>
              </a:rPr>
              <a:t>yields </a:t>
            </a:r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0.6666666666666666</a:t>
            </a:r>
          </a:p>
          <a:p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4.0 / 2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	 yields </a:t>
            </a:r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2.0</a:t>
            </a:r>
          </a:p>
          <a:p>
            <a:pPr marL="0" indent="0">
              <a:buNone/>
            </a:pP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Integer division (//) yields only the integer part of the divide (its type depends on its operands):</a:t>
            </a:r>
          </a:p>
          <a:p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</a:rPr>
              <a:t>2 // 3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800" dirty="0">
                <a:ea typeface="ＭＳ Ｐゴシック" pitchFamily="-109" charset="-128"/>
                <a:cs typeface="ＭＳ Ｐゴシック" pitchFamily="-109" charset="-128"/>
              </a:rPr>
              <a:t>	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 </a:t>
            </a:r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0</a:t>
            </a:r>
          </a:p>
          <a:p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4.0 // 2</a:t>
            </a:r>
            <a:r>
              <a:rPr lang="en-US" sz="2800" dirty="0" smtClean="0">
                <a:ea typeface="ＭＳ Ｐゴシック" pitchFamily="-109" charset="-128"/>
                <a:cs typeface="ＭＳ Ｐゴシック" pitchFamily="-109" charset="-128"/>
                <a:sym typeface="Wingdings"/>
              </a:rPr>
              <a:t>	 </a:t>
            </a:r>
            <a:r>
              <a:rPr lang="en-US" sz="2800" dirty="0" smtClean="0">
                <a:latin typeface="Courier New"/>
                <a:ea typeface="ＭＳ Ｐゴシック" pitchFamily="-109" charset="-128"/>
                <a:cs typeface="Courier New"/>
                <a:sym typeface="Wingdings"/>
              </a:rPr>
              <a:t>2.0</a:t>
            </a:r>
            <a:endParaRPr lang="en-US" sz="2800" dirty="0" smtClean="0">
              <a:latin typeface="Courier New"/>
              <a:ea typeface="ＭＳ Ｐゴシック" pitchFamily="-109" charset="-128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modulus operator (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smtClean="0"/>
              <a:t>) give the integer remainder of division:</a:t>
            </a:r>
          </a:p>
          <a:p>
            <a:r>
              <a:rPr lang="en-US" dirty="0" smtClean="0">
                <a:latin typeface="Courier New"/>
                <a:cs typeface="Courier New"/>
              </a:rPr>
              <a:t>5 % 3</a:t>
            </a:r>
            <a:r>
              <a:rPr lang="en-US" dirty="0" smtClean="0"/>
              <a:t>		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2</a:t>
            </a:r>
          </a:p>
          <a:p>
            <a:r>
              <a:rPr lang="en-US" dirty="0" smtClean="0">
                <a:latin typeface="Courier New"/>
                <a:cs typeface="Courier New"/>
                <a:sym typeface="Wingdings"/>
              </a:rPr>
              <a:t>7.0 % 3</a:t>
            </a:r>
            <a:r>
              <a:rPr lang="en-US" dirty="0" smtClean="0">
                <a:sym typeface="Wingdings"/>
              </a:rPr>
              <a:t>	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1.0</a:t>
            </a:r>
          </a:p>
          <a:p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Again, the type of the result depends on the type of the operands.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4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Mixed Types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smtClean="0">
                <a:sym typeface="Symbol" pitchFamily="-109" charset="2"/>
              </a:rPr>
              <a:t>What is the difference between </a:t>
            </a:r>
            <a:r>
              <a:rPr lang="en-US" dirty="0" smtClean="0">
                <a:latin typeface="Courier New"/>
                <a:cs typeface="Courier New"/>
                <a:sym typeface="Symbol" pitchFamily="-109" charset="2"/>
              </a:rPr>
              <a:t>42</a:t>
            </a:r>
            <a:r>
              <a:rPr lang="en-US" dirty="0" smtClean="0">
                <a:sym typeface="Symbol" pitchFamily="-109" charset="2"/>
              </a:rPr>
              <a:t> and </a:t>
            </a:r>
            <a:r>
              <a:rPr lang="en-US" dirty="0" smtClean="0">
                <a:latin typeface="Courier New"/>
                <a:cs typeface="Courier New"/>
                <a:sym typeface="Symbol" pitchFamily="-109" charset="2"/>
              </a:rPr>
              <a:t>42.0 </a:t>
            </a:r>
            <a:r>
              <a:rPr lang="en-US" dirty="0" smtClean="0">
                <a:latin typeface="+mj-lt"/>
                <a:cs typeface="Courier New"/>
                <a:sym typeface="Symbol" pitchFamily="-109" charset="2"/>
              </a:rPr>
              <a:t>?</a:t>
            </a:r>
          </a:p>
          <a:p>
            <a:r>
              <a:rPr lang="en-US" dirty="0" smtClean="0">
                <a:latin typeface="+mj-lt"/>
                <a:cs typeface="Courier New"/>
                <a:sym typeface="Symbol" pitchFamily="-109" charset="2"/>
              </a:rPr>
              <a:t>their types: the first is an integer, the second is a float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/>
                <a:sym typeface="Symbol" pitchFamily="-109" charset="2"/>
              </a:rPr>
              <a:t>What happens when you mix types:</a:t>
            </a:r>
          </a:p>
          <a:p>
            <a:r>
              <a:rPr lang="en-US" dirty="0" smtClean="0">
                <a:latin typeface="+mj-lt"/>
                <a:cs typeface="Courier New"/>
                <a:sym typeface="Symbol" pitchFamily="-109" charset="2"/>
              </a:rPr>
              <a:t>done so no information is lost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  <a:sym typeface="Symbol" pitchFamily="-109" charset="2"/>
              </a:rPr>
              <a:t>42 * 3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 126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  <a:sym typeface="Wingdings"/>
              </a:rPr>
              <a:t>42.0 * 3  126.0</a:t>
            </a:r>
            <a:endParaRPr lang="en-US" dirty="0">
              <a:latin typeface="Courier New"/>
              <a:cs typeface="Courier New"/>
              <a:sym typeface="Symbol" pitchFamily="-109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Beginnings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operations and parentheses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962400"/>
            <a:ext cx="8382000" cy="2362200"/>
          </a:xfrm>
        </p:spPr>
        <p:txBody>
          <a:bodyPr/>
          <a:lstStyle/>
          <a:p>
            <a:r>
              <a:rPr lang="en-US" dirty="0" smtClean="0"/>
              <a:t>Precedence of *,/ over +,- is the same, but there precedents for other operators as well</a:t>
            </a:r>
          </a:p>
          <a:p>
            <a:r>
              <a:rPr lang="en-US" dirty="0">
                <a:solidFill>
                  <a:srgbClr val="000000"/>
                </a:solidFill>
              </a:rPr>
              <a:t>Remember, parentheses </a:t>
            </a:r>
            <a:r>
              <a:rPr lang="en-US" dirty="0" smtClean="0">
                <a:solidFill>
                  <a:srgbClr val="000000"/>
                </a:solidFill>
              </a:rPr>
              <a:t>always takes precedence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26404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Shortcuts can be distracting, but one that is often used is augmented assignment:</a:t>
            </a:r>
          </a:p>
          <a:p>
            <a:r>
              <a:rPr lang="en-US" dirty="0" smtClean="0"/>
              <a:t>combines an operation and reassignment to the same variable</a:t>
            </a:r>
          </a:p>
          <a:p>
            <a:r>
              <a:rPr lang="en-US" dirty="0" smtClean="0"/>
              <a:t>useful for increment/decrement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343400"/>
            <a:ext cx="556014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Modules are files that can be imported into your Python program.</a:t>
            </a:r>
          </a:p>
          <a:p>
            <a:r>
              <a:rPr lang="en-US" dirty="0" smtClean="0"/>
              <a:t>use other, well proven code with yours</a:t>
            </a:r>
          </a:p>
          <a:p>
            <a:pPr marL="0" indent="0">
              <a:buNone/>
            </a:pPr>
            <a:r>
              <a:rPr lang="en-US" dirty="0" smtClean="0"/>
              <a:t>Example is the math module</a:t>
            </a:r>
          </a:p>
          <a:p>
            <a:r>
              <a:rPr lang="en-US" dirty="0" smtClean="0"/>
              <a:t>we </a:t>
            </a:r>
            <a:r>
              <a:rPr lang="en-US" dirty="0" smtClean="0">
                <a:latin typeface="Courier New"/>
                <a:cs typeface="Courier New"/>
              </a:rPr>
              <a:t>import</a:t>
            </a:r>
            <a:r>
              <a:rPr lang="en-US" dirty="0" smtClean="0"/>
              <a:t> a module to use its contents</a:t>
            </a:r>
          </a:p>
          <a:p>
            <a:r>
              <a:rPr lang="en-US" dirty="0" smtClean="0"/>
              <a:t>we use the name of the module as part of the content we imported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import math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print(</a:t>
            </a:r>
            <a:r>
              <a:rPr lang="en-US" sz="2400" dirty="0" err="1" smtClean="0">
                <a:latin typeface="Courier New"/>
                <a:cs typeface="Courier New"/>
              </a:rPr>
              <a:t>math.pi</a:t>
            </a:r>
            <a:r>
              <a:rPr lang="en-US" sz="2400" dirty="0" smtClean="0">
                <a:latin typeface="Courier New"/>
                <a:cs typeface="Courier New"/>
              </a:rPr>
              <a:t>)		# constant in math module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print(</a:t>
            </a:r>
            <a:r>
              <a:rPr lang="en-US" sz="2400" dirty="0" err="1" smtClean="0">
                <a:latin typeface="Courier New"/>
                <a:cs typeface="Courier New"/>
              </a:rPr>
              <a:t>math.sin</a:t>
            </a:r>
            <a:r>
              <a:rPr lang="en-US" sz="2400" dirty="0" smtClean="0">
                <a:latin typeface="Courier New"/>
                <a:cs typeface="Courier New"/>
              </a:rPr>
              <a:t>(1.0))# a function in math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help(</a:t>
            </a:r>
            <a:r>
              <a:rPr lang="en-US" sz="2400" dirty="0" err="1" smtClean="0">
                <a:latin typeface="Courier New"/>
                <a:cs typeface="Courier New"/>
              </a:rPr>
              <a:t>math.pow</a:t>
            </a:r>
            <a:r>
              <a:rPr lang="en-US" sz="2400" dirty="0" smtClean="0">
                <a:latin typeface="Courier New"/>
                <a:cs typeface="Courier New"/>
              </a:rPr>
              <a:t>)		# help info on </a:t>
            </a:r>
            <a:r>
              <a:rPr lang="en-US" sz="2400" dirty="0" err="1" smtClean="0">
                <a:latin typeface="Courier New"/>
                <a:cs typeface="Courier New"/>
              </a:rPr>
              <a:t>pow</a:t>
            </a:r>
            <a:endParaRPr lang="en-US" sz="2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01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</a:rPr>
              <a:t>Three </a:t>
            </a:r>
            <a:r>
              <a:rPr lang="en" dirty="0">
                <a:solidFill>
                  <a:schemeClr val="dk1"/>
                </a:solidFill>
              </a:rPr>
              <a:t>options for importing modules 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2800"/>
              <a:t>This affects how you call functions from the module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import math </a:t>
            </a:r>
            <a:r>
              <a:rPr lang="en" sz="28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#everything in math is accessible, must use fully-qualified name: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 dirty="0" err="1">
                <a:latin typeface="Consolas"/>
                <a:ea typeface="Consolas"/>
                <a:cs typeface="Consolas"/>
                <a:sym typeface="Consolas"/>
              </a:rPr>
              <a:t>math.pi</a:t>
            </a:r>
            <a:endParaRPr lang="en"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from math import pi </a:t>
            </a:r>
            <a:r>
              <a:rPr lang="en" sz="28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#only pi is accessible,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don't need module name, just: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pi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from math import * </a:t>
            </a:r>
            <a:r>
              <a:rPr lang="en" sz="28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#everything is accessible,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 dirty="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don't need module name, just: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137907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7378799" cy="19164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500"/>
              </a:spcBef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memory model for Python is: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2262266"/>
            <a:ext cx="8229600" cy="42657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A program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contains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variables 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objects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 is a label that is assigned to one </a:t>
            </a: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object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object 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holds a </a:t>
            </a: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, and every value has a </a:t>
            </a:r>
            <a:r>
              <a:rPr lang="en" sz="2400" b="1" dirty="0">
                <a:latin typeface="Calibri"/>
                <a:ea typeface="Calibri"/>
                <a:cs typeface="Calibri"/>
                <a:sym typeface="Calibri"/>
              </a:rPr>
              <a:t>type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</a:pP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can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 err="1">
                <a:latin typeface="Calibri"/>
                <a:ea typeface="Calibri"/>
                <a:cs typeface="Calibri"/>
                <a:sym typeface="Calibri"/>
              </a:rPr>
              <a:t>visualise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 the memory model as a diagram</a:t>
            </a:r>
          </a:p>
        </p:txBody>
      </p:sp>
    </p:spTree>
    <p:extLst>
      <p:ext uri="{BB962C8B-B14F-4D97-AF65-F5344CB8AC3E}">
        <p14:creationId xmlns:p14="http://schemas.microsoft.com/office/powerpoint/2010/main" val="12776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621800" cy="1089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				Memory Model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3132925" y="1443888"/>
            <a:ext cx="4815300" cy="1493729"/>
            <a:chOff x="3098400" y="841875"/>
            <a:chExt cx="4815300" cy="1120325"/>
          </a:xfrm>
        </p:grpSpPr>
        <p:sp>
          <p:nvSpPr>
            <p:cNvPr id="170" name="Shape 170"/>
            <p:cNvSpPr/>
            <p:nvPr/>
          </p:nvSpPr>
          <p:spPr>
            <a:xfrm>
              <a:off x="6744900" y="1288700"/>
              <a:ext cx="1168800" cy="673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</a:p>
          </p:txBody>
        </p:sp>
        <p:cxnSp>
          <p:nvCxnSpPr>
            <p:cNvPr id="171" name="Shape 171"/>
            <p:cNvCxnSpPr>
              <a:stCxn id="172" idx="3"/>
              <a:endCxn id="170" idx="1"/>
            </p:cNvCxnSpPr>
            <p:nvPr/>
          </p:nvCxnSpPr>
          <p:spPr>
            <a:xfrm>
              <a:off x="5271299" y="1625449"/>
              <a:ext cx="147359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73" name="Shape 173"/>
            <p:cNvSpPr txBox="1"/>
            <p:nvPr/>
          </p:nvSpPr>
          <p:spPr>
            <a:xfrm>
              <a:off x="6744900" y="841875"/>
              <a:ext cx="1168800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#0: int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3098400" y="1398800"/>
              <a:ext cx="1473600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</a:t>
              </a:r>
            </a:p>
          </p:txBody>
        </p:sp>
      </p:grpSp>
      <p:sp>
        <p:nvSpPr>
          <p:cNvPr id="176" name="Shape 176"/>
          <p:cNvSpPr txBox="1"/>
          <p:nvPr/>
        </p:nvSpPr>
        <p:spPr>
          <a:xfrm>
            <a:off x="457200" y="3415200"/>
            <a:ext cx="8311200" cy="29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Here we see the variable called </a:t>
            </a: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has memory address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#0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the arrowed line points at the memory cell with address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#0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memory cell at memory address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#0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contains an object of type 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that contains the value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1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726900"/>
            <a:ext cx="1358699" cy="1089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2694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726900"/>
            <a:ext cx="3272999" cy="47492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y = 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3" name="Shape 183"/>
          <p:cNvGrpSpPr/>
          <p:nvPr/>
        </p:nvGrpSpPr>
        <p:grpSpPr>
          <a:xfrm>
            <a:off x="3098400" y="1122471"/>
            <a:ext cx="4815300" cy="1493729"/>
            <a:chOff x="3098400" y="841875"/>
            <a:chExt cx="4815300" cy="1120325"/>
          </a:xfrm>
        </p:grpSpPr>
        <p:sp>
          <p:nvSpPr>
            <p:cNvPr id="184" name="Shape 184"/>
            <p:cNvSpPr/>
            <p:nvPr/>
          </p:nvSpPr>
          <p:spPr>
            <a:xfrm>
              <a:off x="6744900" y="1288700"/>
              <a:ext cx="1168800" cy="673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</a:p>
          </p:txBody>
        </p:sp>
        <p:cxnSp>
          <p:nvCxnSpPr>
            <p:cNvPr id="185" name="Shape 185"/>
            <p:cNvCxnSpPr>
              <a:stCxn id="186" idx="3"/>
              <a:endCxn id="184" idx="1"/>
            </p:cNvCxnSpPr>
            <p:nvPr/>
          </p:nvCxnSpPr>
          <p:spPr>
            <a:xfrm>
              <a:off x="5271299" y="1625449"/>
              <a:ext cx="147359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87" name="Shape 187"/>
            <p:cNvSpPr txBox="1"/>
            <p:nvPr/>
          </p:nvSpPr>
          <p:spPr>
            <a:xfrm>
              <a:off x="6774900" y="841875"/>
              <a:ext cx="1108799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#0: int</a:t>
              </a: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3098400" y="1398800"/>
              <a:ext cx="1473600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</a:t>
              </a:r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098400" y="3138938"/>
            <a:ext cx="4815300" cy="1493729"/>
            <a:chOff x="3098400" y="841875"/>
            <a:chExt cx="4815300" cy="1120325"/>
          </a:xfrm>
        </p:grpSpPr>
        <p:sp>
          <p:nvSpPr>
            <p:cNvPr id="191" name="Shape 191"/>
            <p:cNvSpPr/>
            <p:nvPr/>
          </p:nvSpPr>
          <p:spPr>
            <a:xfrm>
              <a:off x="6744900" y="1288700"/>
              <a:ext cx="1168800" cy="673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1.0</a:t>
              </a:r>
            </a:p>
          </p:txBody>
        </p:sp>
        <p:cxnSp>
          <p:nvCxnSpPr>
            <p:cNvPr id="192" name="Shape 192"/>
            <p:cNvCxnSpPr>
              <a:stCxn id="193" idx="3"/>
              <a:endCxn id="191" idx="1"/>
            </p:cNvCxnSpPr>
            <p:nvPr/>
          </p:nvCxnSpPr>
          <p:spPr>
            <a:xfrm>
              <a:off x="5271299" y="1625449"/>
              <a:ext cx="147359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94" name="Shape 194"/>
            <p:cNvSpPr txBox="1"/>
            <p:nvPr/>
          </p:nvSpPr>
          <p:spPr>
            <a:xfrm>
              <a:off x="6540675" y="841875"/>
              <a:ext cx="1372799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#1: float</a:t>
              </a: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3098400" y="1398800"/>
              <a:ext cx="1473600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y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#1</a:t>
              </a:r>
            </a:p>
          </p:txBody>
        </p:sp>
      </p:grpSp>
      <p:sp>
        <p:nvSpPr>
          <p:cNvPr id="197" name="Shape 197"/>
          <p:cNvSpPr txBox="1"/>
          <p:nvPr/>
        </p:nvSpPr>
        <p:spPr>
          <a:xfrm>
            <a:off x="416400" y="5042600"/>
            <a:ext cx="8311200" cy="16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Note that each memory address refers to a </a:t>
            </a:r>
            <a:r>
              <a:rPr lang="en" sz="2400" u="sng"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memory cell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621800" cy="1089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				Memory Model</a:t>
            </a:r>
          </a:p>
        </p:txBody>
      </p:sp>
    </p:spTree>
    <p:extLst>
      <p:ext uri="{BB962C8B-B14F-4D97-AF65-F5344CB8AC3E}">
        <p14:creationId xmlns:p14="http://schemas.microsoft.com/office/powerpoint/2010/main" val="163503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57200" y="1726900"/>
            <a:ext cx="3272999" cy="47492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y = 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 = x +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u="sng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4" name="Shape 204"/>
          <p:cNvGrpSpPr/>
          <p:nvPr/>
        </p:nvGrpSpPr>
        <p:grpSpPr>
          <a:xfrm>
            <a:off x="3098400" y="1122471"/>
            <a:ext cx="4815300" cy="1493729"/>
            <a:chOff x="3098400" y="841875"/>
            <a:chExt cx="4815300" cy="1120325"/>
          </a:xfrm>
        </p:grpSpPr>
        <p:sp>
          <p:nvSpPr>
            <p:cNvPr id="205" name="Shape 205"/>
            <p:cNvSpPr/>
            <p:nvPr/>
          </p:nvSpPr>
          <p:spPr>
            <a:xfrm>
              <a:off x="6744900" y="1288700"/>
              <a:ext cx="1168800" cy="673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2.0</a:t>
              </a:r>
            </a:p>
          </p:txBody>
        </p:sp>
        <p:cxnSp>
          <p:nvCxnSpPr>
            <p:cNvPr id="206" name="Shape 206"/>
            <p:cNvCxnSpPr>
              <a:stCxn id="207" idx="3"/>
              <a:endCxn id="205" idx="1"/>
            </p:cNvCxnSpPr>
            <p:nvPr/>
          </p:nvCxnSpPr>
          <p:spPr>
            <a:xfrm>
              <a:off x="5271299" y="1625449"/>
              <a:ext cx="147359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08" name="Shape 208"/>
            <p:cNvSpPr txBox="1"/>
            <p:nvPr/>
          </p:nvSpPr>
          <p:spPr>
            <a:xfrm>
              <a:off x="6592475" y="841875"/>
              <a:ext cx="1321200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#0: </a:t>
              </a:r>
              <a:r>
                <a:rPr lang="en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float</a:t>
              </a:r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</a:t>
              </a:r>
            </a:p>
          </p:txBody>
        </p:sp>
        <p:sp>
          <p:nvSpPr>
            <p:cNvPr id="210" name="Shape 210"/>
            <p:cNvSpPr txBox="1"/>
            <p:nvPr/>
          </p:nvSpPr>
          <p:spPr>
            <a:xfrm>
              <a:off x="3098400" y="1398800"/>
              <a:ext cx="1473600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</a:t>
              </a:r>
            </a:p>
          </p:txBody>
        </p:sp>
      </p:grpSp>
      <p:grpSp>
        <p:nvGrpSpPr>
          <p:cNvPr id="211" name="Shape 211"/>
          <p:cNvGrpSpPr/>
          <p:nvPr/>
        </p:nvGrpSpPr>
        <p:grpSpPr>
          <a:xfrm>
            <a:off x="3098400" y="3138938"/>
            <a:ext cx="4815300" cy="1493729"/>
            <a:chOff x="3098400" y="841875"/>
            <a:chExt cx="4815300" cy="1120325"/>
          </a:xfrm>
        </p:grpSpPr>
        <p:sp>
          <p:nvSpPr>
            <p:cNvPr id="212" name="Shape 212"/>
            <p:cNvSpPr/>
            <p:nvPr/>
          </p:nvSpPr>
          <p:spPr>
            <a:xfrm>
              <a:off x="6744900" y="1288700"/>
              <a:ext cx="1168800" cy="6735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1.0</a:t>
              </a:r>
            </a:p>
          </p:txBody>
        </p:sp>
        <p:cxnSp>
          <p:nvCxnSpPr>
            <p:cNvPr id="213" name="Shape 213"/>
            <p:cNvCxnSpPr>
              <a:stCxn id="214" idx="3"/>
              <a:endCxn id="212" idx="1"/>
            </p:cNvCxnSpPr>
            <p:nvPr/>
          </p:nvCxnSpPr>
          <p:spPr>
            <a:xfrm>
              <a:off x="5271299" y="1625449"/>
              <a:ext cx="147359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15" name="Shape 215"/>
            <p:cNvSpPr txBox="1"/>
            <p:nvPr/>
          </p:nvSpPr>
          <p:spPr>
            <a:xfrm>
              <a:off x="6540675" y="841875"/>
              <a:ext cx="1372799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#1: float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#0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3098400" y="1398800"/>
              <a:ext cx="1473600" cy="4532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spcBef>
                  <a:spcPts val="0"/>
                </a:spcBef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y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4572000" y="1398800"/>
              <a:ext cx="699299" cy="453299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#1</a:t>
              </a:r>
            </a:p>
          </p:txBody>
        </p:sp>
      </p:grpSp>
      <p:sp>
        <p:nvSpPr>
          <p:cNvPr id="218" name="Shape 218"/>
          <p:cNvSpPr txBox="1"/>
          <p:nvPr/>
        </p:nvSpPr>
        <p:spPr>
          <a:xfrm>
            <a:off x="272000" y="5042600"/>
            <a:ext cx="8613000" cy="162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The expression evaluates to a 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float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object with value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2.0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assignment replaces the value of the object at address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#0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621800" cy="10896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Code				Memory Model</a:t>
            </a:r>
          </a:p>
        </p:txBody>
      </p:sp>
    </p:spTree>
    <p:extLst>
      <p:ext uri="{BB962C8B-B14F-4D97-AF65-F5344CB8AC3E}">
        <p14:creationId xmlns:p14="http://schemas.microsoft.com/office/powerpoint/2010/main" val="16765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7378799" cy="15212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3600" dirty="0" err="1" smtClean="0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can understand your program using the memory 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model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2641933"/>
            <a:ext cx="8229600" cy="34130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As a program gets bigger it becomes harder to follow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Drawing the memory model helps you follow your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he 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memory model is an </a:t>
            </a:r>
            <a:r>
              <a:rPr lang="en" sz="2400" i="1" dirty="0">
                <a:latin typeface="Calibri"/>
                <a:ea typeface="Calibri"/>
                <a:cs typeface="Calibri"/>
                <a:sym typeface="Calibri"/>
              </a:rPr>
              <a:t>abstraction </a:t>
            </a: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of computer </a:t>
            </a:r>
            <a:r>
              <a:rPr lang="en" sz="2400" dirty="0" smtClean="0">
                <a:latin typeface="Calibri"/>
                <a:ea typeface="Calibri"/>
                <a:cs typeface="Calibri"/>
                <a:sym typeface="Calibri"/>
              </a:rPr>
              <a:t>memory</a:t>
            </a:r>
            <a:endParaRPr lang="en"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9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 1: Think before you program</a:t>
            </a:r>
          </a:p>
          <a:p>
            <a:r>
              <a:rPr lang="en-US" dirty="0" smtClean="0"/>
              <a:t>Rule 2: A program is a human-readable essay on problem solving that also happens to execute on a computer</a:t>
            </a:r>
          </a:p>
          <a:p>
            <a:r>
              <a:rPr lang="en-US" dirty="0" smtClean="0"/>
              <a:t>Rule 3: The best way to improve your programming and problem solving skills is to </a:t>
            </a:r>
            <a:r>
              <a:rPr lang="en-US" dirty="0" err="1" smtClean="0"/>
              <a:t>practise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7378799" cy="1521299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Pro-tip: “Don’t Repeat Yourself” (DRY) 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2003233"/>
            <a:ext cx="8229600" cy="4052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Don’t worry about memory - there is plenty to go around!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If you need a result more than once, do not recompute it… just save it and reuse the variable when you need 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Calibri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 when in doubt, ask yourself, 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“do I need to store that information in a variable?”</a:t>
            </a:r>
          </a:p>
        </p:txBody>
      </p:sp>
    </p:spTree>
    <p:extLst>
      <p:ext uri="{BB962C8B-B14F-4D97-AF65-F5344CB8AC3E}">
        <p14:creationId xmlns:p14="http://schemas.microsoft.com/office/powerpoint/2010/main" val="17705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0" y="274637"/>
            <a:ext cx="8686800" cy="3687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DRY </a:t>
            </a:r>
            <a:r>
              <a:rPr lang="en" sz="3600" dirty="0" smtClean="0"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s</a:t>
            </a:r>
            <a:endParaRPr lang="en"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07499" y="1052733"/>
            <a:ext cx="4388400" cy="5073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>
              <a:spcBef>
                <a:spcPts val="50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A:</a:t>
            </a:r>
            <a:endParaRPr lang="en-US" dirty="0">
              <a:solidFill>
                <a:prstClr val="black"/>
              </a:solidFill>
            </a:endParaRPr>
          </a:p>
          <a:p>
            <a:pPr marL="0" marR="0" lvl="0" indent="-69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length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= </a:t>
            </a: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float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input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b="1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"Length: "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width = </a:t>
            </a: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float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input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b="1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"Width: "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print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b="1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"For"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, length * width, </a:t>
            </a:r>
            <a:r>
              <a:rPr lang="en" sz="1600" b="1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"m2 that will </a:t>
            </a:r>
            <a:r>
              <a:rPr lang="en-US" sz="16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be</a:t>
            </a:r>
            <a:r>
              <a:rPr lang="en" sz="16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</a:t>
            </a:r>
            <a:r>
              <a:rPr lang="en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,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length * width *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3.5</a:t>
            </a:r>
            <a:r>
              <a:rPr lang="en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)</a:t>
            </a:r>
            <a:endParaRPr lang="en-US" sz="1600" dirty="0" smtClean="0">
              <a:solidFill>
                <a:schemeClr val="dk1"/>
              </a:solidFill>
              <a:highlight>
                <a:srgbClr val="FFFFFF"/>
              </a:highlight>
              <a:latin typeface="Consolas" charset="0"/>
              <a:ea typeface="Consolas" charset="0"/>
              <a:cs typeface="Consolas" charset="0"/>
              <a:sym typeface="Arial"/>
            </a:endParaRPr>
          </a:p>
          <a:p>
            <a:pPr marL="0" lvl="0" indent="0">
              <a:spcBef>
                <a:spcPts val="500"/>
              </a:spcBef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500"/>
              </a:spcBef>
              <a:buNone/>
            </a:pPr>
            <a:r>
              <a:rPr lang="en-US" dirty="0" smtClean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length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= </a:t>
            </a: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float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input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b="1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"Length: "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))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68750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width = </a:t>
            </a: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float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input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b="1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"Width: "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))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68750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area = length * width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68750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cost = area *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3.5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68750"/>
              <a:buNone/>
            </a:pPr>
            <a:r>
              <a:rPr lang="en" sz="1600" dirty="0">
                <a:solidFill>
                  <a:srgbClr val="000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print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(</a:t>
            </a:r>
            <a:r>
              <a:rPr lang="en" sz="1600" b="1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"For"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, area, </a:t>
            </a:r>
            <a:r>
              <a:rPr lang="en" sz="1600" b="1" dirty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"m2 that will </a:t>
            </a:r>
            <a:r>
              <a:rPr lang="en-US" sz="16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be</a:t>
            </a:r>
            <a:r>
              <a:rPr lang="en" sz="1600" b="1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"</a:t>
            </a:r>
            <a:r>
              <a:rPr lang="en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, 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 charset="0"/>
                <a:ea typeface="Consolas" charset="0"/>
                <a:cs typeface="Consolas" charset="0"/>
                <a:sym typeface="Arial"/>
              </a:rPr>
              <a:t>cost)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 dirty="0" smtClean="0"/>
              <a:t> </a:t>
            </a:r>
            <a:endParaRPr lang="en" sz="2400" dirty="0"/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4755600" y="1052737"/>
            <a:ext cx="4388400" cy="5073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0" lvl="0" indent="0">
              <a:spcBef>
                <a:spcPts val="500"/>
              </a:spcBef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choice = </a:t>
            </a:r>
            <a:r>
              <a:rPr lang="en-US" sz="2000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Consolas" charset="0"/>
                <a:ea typeface="Consolas" charset="0"/>
                <a:cs typeface="Consolas" charset="0"/>
              </a:rPr>
              <a:t>"&gt; 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choice.upper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sz="2000" b="1" dirty="0">
                <a:solidFill>
                  <a:srgbClr val="008080"/>
                </a:solidFill>
                <a:latin typeface="Consolas" charset="0"/>
                <a:ea typeface="Consolas" charset="0"/>
                <a:cs typeface="Consolas" charset="0"/>
              </a:rPr>
              <a:t>"A"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result 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do_one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print("*", result)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b="1" dirty="0" err="1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sz="2000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choice.upper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== </a:t>
            </a:r>
            <a:r>
              <a:rPr lang="en-US" sz="2000" b="1" dirty="0">
                <a:solidFill>
                  <a:srgbClr val="008080"/>
                </a:solidFill>
                <a:latin typeface="Consolas" charset="0"/>
                <a:ea typeface="Consolas" charset="0"/>
                <a:cs typeface="Consolas" charset="0"/>
              </a:rPr>
              <a:t>"B"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result 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do_two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print("*", result)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b="1" dirty="0" smtClean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result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do_three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print("*", result)</a:t>
            </a:r>
            <a:r>
              <a:rPr lang="en-US" dirty="0"/>
              <a:t/>
            </a:r>
            <a:br>
              <a:rPr lang="en-US" dirty="0"/>
            </a:br>
            <a:endParaRPr lang="en-US" sz="16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500"/>
              </a:spcBef>
              <a:buNone/>
            </a:pPr>
            <a:endParaRPr lang="en-US" sz="1600" dirty="0" smtClea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spcBef>
                <a:spcPts val="500"/>
              </a:spcBef>
              <a:buNone/>
            </a:pPr>
            <a:endParaRPr lang="en-US" sz="1600" dirty="0" smtClea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spcBef>
                <a:spcPts val="500"/>
              </a:spcBef>
              <a:buNone/>
            </a:pPr>
            <a:r>
              <a:rPr lang="en-US" sz="1600" dirty="0" smtClea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could we make this better?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05401" y="4988666"/>
            <a:ext cx="3785600" cy="127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50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Which of these is better, and why?</a:t>
            </a:r>
          </a:p>
        </p:txBody>
      </p:sp>
    </p:spTree>
    <p:extLst>
      <p:ext uri="{BB962C8B-B14F-4D97-AF65-F5344CB8AC3E}">
        <p14:creationId xmlns:p14="http://schemas.microsoft.com/office/powerpoint/2010/main" val="14515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Python name conventions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must begin with a letter or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underscore _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Courier New" pitchFamily="-109" charset="0"/>
              </a:rPr>
              <a:t>Ab_123</a:t>
            </a:r>
            <a:r>
              <a:rPr lang="en-US" dirty="0" smtClean="0"/>
              <a:t> </a:t>
            </a:r>
            <a:r>
              <a:rPr lang="en-US" dirty="0"/>
              <a:t>is OK, but </a:t>
            </a:r>
            <a:r>
              <a:rPr lang="en-US" dirty="0" smtClean="0">
                <a:solidFill>
                  <a:srgbClr val="000000"/>
                </a:solidFill>
                <a:latin typeface="Courier New" pitchFamily="-109" charset="0"/>
              </a:rPr>
              <a:t>123_ABC</a:t>
            </a:r>
            <a:r>
              <a:rPr lang="en-US" dirty="0" smtClean="0"/>
              <a:t> </a:t>
            </a:r>
            <a:r>
              <a:rPr lang="en-US" dirty="0"/>
              <a:t>is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may contain letters, digits, and underscores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Courier New" pitchFamily="-109" charset="0"/>
              </a:rPr>
              <a:t>this_is_an_identifier_123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may be of any length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upper and lower case letters are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r>
              <a:rPr lang="en-US" dirty="0" smtClean="0"/>
              <a:t> </a:t>
            </a:r>
            <a:r>
              <a:rPr lang="en-US" dirty="0"/>
              <a:t>is not </a:t>
            </a:r>
            <a:r>
              <a:rPr lang="en-US" dirty="0" err="1" smtClean="0">
                <a:solidFill>
                  <a:srgbClr val="000000"/>
                </a:solidFill>
                <a:latin typeface="Courier New" pitchFamily="-109" charset="0"/>
              </a:rPr>
              <a:t>length_of_rope</a:t>
            </a:r>
            <a:endParaRPr lang="en-US" dirty="0">
              <a:solidFill>
                <a:srgbClr val="000000"/>
              </a:solidFill>
              <a:latin typeface="Courier New" pitchFamily="-10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Arial" pitchFamily="-109" charset="0"/>
                <a:cs typeface="Arial" pitchFamily="-109" charset="0"/>
              </a:rPr>
              <a:t>names starting with </a:t>
            </a:r>
            <a:r>
              <a:rPr lang="en-US" dirty="0">
                <a:solidFill>
                  <a:srgbClr val="660066"/>
                </a:solidFill>
                <a:latin typeface="Courier New"/>
                <a:ea typeface="Arial" pitchFamily="-109" charset="0"/>
                <a:cs typeface="Courier New"/>
              </a:rPr>
              <a:t>_</a:t>
            </a:r>
            <a:r>
              <a:rPr lang="en-US" dirty="0">
                <a:solidFill>
                  <a:srgbClr val="660066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smtClean="0">
                <a:ea typeface="Arial" pitchFamily="-109" charset="0"/>
                <a:cs typeface="Arial" pitchFamily="-109" charset="0"/>
              </a:rPr>
              <a:t>(underline) have </a:t>
            </a:r>
            <a:r>
              <a:rPr lang="en-US" dirty="0">
                <a:ea typeface="Arial" pitchFamily="-109" charset="0"/>
                <a:cs typeface="Arial" pitchFamily="-109" charset="0"/>
              </a:rPr>
              <a:t>special meaning. Be </a:t>
            </a:r>
            <a:r>
              <a:rPr lang="en-US" dirty="0" smtClean="0">
                <a:ea typeface="Arial" pitchFamily="-109" charset="0"/>
                <a:cs typeface="Arial" pitchFamily="-109" charset="0"/>
              </a:rPr>
              <a:t>careful!</a:t>
            </a:r>
            <a:endParaRPr lang="en-US" dirty="0">
              <a:ea typeface="Arial" pitchFamily="-109" charset="0"/>
              <a:cs typeface="Arial" pitchFamily="-10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described by PEP8 or Google Style Guide for Python </a:t>
            </a:r>
          </a:p>
          <a:p>
            <a:pPr lvl="1"/>
            <a:r>
              <a:rPr lang="en-US" sz="2000" dirty="0">
                <a:hlinkClick r:id="rId2"/>
              </a:rPr>
              <a:t>https://www.python.org/dev/peps/pep-0008/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://google-</a:t>
            </a:r>
            <a:r>
              <a:rPr lang="en-US" sz="2000" dirty="0" smtClean="0">
                <a:hlinkClick r:id="rId2"/>
              </a:rPr>
              <a:t>styleguide.googlecode.com</a:t>
            </a:r>
            <a:r>
              <a:rPr lang="en-US" sz="2000" dirty="0">
                <a:hlinkClick r:id="rId2"/>
              </a:rPr>
              <a:t>/svn/trunk/</a:t>
            </a:r>
            <a:r>
              <a:rPr lang="en-US" sz="2000" dirty="0" smtClean="0">
                <a:hlinkClick r:id="rId2"/>
              </a:rPr>
              <a:t>pyguide.html</a:t>
            </a:r>
            <a:endParaRPr lang="en-US" sz="2000" dirty="0" smtClean="0"/>
          </a:p>
          <a:p>
            <a:r>
              <a:rPr lang="en-US" sz="2800" dirty="0" smtClean="0"/>
              <a:t>the standard way for most things named in Python is </a:t>
            </a:r>
            <a:r>
              <a:rPr lang="en-US" sz="2800" b="1" u="sng" dirty="0" smtClean="0"/>
              <a:t>lower with under</a:t>
            </a:r>
            <a:r>
              <a:rPr lang="en-US" sz="2800" dirty="0" smtClean="0"/>
              <a:t>, lower case with separate words joined by an underline:</a:t>
            </a:r>
          </a:p>
          <a:p>
            <a:pPr lvl="1"/>
            <a:r>
              <a:rPr lang="en-US" sz="2400" dirty="0" err="1" smtClean="0"/>
              <a:t>this_is_a_var</a:t>
            </a:r>
            <a:endParaRPr lang="en-US" sz="2400" dirty="0" smtClean="0"/>
          </a:p>
          <a:p>
            <a:pPr lvl="1"/>
            <a:r>
              <a:rPr lang="en-US" sz="2400" dirty="0" err="1" smtClean="0"/>
              <a:t>my_list</a:t>
            </a:r>
            <a:endParaRPr lang="en-US" sz="2400" dirty="0" smtClean="0"/>
          </a:p>
          <a:p>
            <a:pPr lvl="1"/>
            <a:r>
              <a:rPr lang="en-US" sz="2400" dirty="0" err="1" smtClean="0"/>
              <a:t>square_root_function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642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Good identifier naming is very important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for </a:t>
            </a:r>
            <a:r>
              <a:rPr lang="en-US" b="0" dirty="0"/>
              <a:t>producing quality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i="1" dirty="0"/>
              <a:t>100% </a:t>
            </a:r>
            <a:r>
              <a:rPr lang="en-US" dirty="0"/>
              <a:t>of the identifiers in a program </a:t>
            </a:r>
            <a:r>
              <a:rPr lang="en-US" dirty="0" smtClean="0"/>
              <a:t>should be </a:t>
            </a:r>
            <a:r>
              <a:rPr lang="en-US" b="1" dirty="0"/>
              <a:t>meaningful</a:t>
            </a:r>
            <a:endParaRPr lang="en-US" dirty="0"/>
          </a:p>
          <a:p>
            <a:pPr lvl="1" fontAlgn="base"/>
            <a:r>
              <a:rPr lang="en-US" dirty="0"/>
              <a:t>Variable names, function names, </a:t>
            </a:r>
            <a:r>
              <a:rPr lang="en-US" dirty="0" smtClean="0"/>
              <a:t>arguments</a:t>
            </a:r>
            <a:r>
              <a:rPr lang="en-US" dirty="0"/>
              <a:t>, </a:t>
            </a:r>
            <a:r>
              <a:rPr lang="en-US" dirty="0" smtClean="0"/>
              <a:t>…</a:t>
            </a:r>
          </a:p>
          <a:p>
            <a:endParaRPr lang="en-US" u="sng" dirty="0" smtClean="0"/>
          </a:p>
          <a:p>
            <a:r>
              <a:rPr lang="en-US" u="sng" dirty="0" smtClean="0"/>
              <a:t>Best-practice suggestions:</a:t>
            </a:r>
            <a:endParaRPr lang="en-US" dirty="0" smtClean="0"/>
          </a:p>
          <a:p>
            <a:pPr lvl="1" fontAlgn="base"/>
            <a:r>
              <a:rPr lang="en-US" dirty="0" smtClean="0"/>
              <a:t>Don't </a:t>
            </a:r>
            <a:r>
              <a:rPr lang="en-US" dirty="0"/>
              <a:t>be cute, don’t use abbreviations</a:t>
            </a:r>
          </a:p>
          <a:p>
            <a:pPr lvl="1" fontAlgn="base"/>
            <a:r>
              <a:rPr lang="en-US" dirty="0"/>
              <a:t>Use intention-revealing names</a:t>
            </a:r>
          </a:p>
          <a:p>
            <a:pPr lvl="1" fontAlgn="base"/>
            <a:r>
              <a:rPr lang="en-US" dirty="0"/>
              <a:t>Avoid names that imply something that isn't true</a:t>
            </a:r>
          </a:p>
          <a:p>
            <a:pPr lvl="1" fontAlgn="base"/>
            <a:r>
              <a:rPr lang="en-US" dirty="0"/>
              <a:t>Use pronounceable names</a:t>
            </a:r>
          </a:p>
          <a:p>
            <a:pPr lvl="1" fontAlgn="base"/>
            <a:r>
              <a:rPr lang="en-US" dirty="0"/>
              <a:t>Avoid mental mapping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90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naming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distance_in_metres</a:t>
            </a:r>
            <a:r>
              <a:rPr lang="en-US" dirty="0"/>
              <a:t> reveals its intent better than </a:t>
            </a:r>
            <a:r>
              <a:rPr lang="en-US" b="1" dirty="0" smtClean="0"/>
              <a:t>distance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/>
              <a:t>d</a:t>
            </a:r>
            <a:r>
              <a:rPr lang="en-US" dirty="0"/>
              <a:t> to map to the concept of distance is </a:t>
            </a:r>
            <a:r>
              <a:rPr lang="en-US" dirty="0" smtClean="0"/>
              <a:t>dangerous</a:t>
            </a:r>
            <a:endParaRPr lang="en-US" b="1" dirty="0" smtClean="0"/>
          </a:p>
          <a:p>
            <a:r>
              <a:rPr lang="en-US" b="1" dirty="0" err="1" smtClean="0"/>
              <a:t>monthly_rainfall</a:t>
            </a:r>
            <a:r>
              <a:rPr lang="en-US" dirty="0" smtClean="0"/>
              <a:t> </a:t>
            </a:r>
            <a:r>
              <a:rPr lang="en-US" dirty="0"/>
              <a:t>is more pronounceable than </a:t>
            </a:r>
            <a:r>
              <a:rPr lang="en-US" b="1" dirty="0" err="1" smtClean="0"/>
              <a:t>mthly_rfall</a:t>
            </a:r>
            <a:endParaRPr lang="en-US" b="1" dirty="0" smtClean="0"/>
          </a:p>
          <a:p>
            <a:r>
              <a:rPr lang="en-US" b="1" dirty="0" err="1" smtClean="0"/>
              <a:t>game_over</a:t>
            </a:r>
            <a:r>
              <a:rPr lang="en-US" b="1" dirty="0" smtClean="0"/>
              <a:t> </a:t>
            </a:r>
            <a:r>
              <a:rPr lang="en-US" dirty="0"/>
              <a:t>is a poor name to represent that a game is running, since it implies another more obvious </a:t>
            </a:r>
            <a:r>
              <a:rPr lang="en-US" dirty="0" smtClean="0"/>
              <a:t>meaning</a:t>
            </a:r>
          </a:p>
          <a:p>
            <a:r>
              <a:rPr lang="en-US" dirty="0" smtClean="0"/>
              <a:t>It’s </a:t>
            </a:r>
            <a:r>
              <a:rPr lang="en-US" dirty="0"/>
              <a:t>standard practice to use variable names such as </a:t>
            </a:r>
            <a:r>
              <a:rPr lang="en-US" b="1" dirty="0" err="1"/>
              <a:t>i</a:t>
            </a:r>
            <a:r>
              <a:rPr lang="en-US" dirty="0"/>
              <a:t> and </a:t>
            </a:r>
            <a:r>
              <a:rPr lang="en-US" b="1" dirty="0"/>
              <a:t>j</a:t>
            </a:r>
            <a:r>
              <a:rPr lang="en-US" dirty="0"/>
              <a:t> inside loop </a:t>
            </a:r>
            <a:r>
              <a:rPr lang="en-US" dirty="0" smtClean="0"/>
              <a:t>constructs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0184" y="6019800"/>
            <a:ext cx="502030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nsolas" charset="0"/>
              </a:rPr>
              <a:t>for </a:t>
            </a:r>
            <a:r>
              <a:rPr lang="en-US" b="1" dirty="0" err="1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 in range(start, end):</a:t>
            </a:r>
          </a:p>
          <a:p>
            <a:pPr marL="1371600">
              <a:spcBef>
                <a:spcPts val="60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onsolas" charset="0"/>
              </a:rPr>
              <a:t>    print(</a:t>
            </a:r>
            <a:r>
              <a:rPr lang="en-US" b="1" dirty="0" err="1" smtClean="0">
                <a:solidFill>
                  <a:srgbClr val="000000"/>
                </a:solidFill>
                <a:latin typeface="Consolas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help us distinguish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conventions are used for different kinds of identifiers.</a:t>
            </a:r>
          </a:p>
          <a:p>
            <a:r>
              <a:rPr lang="en-US" dirty="0"/>
              <a:t>If we follow the conventions, we don’t have to think twice about what an identifier </a:t>
            </a:r>
            <a:r>
              <a:rPr lang="en-US" dirty="0" smtClean="0"/>
              <a:t>is</a:t>
            </a:r>
          </a:p>
          <a:p>
            <a:endParaRPr lang="en-US" dirty="0"/>
          </a:p>
          <a:p>
            <a:r>
              <a:rPr lang="en-US" dirty="0" err="1"/>
              <a:t>this_thing</a:t>
            </a:r>
            <a:r>
              <a:rPr lang="en-US" dirty="0"/>
              <a:t>	variable</a:t>
            </a:r>
          </a:p>
          <a:p>
            <a:r>
              <a:rPr lang="en-US" dirty="0" err="1"/>
              <a:t>this_thing</a:t>
            </a:r>
            <a:r>
              <a:rPr lang="en-US"/>
              <a:t>()	function</a:t>
            </a:r>
          </a:p>
          <a:p>
            <a:r>
              <a:rPr lang="en-US" smtClean="0"/>
              <a:t>ThisThing</a:t>
            </a:r>
            <a:r>
              <a:rPr lang="en-US" dirty="0" smtClean="0"/>
              <a:t>	class</a:t>
            </a:r>
          </a:p>
          <a:p>
            <a:r>
              <a:rPr lang="en-US" dirty="0" smtClean="0"/>
              <a:t>THIS_THING	constant</a:t>
            </a:r>
          </a:p>
        </p:txBody>
      </p:sp>
    </p:spTree>
    <p:extLst>
      <p:ext uri="{BB962C8B-B14F-4D97-AF65-F5344CB8AC3E}">
        <p14:creationId xmlns:p14="http://schemas.microsoft.com/office/powerpoint/2010/main" val="1903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mix underscores and capitals, except for ALL_CAPS constants.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00B050"/>
                </a:solidFill>
              </a:rPr>
              <a:t>LikeThis</a:t>
            </a:r>
            <a:r>
              <a:rPr lang="en-US" dirty="0" smtClean="0"/>
              <a:t> (class), </a:t>
            </a:r>
            <a:r>
              <a:rPr lang="en-US" dirty="0" err="1" smtClean="0">
                <a:solidFill>
                  <a:srgbClr val="00B050"/>
                </a:solidFill>
              </a:rPr>
              <a:t>like_this</a:t>
            </a:r>
            <a:r>
              <a:rPr lang="en-US" dirty="0" smtClean="0"/>
              <a:t> (variable or method), or </a:t>
            </a:r>
            <a:r>
              <a:rPr lang="en-US" dirty="0" smtClean="0">
                <a:solidFill>
                  <a:srgbClr val="00B050"/>
                </a:solidFill>
              </a:rPr>
              <a:t>LIKE_THIS</a:t>
            </a:r>
            <a:r>
              <a:rPr lang="en-US" dirty="0" smtClean="0"/>
              <a:t> (constant)</a:t>
            </a:r>
            <a:br>
              <a:rPr lang="en-US" dirty="0" smtClean="0"/>
            </a:br>
            <a:r>
              <a:rPr lang="en-US" dirty="0" smtClean="0"/>
              <a:t>but...</a:t>
            </a:r>
            <a:endParaRPr lang="en-US" i="1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Never_Like_This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NEVER_like_THIS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or_This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97861"/>
      </p:ext>
    </p:extLst>
  </p:cSld>
  <p:clrMapOvr>
    <a:masterClrMapping/>
  </p:clrMapOvr>
</p:sld>
</file>

<file path=ppt/theme/theme1.xml><?xml version="1.0" encoding="utf-8"?>
<a:theme xmlns:a="http://schemas.openxmlformats.org/drawingml/2006/main" name="JCU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CU_Lecture" id="{F43F8624-FEA5-4C46-A198-734DC1EB11EC}" vid="{765648BF-EEA7-D74D-BD8B-600003BC51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JCU_Lecture</Template>
  <TotalTime>2144</TotalTime>
  <Words>1417</Words>
  <Application>Microsoft Macintosh PowerPoint</Application>
  <PresentationFormat>On-screen Show (4:3)</PresentationFormat>
  <Paragraphs>235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Bernard MT Condensed</vt:lpstr>
      <vt:lpstr>Calibri</vt:lpstr>
      <vt:lpstr>Consolas</vt:lpstr>
      <vt:lpstr>Courier New</vt:lpstr>
      <vt:lpstr>ＭＳ Ｐゴシック</vt:lpstr>
      <vt:lpstr>Rosewood Std Regular</vt:lpstr>
      <vt:lpstr>Symbol</vt:lpstr>
      <vt:lpstr>Times New Roman</vt:lpstr>
      <vt:lpstr>Wingdings</vt:lpstr>
      <vt:lpstr>Arial</vt:lpstr>
      <vt:lpstr>JCU_Lecture</vt:lpstr>
      <vt:lpstr>Do this now</vt:lpstr>
      <vt:lpstr>PowerPoint Presentation</vt:lpstr>
      <vt:lpstr>The Three Rules</vt:lpstr>
      <vt:lpstr>Python name conventions</vt:lpstr>
      <vt:lpstr>Naming conventions</vt:lpstr>
      <vt:lpstr>Good identifier naming is very important  for producing quality code</vt:lpstr>
      <vt:lpstr>Example naming</vt:lpstr>
      <vt:lpstr>Conventions help us distinguish things</vt:lpstr>
      <vt:lpstr>Be consistent</vt:lpstr>
      <vt:lpstr>Rule 4</vt:lpstr>
      <vt:lpstr>variables and types</vt:lpstr>
      <vt:lpstr>Python “types”</vt:lpstr>
      <vt:lpstr>What is a type?</vt:lpstr>
      <vt:lpstr>Fundamental Types</vt:lpstr>
      <vt:lpstr>Converting types</vt:lpstr>
      <vt:lpstr>Type conversion</vt:lpstr>
      <vt:lpstr>Two types of division</vt:lpstr>
      <vt:lpstr>Modulus Operator</vt:lpstr>
      <vt:lpstr>Mixed Types</vt:lpstr>
      <vt:lpstr>Order of operations and parentheses</vt:lpstr>
      <vt:lpstr>Augmented assignment</vt:lpstr>
      <vt:lpstr>Modules</vt:lpstr>
      <vt:lpstr>math module</vt:lpstr>
      <vt:lpstr>Three options for importing modules </vt:lpstr>
      <vt:lpstr>The memory model for Python is:</vt:lpstr>
      <vt:lpstr>Python Code    Memory Model</vt:lpstr>
      <vt:lpstr>Python Code    Memory Model</vt:lpstr>
      <vt:lpstr>Python Code    Memory Model</vt:lpstr>
      <vt:lpstr>You can understand your program using the memory model</vt:lpstr>
      <vt:lpstr>Pro-tip: “Don’t Repeat Yourself” (DRY) </vt:lpstr>
      <vt:lpstr>DRY Examples</vt:lpstr>
    </vt:vector>
  </TitlesOfParts>
  <Company>PEARSON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Ward, Lindsay</cp:lastModifiedBy>
  <cp:revision>60</cp:revision>
  <dcterms:created xsi:type="dcterms:W3CDTF">2012-03-21T18:49:41Z</dcterms:created>
  <dcterms:modified xsi:type="dcterms:W3CDTF">2018-01-18T04:39:13Z</dcterms:modified>
</cp:coreProperties>
</file>