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1" r:id="rId10"/>
    <p:sldId id="263" r:id="rId11"/>
    <p:sldId id="272" r:id="rId12"/>
    <p:sldId id="264" r:id="rId13"/>
    <p:sldId id="273" r:id="rId14"/>
    <p:sldId id="265" r:id="rId15"/>
    <p:sldId id="266" r:id="rId16"/>
    <p:sldId id="267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7078" y="-448741"/>
            <a:ext cx="6768812" cy="2387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Hospital Management System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5696" y="5202238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Technical University of </a:t>
            </a:r>
            <a:r>
              <a:rPr lang="en-US" dirty="0" smtClean="0"/>
              <a:t>Sofia</a:t>
            </a:r>
          </a:p>
          <a:p>
            <a:pPr algn="ctr"/>
            <a:r>
              <a:rPr lang="en-US" dirty="0" err="1"/>
              <a:t>Vesselina</a:t>
            </a:r>
            <a:r>
              <a:rPr lang="en-US" dirty="0"/>
              <a:t> </a:t>
            </a:r>
            <a:r>
              <a:rPr lang="en-US" dirty="0" err="1" smtClean="0"/>
              <a:t>Belova</a:t>
            </a:r>
            <a:r>
              <a:rPr lang="en-US" dirty="0" smtClean="0"/>
              <a:t>, Alexander </a:t>
            </a:r>
            <a:r>
              <a:rPr lang="en-US" dirty="0" err="1"/>
              <a:t>Svilarov</a:t>
            </a:r>
            <a:r>
              <a:rPr lang="en-US" dirty="0"/>
              <a:t>, Nikolay </a:t>
            </a:r>
            <a:r>
              <a:rPr lang="en-US" dirty="0" err="1"/>
              <a:t>Nikolov</a:t>
            </a:r>
            <a:r>
              <a:rPr lang="en-US" dirty="0"/>
              <a:t>, Stefan </a:t>
            </a:r>
            <a:r>
              <a:rPr lang="en-US" dirty="0" err="1" smtClean="0"/>
              <a:t>Dimitrov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23" y="1747614"/>
            <a:ext cx="3984402" cy="33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72" y="531827"/>
            <a:ext cx="9905998" cy="147857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Stage 5: Database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458" y="2097088"/>
            <a:ext cx="4880742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Triggers: </a:t>
            </a:r>
            <a:endParaRPr lang="en-US" b="1" dirty="0" smtClean="0"/>
          </a:p>
          <a:p>
            <a:pPr lvl="1"/>
            <a:r>
              <a:rPr lang="en-US" dirty="0" smtClean="0"/>
              <a:t>Automate </a:t>
            </a:r>
            <a:r>
              <a:rPr lang="en-US" dirty="0"/>
              <a:t>updates. </a:t>
            </a:r>
            <a:r>
              <a:rPr lang="en-US" dirty="0" smtClean="0"/>
              <a:t>Example</a:t>
            </a:r>
            <a:r>
              <a:rPr lang="en-US" dirty="0"/>
              <a:t>: A trigger updates room availability when a patient is </a:t>
            </a:r>
            <a:r>
              <a:rPr lang="en-US" dirty="0" smtClean="0"/>
              <a:t>discharged.</a:t>
            </a:r>
          </a:p>
          <a:p>
            <a:pPr marL="0" indent="0">
              <a:buNone/>
            </a:pPr>
            <a:r>
              <a:rPr lang="en-US" b="1" dirty="0" smtClean="0"/>
              <a:t>Indexes: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Indexes: Improve lookups for key fields like IDs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Foreign </a:t>
            </a:r>
            <a:r>
              <a:rPr lang="en-US" b="1" dirty="0"/>
              <a:t>Key Indexes: </a:t>
            </a:r>
            <a:endParaRPr lang="en-US" b="1" dirty="0" smtClean="0"/>
          </a:p>
          <a:p>
            <a:pPr lvl="1"/>
            <a:r>
              <a:rPr lang="en-US" dirty="0" smtClean="0"/>
              <a:t>Optimize </a:t>
            </a:r>
            <a:r>
              <a:rPr lang="en-US" dirty="0"/>
              <a:t>joins between tables.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13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29" y="2424216"/>
            <a:ext cx="4700016" cy="1895291"/>
          </a:xfrm>
          <a:prstGeom prst="rect">
            <a:avLst/>
          </a:prstGeom>
          <a:ln w="88900" cmpd="thickThin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5115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90950" y="600075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C000"/>
                </a:solidFill>
              </a:rPr>
              <a:t>Indexes</a:t>
            </a:r>
            <a:endParaRPr lang="en-US" sz="2400" b="1">
              <a:solidFill>
                <a:srgbClr val="FFC000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9124950" y="0"/>
            <a:ext cx="2171700" cy="6858000"/>
          </a:xfrm>
          <a:prstGeom prst="parallelogram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38757" y="1407909"/>
            <a:ext cx="6582035" cy="4660381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96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089" y="446397"/>
            <a:ext cx="9905998" cy="147857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Views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776" y="1585161"/>
            <a:ext cx="10364788" cy="1550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Views: </a:t>
            </a:r>
          </a:p>
          <a:p>
            <a:pPr lvl="1"/>
            <a:r>
              <a:rPr lang="en-US" b="1" dirty="0" smtClean="0"/>
              <a:t>Patient </a:t>
            </a:r>
            <a:r>
              <a:rPr lang="en-US" b="1" dirty="0"/>
              <a:t>Medical History View</a:t>
            </a:r>
            <a:r>
              <a:rPr lang="en-US" dirty="0"/>
              <a:t>: </a:t>
            </a:r>
            <a:r>
              <a:rPr lang="en-US" i="1" dirty="0"/>
              <a:t>Combines Patient and Consultation tables for unified medical history</a:t>
            </a:r>
            <a:r>
              <a:rPr lang="en-US" i="1" dirty="0" smtClean="0"/>
              <a:t>.</a:t>
            </a:r>
          </a:p>
          <a:p>
            <a:pPr lvl="1"/>
            <a:r>
              <a:rPr lang="en-US" b="1" dirty="0" smtClean="0"/>
              <a:t>Doctor </a:t>
            </a:r>
            <a:r>
              <a:rPr lang="en-US" b="1" dirty="0"/>
              <a:t>Workload View</a:t>
            </a:r>
            <a:r>
              <a:rPr lang="en-US" dirty="0"/>
              <a:t>: </a:t>
            </a:r>
            <a:r>
              <a:rPr lang="en-US" i="1" dirty="0"/>
              <a:t>Summarizes doctor workload (total consultations, services</a:t>
            </a:r>
            <a:r>
              <a:rPr lang="en-US" i="1" dirty="0" smtClean="0"/>
              <a:t>).</a:t>
            </a:r>
          </a:p>
          <a:p>
            <a:pPr lvl="1"/>
            <a:r>
              <a:rPr lang="en-US" b="1" dirty="0" smtClean="0"/>
              <a:t>Billing </a:t>
            </a:r>
            <a:r>
              <a:rPr lang="en-US" b="1" dirty="0"/>
              <a:t>View</a:t>
            </a:r>
            <a:r>
              <a:rPr lang="en-US" dirty="0"/>
              <a:t>: </a:t>
            </a:r>
            <a:r>
              <a:rPr lang="en-US" i="1" dirty="0"/>
              <a:t>Displays billing details </a:t>
            </a:r>
            <a:r>
              <a:rPr lang="en-US" i="1" dirty="0" smtClean="0"/>
              <a:t>(amount</a:t>
            </a:r>
            <a:r>
              <a:rPr lang="en-US" i="1" dirty="0"/>
              <a:t>, status</a:t>
            </a:r>
            <a:r>
              <a:rPr lang="en-US" i="1" dirty="0" smtClean="0"/>
              <a:t>).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92710" y="3568877"/>
            <a:ext cx="3088367" cy="2492627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447308" y="3568876"/>
            <a:ext cx="3150525" cy="2492627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064064" y="3568877"/>
            <a:ext cx="3322640" cy="2492627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90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040437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Stored Procedures: </a:t>
            </a:r>
          </a:p>
          <a:p>
            <a:pPr lvl="1"/>
            <a:r>
              <a:rPr lang="en-US" b="1" dirty="0"/>
              <a:t>Insert Patient Record</a:t>
            </a:r>
            <a:r>
              <a:rPr lang="en-US" dirty="0"/>
              <a:t>: </a:t>
            </a:r>
            <a:r>
              <a:rPr lang="en-US" i="1" dirty="0"/>
              <a:t>Simplifies new patient entry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Update Discharge Date</a:t>
            </a:r>
            <a:r>
              <a:rPr lang="en-US" dirty="0"/>
              <a:t>: </a:t>
            </a:r>
            <a:r>
              <a:rPr lang="en-US" i="1" dirty="0"/>
              <a:t>Updates patient status upon discharge.</a:t>
            </a:r>
          </a:p>
          <a:p>
            <a:pPr lvl="1"/>
            <a:r>
              <a:rPr lang="en-US" b="1" dirty="0"/>
              <a:t>Generate Patient Bill</a:t>
            </a:r>
            <a:r>
              <a:rPr lang="en-US" dirty="0"/>
              <a:t>: </a:t>
            </a:r>
            <a:r>
              <a:rPr lang="en-US" i="1" dirty="0"/>
              <a:t>Automates bill creation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17" y="357446"/>
            <a:ext cx="2441295" cy="614591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10372725" y="0"/>
            <a:ext cx="1819275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1783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Database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0353"/>
            <a:ext cx="3546965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Purpose: </a:t>
            </a:r>
            <a:endParaRPr lang="en-US" b="1" dirty="0" smtClean="0"/>
          </a:p>
          <a:p>
            <a:pPr lvl="1"/>
            <a:r>
              <a:rPr lang="en-US" dirty="0" smtClean="0"/>
              <a:t>Automate </a:t>
            </a:r>
            <a:r>
              <a:rPr lang="en-US" dirty="0"/>
              <a:t>repetitive tasks in the database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Benefits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manual effort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Optimizes </a:t>
            </a:r>
            <a:r>
              <a:rPr lang="en-US" dirty="0"/>
              <a:t>database performance by removing outdated data.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01699" y="2190709"/>
            <a:ext cx="5471596" cy="2961002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896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411567" cy="147857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Stage 6: Testing &amp;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620" y="2486332"/>
            <a:ext cx="9905999" cy="293118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Insert </a:t>
            </a:r>
            <a:r>
              <a:rPr lang="en-US" b="1" dirty="0"/>
              <a:t>Violations</a:t>
            </a:r>
            <a:r>
              <a:rPr lang="en-US" dirty="0"/>
              <a:t>: </a:t>
            </a:r>
            <a:r>
              <a:rPr lang="en-US" i="1" dirty="0"/>
              <a:t>Ensures data integrity when adding records</a:t>
            </a:r>
            <a:r>
              <a:rPr lang="en-US" i="1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Views</a:t>
            </a:r>
            <a:r>
              <a:rPr lang="en-US" dirty="0"/>
              <a:t>: </a:t>
            </a:r>
            <a:r>
              <a:rPr lang="en-US" i="1" dirty="0"/>
              <a:t>Validates accuracy of summarized data</a:t>
            </a:r>
            <a:r>
              <a:rPr lang="en-US" i="1" dirty="0" smtClean="0"/>
              <a:t>.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b="1" dirty="0"/>
              <a:t>Triggers</a:t>
            </a:r>
            <a:r>
              <a:rPr lang="en-US" dirty="0"/>
              <a:t>: </a:t>
            </a:r>
            <a:r>
              <a:rPr lang="en-US" i="1" dirty="0"/>
              <a:t>Tests</a:t>
            </a:r>
            <a:r>
              <a:rPr lang="en-US" dirty="0"/>
              <a:t> </a:t>
            </a:r>
            <a:r>
              <a:rPr lang="en-US" i="1" dirty="0"/>
              <a:t>automated processes (e.g., room status updates</a:t>
            </a:r>
            <a:r>
              <a:rPr lang="en-US" i="1" dirty="0" smtClean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Indexes</a:t>
            </a:r>
            <a:r>
              <a:rPr lang="en-US" dirty="0"/>
              <a:t>: </a:t>
            </a:r>
            <a:r>
              <a:rPr lang="en-US" i="1" dirty="0"/>
              <a:t>Confirms improved query performance</a:t>
            </a:r>
            <a:r>
              <a:rPr lang="en-US" i="1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Procedures</a:t>
            </a:r>
            <a:r>
              <a:rPr lang="en-US" dirty="0"/>
              <a:t>: </a:t>
            </a:r>
            <a:r>
              <a:rPr lang="en-US" i="1" dirty="0"/>
              <a:t>Tests correct execution of stored procedures.</a:t>
            </a:r>
          </a:p>
          <a:p>
            <a:endParaRPr lang="en-US" dirty="0"/>
          </a:p>
        </p:txBody>
      </p:sp>
      <p:sp>
        <p:nvSpPr>
          <p:cNvPr id="4" name="Flowchart: Off-page Connector 3"/>
          <p:cNvSpPr/>
          <p:nvPr/>
        </p:nvSpPr>
        <p:spPr>
          <a:xfrm>
            <a:off x="9772650" y="0"/>
            <a:ext cx="1408111" cy="1866900"/>
          </a:xfrm>
          <a:prstGeom prst="flowChartOffpage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43" y="3080737"/>
            <a:ext cx="463336" cy="560881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1502943" y="2449712"/>
            <a:ext cx="446365" cy="446365"/>
          </a:xfrm>
          <a:prstGeom prst="roundRect">
            <a:avLst>
              <a:gd name="adj" fmla="val 66684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</p:sp>
      <p:sp>
        <p:nvSpPr>
          <p:cNvPr id="7" name="Text 4"/>
          <p:cNvSpPr/>
          <p:nvPr/>
        </p:nvSpPr>
        <p:spPr>
          <a:xfrm>
            <a:off x="1674036" y="2540557"/>
            <a:ext cx="104061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 smtClean="0">
                <a:solidFill>
                  <a:srgbClr val="D7D4CC"/>
                </a:solidFill>
                <a:ea typeface="Comfortaa Bold" pitchFamily="34" charset="-122"/>
                <a:cs typeface="Comfortaa Bold" pitchFamily="34" charset="-120"/>
              </a:rPr>
              <a:t>1</a:t>
            </a:r>
            <a:endParaRPr lang="en-US" sz="20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72" y="3732581"/>
            <a:ext cx="463336" cy="560881"/>
          </a:xfrm>
          <a:prstGeom prst="rect">
            <a:avLst/>
          </a:prstGeom>
        </p:spPr>
      </p:pic>
      <p:sp>
        <p:nvSpPr>
          <p:cNvPr id="9" name="Shape 13"/>
          <p:cNvSpPr/>
          <p:nvPr/>
        </p:nvSpPr>
        <p:spPr>
          <a:xfrm>
            <a:off x="1523363" y="4387277"/>
            <a:ext cx="446365" cy="446365"/>
          </a:xfrm>
          <a:prstGeom prst="roundRect">
            <a:avLst>
              <a:gd name="adj" fmla="val 66684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</p:sp>
      <p:sp>
        <p:nvSpPr>
          <p:cNvPr id="10" name="Text 14"/>
          <p:cNvSpPr/>
          <p:nvPr/>
        </p:nvSpPr>
        <p:spPr>
          <a:xfrm>
            <a:off x="1667310" y="4478122"/>
            <a:ext cx="15847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7D4CC"/>
                </a:solidFill>
                <a:ea typeface="Comfortaa Bold" pitchFamily="34" charset="-122"/>
              </a:rPr>
              <a:t>4</a:t>
            </a:r>
            <a:endParaRPr lang="en-US" sz="2050" dirty="0"/>
          </a:p>
        </p:txBody>
      </p:sp>
      <p:sp>
        <p:nvSpPr>
          <p:cNvPr id="11" name="Shape 13"/>
          <p:cNvSpPr/>
          <p:nvPr/>
        </p:nvSpPr>
        <p:spPr>
          <a:xfrm>
            <a:off x="1518673" y="5039121"/>
            <a:ext cx="446365" cy="446365"/>
          </a:xfrm>
          <a:prstGeom prst="roundRect">
            <a:avLst>
              <a:gd name="adj" fmla="val 66684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</p:sp>
      <p:sp>
        <p:nvSpPr>
          <p:cNvPr id="12" name="Text 14"/>
          <p:cNvSpPr/>
          <p:nvPr/>
        </p:nvSpPr>
        <p:spPr>
          <a:xfrm>
            <a:off x="1662620" y="5129966"/>
            <a:ext cx="15847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7D4CC"/>
                </a:solidFill>
                <a:ea typeface="Comfortaa Bold" pitchFamily="34" charset="-122"/>
              </a:rPr>
              <a:t>5</a:t>
            </a:r>
            <a:endParaRPr lang="en-US" sz="2050" dirty="0"/>
          </a:p>
        </p:txBody>
      </p:sp>
      <p:sp>
        <p:nvSpPr>
          <p:cNvPr id="13" name="TextBox 12"/>
          <p:cNvSpPr txBox="1"/>
          <p:nvPr/>
        </p:nvSpPr>
        <p:spPr>
          <a:xfrm>
            <a:off x="1734611" y="1710307"/>
            <a:ext cx="301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Areas of Testing: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636" y="381381"/>
            <a:ext cx="1104138" cy="11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Stage 7: Maintenance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7216204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Importance </a:t>
            </a:r>
            <a:r>
              <a:rPr lang="en-US" b="1"/>
              <a:t>of Backups</a:t>
            </a:r>
            <a:r>
              <a:rPr lang="en-US" b="1" smtClean="0"/>
              <a:t>:</a:t>
            </a:r>
          </a:p>
          <a:p>
            <a:pPr lvl="1"/>
            <a:r>
              <a:rPr lang="en-US" b="1" smtClean="0"/>
              <a:t> </a:t>
            </a:r>
            <a:r>
              <a:rPr lang="en-US"/>
              <a:t>Protects data against failures, errors, or attacks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b="1" smtClean="0"/>
              <a:t>Backup </a:t>
            </a:r>
            <a:r>
              <a:rPr lang="en-US" b="1"/>
              <a:t>Strategy</a:t>
            </a:r>
            <a:r>
              <a:rPr lang="en-US" b="1" smtClean="0"/>
              <a:t>:</a:t>
            </a:r>
          </a:p>
          <a:p>
            <a:pPr lvl="1"/>
            <a:r>
              <a:rPr lang="en-US" smtClean="0"/>
              <a:t>Weekly </a:t>
            </a:r>
            <a:r>
              <a:rPr lang="en-US"/>
              <a:t>backups using MySQL’s Data Export feature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Includes </a:t>
            </a:r>
            <a:r>
              <a:rPr lang="en-US"/>
              <a:t>tables, triggers, views, and procedures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b="1" smtClean="0"/>
              <a:t>Testing </a:t>
            </a:r>
            <a:r>
              <a:rPr lang="en-US" b="1"/>
              <a:t>Backup/Restore: </a:t>
            </a:r>
            <a:endParaRPr lang="en-US" b="1" smtClean="0"/>
          </a:p>
          <a:p>
            <a:pPr lvl="1"/>
            <a:r>
              <a:rPr lang="en-US" smtClean="0"/>
              <a:t>Ensures </a:t>
            </a:r>
            <a:r>
              <a:rPr lang="en-US"/>
              <a:t>that backups are functional and restorable.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17" y="2895600"/>
            <a:ext cx="2249487" cy="22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2"/>
          <a:srcRect l="4569" r="8262"/>
          <a:stretch/>
        </p:blipFill>
        <p:spPr>
          <a:xfrm>
            <a:off x="8942832" y="0"/>
            <a:ext cx="3249168" cy="68580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360290" y="853439"/>
            <a:ext cx="7852886" cy="1024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600">
                <a:solidFill>
                  <a:srgbClr val="FFE14D"/>
                </a:solidFill>
                <a:ea typeface="Comfortaa Bold" pitchFamily="34" charset="-122"/>
                <a:cs typeface="Comfortaa Bold" pitchFamily="34" charset="-120"/>
              </a:rPr>
              <a:t>Project </a:t>
            </a:r>
            <a:r>
              <a:rPr lang="en-US" sz="3600" smtClean="0">
                <a:solidFill>
                  <a:srgbClr val="FFE14D"/>
                </a:solidFill>
                <a:ea typeface="Comfortaa Bold" pitchFamily="34" charset="-122"/>
                <a:cs typeface="Comfortaa Bold" pitchFamily="34" charset="-120"/>
              </a:rPr>
              <a:t>Summary</a:t>
            </a:r>
            <a:endParaRPr lang="en-US" sz="3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36" y="1889283"/>
            <a:ext cx="461129" cy="461129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635799" y="2041265"/>
            <a:ext cx="2580203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ea typeface="Comfortaa Bold" pitchFamily="34" charset="-122"/>
                <a:cs typeface="Comfortaa Bold" pitchFamily="34" charset="-120"/>
              </a:rPr>
              <a:t>Streamlined Operations</a:t>
            </a:r>
            <a:endParaRPr lang="en-US" sz="2000" b="1" dirty="0"/>
          </a:p>
        </p:txBody>
      </p:sp>
      <p:sp>
        <p:nvSpPr>
          <p:cNvPr id="8" name="Text 2"/>
          <p:cNvSpPr/>
          <p:nvPr/>
        </p:nvSpPr>
        <p:spPr>
          <a:xfrm>
            <a:off x="993695" y="2483017"/>
            <a:ext cx="7852886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D7D4CC"/>
                </a:solidFill>
                <a:ea typeface="Raleway Medium" pitchFamily="34" charset="-122"/>
                <a:cs typeface="Raleway Medium" pitchFamily="34" charset="-120"/>
              </a:rPr>
              <a:t>The HMS automates patient management, room allocations, doctor appointments, billing, and medical services.</a:t>
            </a:r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35" y="3390721"/>
            <a:ext cx="461129" cy="461129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1635799" y="3481029"/>
            <a:ext cx="2049661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ea typeface="Comfortaa Bold" pitchFamily="34" charset="-122"/>
                <a:cs typeface="Comfortaa Bold" pitchFamily="34" charset="-120"/>
              </a:rPr>
              <a:t>Robust Database</a:t>
            </a:r>
            <a:endParaRPr lang="en-US" sz="2000" dirty="0"/>
          </a:p>
        </p:txBody>
      </p:sp>
      <p:sp>
        <p:nvSpPr>
          <p:cNvPr id="11" name="Text 4"/>
          <p:cNvSpPr/>
          <p:nvPr/>
        </p:nvSpPr>
        <p:spPr>
          <a:xfrm>
            <a:off x="968336" y="4037379"/>
            <a:ext cx="7852886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D7D4CC"/>
                </a:solidFill>
                <a:ea typeface="Raleway Medium" pitchFamily="34" charset="-122"/>
                <a:cs typeface="Raleway Medium" pitchFamily="34" charset="-120"/>
              </a:rPr>
              <a:t>The database uses MySQL and includes tables for Rooms, Doctors, Patients, Services, BillReports, and Consultations.</a:t>
            </a:r>
            <a:endParaRPr lang="en-US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34" y="4892159"/>
            <a:ext cx="461129" cy="461129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1635798" y="4994611"/>
            <a:ext cx="2049661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ea typeface="Comfortaa Bold" pitchFamily="34" charset="-122"/>
                <a:cs typeface="Comfortaa Bold" pitchFamily="34" charset="-120"/>
              </a:rPr>
              <a:t>Enhanced Security</a:t>
            </a:r>
            <a:endParaRPr lang="en-US" sz="2000" dirty="0"/>
          </a:p>
        </p:txBody>
      </p:sp>
      <p:sp>
        <p:nvSpPr>
          <p:cNvPr id="14" name="Text 6"/>
          <p:cNvSpPr/>
          <p:nvPr/>
        </p:nvSpPr>
        <p:spPr>
          <a:xfrm>
            <a:off x="968336" y="5516107"/>
            <a:ext cx="78528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D7D4CC"/>
                </a:solidFill>
                <a:ea typeface="Raleway Medium" pitchFamily="34" charset="-122"/>
                <a:cs typeface="Raleway Medium" pitchFamily="34" charset="-120"/>
              </a:rPr>
              <a:t>User roles and permissions ensure data privacy and control for different hospital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37" y="2399485"/>
            <a:ext cx="10885695" cy="21226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Thank you!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26494"/>
            <a:ext cx="9905998" cy="147857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95275"/>
            <a:ext cx="9905999" cy="409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Objective: </a:t>
            </a:r>
            <a:endParaRPr lang="en-US" b="1" smtClean="0"/>
          </a:p>
          <a:p>
            <a:pPr lvl="1"/>
            <a:r>
              <a:rPr lang="en-US" smtClean="0"/>
              <a:t>To </a:t>
            </a:r>
            <a:r>
              <a:rPr lang="en-US"/>
              <a:t>create a robust, scalable, and efficient relational database to manage hospital operations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b="1" smtClean="0"/>
              <a:t>Key </a:t>
            </a:r>
            <a:r>
              <a:rPr lang="en-US" b="1"/>
              <a:t>Features</a:t>
            </a:r>
            <a:r>
              <a:rPr lang="en-US" b="1" smtClean="0"/>
              <a:t>:</a:t>
            </a:r>
          </a:p>
          <a:p>
            <a:pPr lvl="1"/>
            <a:r>
              <a:rPr lang="en-US" smtClean="0"/>
              <a:t>Centralized </a:t>
            </a:r>
            <a:r>
              <a:rPr lang="en-US"/>
              <a:t>Data Management: Handles patient records, billing, doctor schedules, room allocations, and services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Entities</a:t>
            </a:r>
            <a:r>
              <a:rPr lang="en-US"/>
              <a:t>: The main components are Patients, Doctors, Rooms, Services, BillReports, and Consultations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Technology </a:t>
            </a:r>
            <a:r>
              <a:rPr lang="en-US"/>
              <a:t>Used: MySQL for database design and implementation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751" y="4730496"/>
            <a:ext cx="1628740" cy="16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738" y="439235"/>
            <a:ext cx="9905998" cy="147857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Stage 1: Requirements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91" y="2804235"/>
            <a:ext cx="3397806" cy="255369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Purpose</a:t>
            </a:r>
            <a:r>
              <a:rPr lang="en-US" b="1" dirty="0" smtClean="0"/>
              <a:t>: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Raleway Medium" pitchFamily="34" charset="-122"/>
                <a:cs typeface="Raleway Medium" pitchFamily="34" charset="-120"/>
              </a:rPr>
              <a:t>The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ea typeface="Raleway Medium" pitchFamily="34" charset="-122"/>
                <a:cs typeface="Raleway Medium" pitchFamily="34" charset="-120"/>
              </a:rPr>
              <a:t>database will store and analyze information for a hospital, including patient info, doctor info, bills, room information, and service information.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hape 1"/>
          <p:cNvSpPr/>
          <p:nvPr/>
        </p:nvSpPr>
        <p:spPr>
          <a:xfrm>
            <a:off x="-561975" y="2097088"/>
            <a:ext cx="13241417" cy="22860"/>
          </a:xfrm>
          <a:prstGeom prst="roundRect">
            <a:avLst>
              <a:gd name="adj" fmla="val 1302068"/>
            </a:avLst>
          </a:prstGeom>
          <a:solidFill>
            <a:schemeClr val="tx1">
              <a:lumMod val="85000"/>
            </a:schemeClr>
          </a:solidFill>
          <a:ln/>
        </p:spPr>
      </p:sp>
      <p:sp>
        <p:nvSpPr>
          <p:cNvPr id="6" name="Shape 2"/>
          <p:cNvSpPr/>
          <p:nvPr/>
        </p:nvSpPr>
        <p:spPr>
          <a:xfrm>
            <a:off x="2319694" y="2097028"/>
            <a:ext cx="22860" cy="694492"/>
          </a:xfrm>
          <a:prstGeom prst="roundRect">
            <a:avLst>
              <a:gd name="adj" fmla="val 1302068"/>
            </a:avLst>
          </a:prstGeom>
          <a:solidFill>
            <a:schemeClr val="tx1">
              <a:lumMod val="95000"/>
            </a:schemeClr>
          </a:solidFill>
          <a:ln/>
        </p:spPr>
      </p:sp>
      <p:sp>
        <p:nvSpPr>
          <p:cNvPr id="7" name="Shape 3"/>
          <p:cNvSpPr/>
          <p:nvPr/>
        </p:nvSpPr>
        <p:spPr>
          <a:xfrm>
            <a:off x="2108001" y="1873905"/>
            <a:ext cx="446365" cy="446365"/>
          </a:xfrm>
          <a:prstGeom prst="roundRect">
            <a:avLst>
              <a:gd name="adj" fmla="val 66684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</p:sp>
      <p:sp>
        <p:nvSpPr>
          <p:cNvPr id="8" name="Text 4"/>
          <p:cNvSpPr/>
          <p:nvPr/>
        </p:nvSpPr>
        <p:spPr>
          <a:xfrm>
            <a:off x="2279094" y="1964750"/>
            <a:ext cx="104061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smtClean="0">
                <a:solidFill>
                  <a:srgbClr val="D7D4CC"/>
                </a:solidFill>
                <a:ea typeface="Comfortaa Bold" pitchFamily="34" charset="-122"/>
                <a:cs typeface="Comfortaa Bold" pitchFamily="34" charset="-120"/>
              </a:rPr>
              <a:t>1</a:t>
            </a:r>
            <a:endParaRPr lang="en-US" sz="2050" dirty="0"/>
          </a:p>
        </p:txBody>
      </p:sp>
      <p:sp>
        <p:nvSpPr>
          <p:cNvPr id="9" name="Shape 7"/>
          <p:cNvSpPr/>
          <p:nvPr/>
        </p:nvSpPr>
        <p:spPr>
          <a:xfrm>
            <a:off x="6047065" y="2097028"/>
            <a:ext cx="22860" cy="694492"/>
          </a:xfrm>
          <a:prstGeom prst="roundRect">
            <a:avLst>
              <a:gd name="adj" fmla="val 1302068"/>
            </a:avLst>
          </a:prstGeom>
          <a:solidFill>
            <a:schemeClr val="tx1">
              <a:lumMod val="95000"/>
            </a:schemeClr>
          </a:solidFill>
          <a:ln/>
        </p:spPr>
      </p:sp>
      <p:sp>
        <p:nvSpPr>
          <p:cNvPr id="10" name="Shape 8"/>
          <p:cNvSpPr/>
          <p:nvPr/>
        </p:nvSpPr>
        <p:spPr>
          <a:xfrm>
            <a:off x="5835372" y="1873905"/>
            <a:ext cx="446365" cy="446365"/>
          </a:xfrm>
          <a:prstGeom prst="roundRect">
            <a:avLst>
              <a:gd name="adj" fmla="val 66684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</p:sp>
      <p:sp>
        <p:nvSpPr>
          <p:cNvPr id="11" name="Text 9"/>
          <p:cNvSpPr/>
          <p:nvPr/>
        </p:nvSpPr>
        <p:spPr>
          <a:xfrm>
            <a:off x="5980747" y="1964750"/>
            <a:ext cx="155615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7D4CC"/>
                </a:solidFill>
                <a:ea typeface="Comfortaa Bold" pitchFamily="34" charset="-122"/>
                <a:cs typeface="Comfortaa Bold" pitchFamily="34" charset="-120"/>
              </a:rPr>
              <a:t>2</a:t>
            </a:r>
            <a:endParaRPr lang="en-US" sz="2050" dirty="0"/>
          </a:p>
        </p:txBody>
      </p:sp>
      <p:sp>
        <p:nvSpPr>
          <p:cNvPr id="12" name="Shape 12"/>
          <p:cNvSpPr/>
          <p:nvPr/>
        </p:nvSpPr>
        <p:spPr>
          <a:xfrm>
            <a:off x="9908620" y="2083376"/>
            <a:ext cx="22860" cy="694492"/>
          </a:xfrm>
          <a:prstGeom prst="roundRect">
            <a:avLst>
              <a:gd name="adj" fmla="val 1302068"/>
            </a:avLst>
          </a:prstGeom>
          <a:solidFill>
            <a:schemeClr val="tx1">
              <a:lumMod val="85000"/>
            </a:schemeClr>
          </a:solidFill>
          <a:ln/>
        </p:spPr>
      </p:sp>
      <p:sp>
        <p:nvSpPr>
          <p:cNvPr id="13" name="Shape 13"/>
          <p:cNvSpPr/>
          <p:nvPr/>
        </p:nvSpPr>
        <p:spPr>
          <a:xfrm>
            <a:off x="9696926" y="1860253"/>
            <a:ext cx="446365" cy="446365"/>
          </a:xfrm>
          <a:prstGeom prst="roundRect">
            <a:avLst>
              <a:gd name="adj" fmla="val 66684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</p:sp>
      <p:sp>
        <p:nvSpPr>
          <p:cNvPr id="14" name="Text 14"/>
          <p:cNvSpPr/>
          <p:nvPr/>
        </p:nvSpPr>
        <p:spPr>
          <a:xfrm>
            <a:off x="9840873" y="1951098"/>
            <a:ext cx="15847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7D4CC"/>
                </a:solidFill>
                <a:ea typeface="Comfortaa Bold" pitchFamily="34" charset="-122"/>
                <a:cs typeface="Comfortaa Bold" pitchFamily="34" charset="-120"/>
              </a:rPr>
              <a:t>3</a:t>
            </a:r>
            <a:endParaRPr lang="en-US" sz="2050" dirty="0"/>
          </a:p>
        </p:txBody>
      </p:sp>
      <p:sp>
        <p:nvSpPr>
          <p:cNvPr id="16" name="TextBox 15"/>
          <p:cNvSpPr txBox="1"/>
          <p:nvPr/>
        </p:nvSpPr>
        <p:spPr>
          <a:xfrm>
            <a:off x="4622124" y="2804236"/>
            <a:ext cx="2930819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1000"/>
              </a:spcBef>
              <a:buSzPct val="125000"/>
            </a:pPr>
            <a:r>
              <a:rPr lang="en-US" sz="2000" b="1" dirty="0"/>
              <a:t>Scope:</a:t>
            </a:r>
          </a:p>
          <a:p>
            <a:pPr algn="ctr" defTabSz="914400">
              <a:spcBef>
                <a:spcPts val="1000"/>
              </a:spcBef>
              <a:buSzPct val="125000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Used by hospitals to organize and analyze data such as patient records, consultations, bills, and room assignments.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6029" y="2806589"/>
            <a:ext cx="3365182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1000"/>
              </a:spcBef>
              <a:buSzPct val="125000"/>
            </a:pPr>
            <a:r>
              <a:rPr lang="en-US" sz="2000" b="1" dirty="0"/>
              <a:t>Applications:</a:t>
            </a:r>
          </a:p>
          <a:p>
            <a:pPr algn="ctr" defTabSz="914400">
              <a:spcBef>
                <a:spcPts val="1000"/>
              </a:spcBef>
              <a:buSzPct val="125000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Doctors need to access patient medical history and prescribe treatments. Administrators need to monitor hospital operations and manage user roles.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529" y="249693"/>
            <a:ext cx="9905998" cy="132159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Entities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4" y="1612994"/>
            <a:ext cx="7051612" cy="33832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Patients:</a:t>
            </a:r>
            <a:r>
              <a:rPr lang="en-US" sz="1800" dirty="0"/>
              <a:t> Personal details and medical </a:t>
            </a:r>
            <a:r>
              <a:rPr lang="en-US" sz="1800" dirty="0" smtClean="0"/>
              <a:t>history.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Doctors:</a:t>
            </a:r>
            <a:r>
              <a:rPr lang="en-US" sz="1800" dirty="0" smtClean="0"/>
              <a:t> Specialization, appointments, and treatments.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err="1" smtClean="0"/>
              <a:t>BillReports</a:t>
            </a:r>
            <a:r>
              <a:rPr lang="en-US" sz="1800" b="1" dirty="0"/>
              <a:t>:</a:t>
            </a:r>
            <a:r>
              <a:rPr lang="en-US" sz="1800" dirty="0"/>
              <a:t> Billing data for services provided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Rooms</a:t>
            </a:r>
            <a:r>
              <a:rPr lang="en-US" sz="1800" b="1" dirty="0"/>
              <a:t>:</a:t>
            </a:r>
            <a:r>
              <a:rPr lang="en-US" sz="1800" dirty="0"/>
              <a:t> Room assignments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Services</a:t>
            </a:r>
            <a:r>
              <a:rPr lang="en-US" sz="1800" b="1" dirty="0"/>
              <a:t>:</a:t>
            </a:r>
            <a:r>
              <a:rPr lang="en-US" sz="1800" dirty="0"/>
              <a:t> Treatments, tests, and procedures.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58" y="1515903"/>
            <a:ext cx="653796" cy="653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58" y="2421985"/>
            <a:ext cx="548576" cy="548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529" y="3260661"/>
            <a:ext cx="670433" cy="670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513" y="4221194"/>
            <a:ext cx="690501" cy="690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050" y="5120640"/>
            <a:ext cx="635984" cy="6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0667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Stage 2: Conceptual 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1066"/>
            <a:ext cx="6198724" cy="4123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Attributes for Entities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entity has a set of fields (e.g., Patient: ID, Name, Age, Admission Date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 smtClean="0"/>
              <a:t>Relationships </a:t>
            </a:r>
            <a:r>
              <a:rPr lang="en-US" b="1" dirty="0"/>
              <a:t>Between Entities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E.g. </a:t>
            </a:r>
            <a:r>
              <a:rPr lang="en-US" b="1" i="1" dirty="0" smtClean="0"/>
              <a:t>Doctor</a:t>
            </a:r>
            <a:r>
              <a:rPr lang="en-US" i="1" dirty="0" smtClean="0"/>
              <a:t> </a:t>
            </a:r>
            <a:r>
              <a:rPr lang="en-US" i="1" dirty="0"/>
              <a:t>↔ </a:t>
            </a:r>
            <a:r>
              <a:rPr lang="en-US" b="1" i="1" dirty="0"/>
              <a:t>Patient</a:t>
            </a:r>
            <a:r>
              <a:rPr lang="en-US" i="1" dirty="0"/>
              <a:t>: Many-to-Many</a:t>
            </a:r>
            <a:r>
              <a:rPr lang="en-US" dirty="0"/>
              <a:t> (a doctor treats multiple patients; a patient can see multiple </a:t>
            </a:r>
            <a:r>
              <a:rPr lang="en-US" dirty="0" smtClean="0"/>
              <a:t>doctors), </a:t>
            </a:r>
            <a:r>
              <a:rPr lang="en-US" b="1" i="1" dirty="0" smtClean="0"/>
              <a:t>Patient</a:t>
            </a:r>
            <a:r>
              <a:rPr lang="en-US" i="1" dirty="0" smtClean="0"/>
              <a:t> </a:t>
            </a:r>
            <a:r>
              <a:rPr lang="en-US" i="1" dirty="0"/>
              <a:t>↔ </a:t>
            </a:r>
            <a:r>
              <a:rPr lang="en-US" b="1" i="1" dirty="0"/>
              <a:t>Room</a:t>
            </a:r>
            <a:r>
              <a:rPr lang="en-US" i="1" dirty="0"/>
              <a:t>: One-to-Many</a:t>
            </a:r>
            <a:r>
              <a:rPr lang="en-US" dirty="0"/>
              <a:t> (one room can accommodate multiple patients</a:t>
            </a:r>
            <a:r>
              <a:rPr lang="en-US" dirty="0" smtClean="0"/>
              <a:t>) etc.</a:t>
            </a:r>
          </a:p>
          <a:p>
            <a:pPr lvl="1"/>
            <a:r>
              <a:rPr lang="en-US" dirty="0" smtClean="0"/>
              <a:t>Consultation </a:t>
            </a:r>
            <a:r>
              <a:rPr lang="en-US" dirty="0"/>
              <a:t>Table: Mapping </a:t>
            </a:r>
            <a:r>
              <a:rPr lang="en-US" dirty="0" smtClean="0"/>
              <a:t>table, handling the Doctor-Patient relationship, </a:t>
            </a:r>
            <a:r>
              <a:rPr lang="en-US" dirty="0"/>
              <a:t>including fields like consultation date, notes, and diagnosis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633" y="518160"/>
            <a:ext cx="1243584" cy="1243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28" y="2149130"/>
            <a:ext cx="3582783" cy="3681750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050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Stage 3: Logical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405691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/>
              <a:t>Breakdown of Relationships</a:t>
            </a:r>
            <a:r>
              <a:rPr lang="en-US" b="1" smtClean="0"/>
              <a:t>:</a:t>
            </a:r>
          </a:p>
          <a:p>
            <a:r>
              <a:rPr lang="en-US" smtClean="0"/>
              <a:t>Patient </a:t>
            </a:r>
            <a:r>
              <a:rPr lang="en-US"/>
              <a:t>↔ Room: Each room can have multiple patients</a:t>
            </a:r>
            <a:r>
              <a:rPr lang="en-US" smtClean="0"/>
              <a:t>.</a:t>
            </a:r>
          </a:p>
          <a:p>
            <a:r>
              <a:rPr lang="en-US" smtClean="0"/>
              <a:t>Patient </a:t>
            </a:r>
            <a:r>
              <a:rPr lang="en-US"/>
              <a:t>↔ Bill: Each patient can have multiple bills for treatments and stays</a:t>
            </a:r>
            <a:r>
              <a:rPr lang="en-US" smtClean="0"/>
              <a:t>.</a:t>
            </a:r>
          </a:p>
          <a:p>
            <a:r>
              <a:rPr lang="en-US" smtClean="0"/>
              <a:t>Doctor </a:t>
            </a:r>
            <a:r>
              <a:rPr lang="en-US"/>
              <a:t>↔ Consultation: One doctor can have many consultations</a:t>
            </a:r>
            <a:r>
              <a:rPr lang="en-US" smtClean="0"/>
              <a:t>.</a:t>
            </a:r>
          </a:p>
          <a:p>
            <a:r>
              <a:rPr lang="en-US" smtClean="0"/>
              <a:t>Service </a:t>
            </a:r>
            <a:r>
              <a:rPr lang="en-US"/>
              <a:t>↔ Bill: Services provided are recorded in bill reports</a:t>
            </a:r>
            <a:r>
              <a:rPr lang="en-US" smtClean="0"/>
              <a:t>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2097088"/>
            <a:ext cx="4656898" cy="35029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855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60576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Stage 4: 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1817225"/>
            <a:ext cx="9905998" cy="34696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Tables Designed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Patients </a:t>
            </a:r>
            <a:r>
              <a:rPr lang="en-US" b="1" dirty="0"/>
              <a:t>Table</a:t>
            </a:r>
            <a:r>
              <a:rPr lang="en-US" dirty="0"/>
              <a:t>: Includes fields like </a:t>
            </a:r>
            <a:r>
              <a:rPr lang="en-US" i="1" dirty="0" err="1"/>
              <a:t>PatientID</a:t>
            </a:r>
            <a:r>
              <a:rPr lang="en-US" i="1" dirty="0"/>
              <a:t>, Name, </a:t>
            </a:r>
            <a:r>
              <a:rPr lang="en-US" i="1" dirty="0" err="1"/>
              <a:t>BirthDate</a:t>
            </a:r>
            <a:r>
              <a:rPr lang="en-US" i="1" dirty="0"/>
              <a:t>, Gender, </a:t>
            </a:r>
            <a:r>
              <a:rPr lang="en-US" i="1" dirty="0" err="1"/>
              <a:t>AdmissionDate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Doctors </a:t>
            </a:r>
            <a:r>
              <a:rPr lang="en-US" b="1" dirty="0"/>
              <a:t>Table</a:t>
            </a:r>
            <a:r>
              <a:rPr lang="en-US" dirty="0"/>
              <a:t>: Includes </a:t>
            </a:r>
            <a:r>
              <a:rPr lang="en-US" i="1" dirty="0" err="1"/>
              <a:t>DoctorID</a:t>
            </a:r>
            <a:r>
              <a:rPr lang="en-US" i="1" dirty="0"/>
              <a:t>, Name, Specialization</a:t>
            </a:r>
            <a:r>
              <a:rPr lang="en-US" i="1" dirty="0" smtClean="0"/>
              <a:t>.</a:t>
            </a:r>
          </a:p>
          <a:p>
            <a:pPr lvl="1"/>
            <a:r>
              <a:rPr lang="en-US" b="1" dirty="0" smtClean="0"/>
              <a:t>Rooms </a:t>
            </a:r>
            <a:r>
              <a:rPr lang="en-US" b="1" dirty="0"/>
              <a:t>Table</a:t>
            </a:r>
            <a:r>
              <a:rPr lang="en-US" i="1" dirty="0"/>
              <a:t>: </a:t>
            </a:r>
            <a:r>
              <a:rPr lang="en-US" i="1" dirty="0" err="1"/>
              <a:t>RoomID</a:t>
            </a:r>
            <a:r>
              <a:rPr lang="en-US" i="1" dirty="0"/>
              <a:t>, </a:t>
            </a:r>
            <a:r>
              <a:rPr lang="en-US" i="1" dirty="0" err="1"/>
              <a:t>RoomType</a:t>
            </a:r>
            <a:r>
              <a:rPr lang="en-US" i="1" dirty="0"/>
              <a:t>, Capacity</a:t>
            </a:r>
            <a:r>
              <a:rPr lang="en-US" i="1" dirty="0" smtClean="0"/>
              <a:t>.</a:t>
            </a:r>
          </a:p>
          <a:p>
            <a:pPr lvl="1"/>
            <a:r>
              <a:rPr lang="en-US" b="1" dirty="0" err="1" smtClean="0"/>
              <a:t>BillReports</a:t>
            </a:r>
            <a:r>
              <a:rPr lang="en-US" b="1" dirty="0" smtClean="0"/>
              <a:t> </a:t>
            </a:r>
            <a:r>
              <a:rPr lang="en-US" b="1" dirty="0"/>
              <a:t>Table</a:t>
            </a:r>
            <a:r>
              <a:rPr lang="en-US" dirty="0"/>
              <a:t>: </a:t>
            </a:r>
            <a:r>
              <a:rPr lang="en-US" i="1" dirty="0" err="1"/>
              <a:t>BillID</a:t>
            </a:r>
            <a:r>
              <a:rPr lang="en-US" i="1" dirty="0"/>
              <a:t>, </a:t>
            </a:r>
            <a:r>
              <a:rPr lang="en-US" i="1" dirty="0" err="1"/>
              <a:t>BillAmount</a:t>
            </a:r>
            <a:r>
              <a:rPr lang="en-US" i="1" dirty="0"/>
              <a:t>, </a:t>
            </a:r>
            <a:r>
              <a:rPr lang="en-US" i="1" dirty="0" err="1"/>
              <a:t>PaymentStatus</a:t>
            </a:r>
            <a:r>
              <a:rPr lang="en-US" i="1" dirty="0" smtClean="0"/>
              <a:t>.</a:t>
            </a:r>
          </a:p>
          <a:p>
            <a:pPr lvl="1"/>
            <a:r>
              <a:rPr lang="en-US" b="1" dirty="0" smtClean="0"/>
              <a:t>Services </a:t>
            </a:r>
            <a:r>
              <a:rPr lang="en-US" b="1" dirty="0"/>
              <a:t>Table</a:t>
            </a:r>
            <a:r>
              <a:rPr lang="en-US" dirty="0"/>
              <a:t>: </a:t>
            </a:r>
            <a:r>
              <a:rPr lang="en-US" i="1" dirty="0" err="1"/>
              <a:t>ServiceID</a:t>
            </a:r>
            <a:r>
              <a:rPr lang="en-US" i="1" dirty="0"/>
              <a:t>, </a:t>
            </a:r>
            <a:r>
              <a:rPr lang="en-US" i="1" dirty="0" smtClean="0"/>
              <a:t>Service name, </a:t>
            </a:r>
            <a:r>
              <a:rPr lang="en-US" i="1" dirty="0"/>
              <a:t>Description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Consultations </a:t>
            </a:r>
            <a:r>
              <a:rPr lang="en-US" b="1" dirty="0"/>
              <a:t>Table</a:t>
            </a:r>
            <a:r>
              <a:rPr lang="en-US" dirty="0" smtClean="0"/>
              <a:t>: </a:t>
            </a:r>
            <a:r>
              <a:rPr lang="en-US" i="1" dirty="0" err="1" smtClean="0"/>
              <a:t>ConsultationID</a:t>
            </a:r>
            <a:r>
              <a:rPr lang="en-US" i="1" dirty="0" smtClean="0"/>
              <a:t>, Date, Diagnosis, Notes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Types: </a:t>
            </a:r>
            <a:r>
              <a:rPr lang="en-US" dirty="0"/>
              <a:t>Use of appropriate data types (e.g., </a:t>
            </a:r>
            <a:r>
              <a:rPr lang="en-US" dirty="0" smtClean="0"/>
              <a:t>INT </a:t>
            </a:r>
            <a:r>
              <a:rPr lang="en-US" dirty="0"/>
              <a:t>for IDs, VARCHAR for names, DATE for </a:t>
            </a:r>
            <a:r>
              <a:rPr lang="en-US" dirty="0" smtClean="0"/>
              <a:t>dates, DECIMAL for currencies).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36847" y="2425917"/>
            <a:ext cx="4649783" cy="542167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This table stores information about the rooms in the hospital, including room number, type, and </a:t>
            </a:r>
            <a:r>
              <a:rPr lang="en-US" sz="1600" dirty="0" smtClean="0"/>
              <a:t>capacity.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483101" y="2350006"/>
            <a:ext cx="4646602" cy="522744"/>
          </a:xfrm>
        </p:spPr>
        <p:txBody>
          <a:bodyPr>
            <a:normAutofit/>
          </a:bodyPr>
          <a:lstStyle/>
          <a:p>
            <a:r>
              <a:rPr lang="en-US" sz="1400" dirty="0"/>
              <a:t>This table stores information about the bills of patients including date, amount, status and method.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3432" y="5788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36847" y="5694096"/>
            <a:ext cx="464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cap="all" dirty="0"/>
              <a:t>This table stores information about the patients, including their name, address, and medical history.</a:t>
            </a:r>
          </a:p>
          <a:p>
            <a:endParaRPr lang="en-US" sz="1400" cap="all" dirty="0"/>
          </a:p>
        </p:txBody>
      </p:sp>
      <p:sp>
        <p:nvSpPr>
          <p:cNvPr id="16" name="TextBox 15"/>
          <p:cNvSpPr txBox="1"/>
          <p:nvPr/>
        </p:nvSpPr>
        <p:spPr>
          <a:xfrm>
            <a:off x="6358475" y="5694096"/>
            <a:ext cx="4866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cap="all" dirty="0"/>
              <a:t>This table stores information about the doctors, including their name, specialization, and contact details.</a:t>
            </a:r>
          </a:p>
        </p:txBody>
      </p:sp>
      <p:sp>
        <p:nvSpPr>
          <p:cNvPr id="17" name="Cross 16"/>
          <p:cNvSpPr/>
          <p:nvPr/>
        </p:nvSpPr>
        <p:spPr>
          <a:xfrm>
            <a:off x="5786631" y="2523743"/>
            <a:ext cx="645415" cy="615320"/>
          </a:xfrm>
          <a:prstGeom prst="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846" y="682841"/>
            <a:ext cx="4573997" cy="1565625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6483101" y="682841"/>
            <a:ext cx="4495096" cy="1565625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1136848" y="3312800"/>
            <a:ext cx="4573996" cy="2206851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6483101" y="3312799"/>
            <a:ext cx="4495096" cy="2206851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017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63" y="2520571"/>
            <a:ext cx="4906586" cy="635636"/>
          </a:xfrm>
        </p:spPr>
        <p:txBody>
          <a:bodyPr>
            <a:normAutofit/>
          </a:bodyPr>
          <a:lstStyle/>
          <a:p>
            <a:r>
              <a:rPr lang="en-US" sz="1400" smtClean="0"/>
              <a:t>This table stores information about a patient services, cost and doctor who performed the service. </a:t>
            </a:r>
            <a:endParaRPr lang="en-US" sz="1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1162" y="3000865"/>
            <a:ext cx="5222326" cy="636755"/>
          </a:xfrm>
        </p:spPr>
        <p:txBody>
          <a:bodyPr>
            <a:normAutofit/>
          </a:bodyPr>
          <a:lstStyle/>
          <a:p>
            <a:r>
              <a:rPr lang="en-US" sz="1400" dirty="0"/>
              <a:t>This table stores information </a:t>
            </a:r>
            <a:r>
              <a:rPr lang="en-US" sz="1400" dirty="0" smtClean="0"/>
              <a:t>about </a:t>
            </a:r>
            <a:r>
              <a:rPr lang="en-US" sz="1400" dirty="0"/>
              <a:t>a patient </a:t>
            </a:r>
            <a:r>
              <a:rPr lang="en-US" sz="1400" dirty="0" smtClean="0"/>
              <a:t>CONSULTATION, </a:t>
            </a:r>
            <a:r>
              <a:rPr lang="en-US" sz="1400" dirty="0"/>
              <a:t>prescribed treatment, consultation date etc.</a:t>
            </a:r>
          </a:p>
        </p:txBody>
      </p:sp>
      <p:sp>
        <p:nvSpPr>
          <p:cNvPr id="9" name="Half Frame 8"/>
          <p:cNvSpPr/>
          <p:nvPr/>
        </p:nvSpPr>
        <p:spPr>
          <a:xfrm rot="16200000">
            <a:off x="5662610" y="4986121"/>
            <a:ext cx="981075" cy="1000125"/>
          </a:xfrm>
          <a:prstGeom prst="half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5400000">
            <a:off x="5662610" y="336299"/>
            <a:ext cx="981075" cy="1000125"/>
          </a:xfrm>
          <a:prstGeom prst="half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74518" y="860261"/>
            <a:ext cx="5478631" cy="1691702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196" y="3790316"/>
            <a:ext cx="4980259" cy="1671968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9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1250</TotalTime>
  <Words>899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Comfortaa Bold</vt:lpstr>
      <vt:lpstr>Raleway Medium</vt:lpstr>
      <vt:lpstr>Trebuchet MS</vt:lpstr>
      <vt:lpstr>Tw Cen MT</vt:lpstr>
      <vt:lpstr>Circuit</vt:lpstr>
      <vt:lpstr>Hospital Management System Database</vt:lpstr>
      <vt:lpstr>Project Overview</vt:lpstr>
      <vt:lpstr>Stage 1: Requirements Analysis</vt:lpstr>
      <vt:lpstr>Entities Identified</vt:lpstr>
      <vt:lpstr>Stage 2: Conceptual Data Modeling</vt:lpstr>
      <vt:lpstr>Stage 3: Logical Database Design</vt:lpstr>
      <vt:lpstr>Stage 4: Physical Database Design</vt:lpstr>
      <vt:lpstr>PowerPoint Presentation</vt:lpstr>
      <vt:lpstr>PowerPoint Presentation</vt:lpstr>
      <vt:lpstr> Stage 5: Database Implementation</vt:lpstr>
      <vt:lpstr>PowerPoint Presentation</vt:lpstr>
      <vt:lpstr> Views</vt:lpstr>
      <vt:lpstr>Stored Procedures</vt:lpstr>
      <vt:lpstr>Database Events</vt:lpstr>
      <vt:lpstr>Stage 6: Testing &amp; Quality Assurance</vt:lpstr>
      <vt:lpstr>Stage 7: Maintenance &amp; Monitoring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Database</dc:title>
  <dc:creator>Windows User</dc:creator>
  <cp:lastModifiedBy>Windows User</cp:lastModifiedBy>
  <cp:revision>55</cp:revision>
  <dcterms:created xsi:type="dcterms:W3CDTF">2024-12-17T19:14:04Z</dcterms:created>
  <dcterms:modified xsi:type="dcterms:W3CDTF">2024-12-18T16:20:10Z</dcterms:modified>
</cp:coreProperties>
</file>