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Catamaran"/>
      <p:regular r:id="rId25"/>
      <p:bold r:id="rId26"/>
    </p:embeddedFont>
    <p:embeddedFont>
      <p:font typeface="Raleway"/>
      <p:regular r:id="rId27"/>
      <p:bold r:id="rId28"/>
      <p:italic r:id="rId29"/>
      <p:boldItalic r:id="rId30"/>
    </p:embeddedFont>
    <p:embeddedFont>
      <p:font typeface="Roboto"/>
      <p:regular r:id="rId31"/>
      <p:bold r:id="rId32"/>
      <p:italic r:id="rId33"/>
      <p:boldItalic r:id="rId34"/>
    </p:embeddedFont>
    <p:embeddedFont>
      <p:font typeface="Catamaran ExtraBold"/>
      <p:bold r:id="rId35"/>
    </p:embeddedFont>
    <p:embeddedFont>
      <p:font typeface="Catamaran Light"/>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atamaran-bold.fntdata"/><Relationship Id="rId25" Type="http://schemas.openxmlformats.org/officeDocument/2006/relationships/font" Target="fonts/Catamaran-regular.fntdata"/><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CatamaranExtraBold-bold.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CatamaranLight-bold.fntdata"/><Relationship Id="rId14" Type="http://schemas.openxmlformats.org/officeDocument/2006/relationships/slide" Target="slides/slide10.xml"/><Relationship Id="rId36" Type="http://schemas.openxmlformats.org/officeDocument/2006/relationships/font" Target="fonts/CatamaranLigh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12b2bd8fe_2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12b2bd8fe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2f7c811e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2f7c811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12b2bd8fe_2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12b2bd8f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12b2bd8fe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12b2bd8f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12b2bd8fe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12b2bd8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12b2bd8fe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12b2bd8f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12b2bd8fe_2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12b2bd8fe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12b2bd8fe_2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12b2bd8fe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12b2bd8fe_2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12b2bd8fe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12b2bd8f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12b2bd8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41a98d525d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1a98d52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12b2bd8fe_2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12b2bd8f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12b2bd8fe_2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12b2bd8f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12b2bd8fe_2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12b2bd8f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12b2bd8fe_2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12b2bd8fe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2" name="Google Shape;12;p2"/>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 name="Google Shape;13;p2"/>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 name="Google Shape;14;p2"/>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 name="Google Shape;15;p2"/>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 name="Google Shape;16;p2"/>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 name="Google Shape;17;p2"/>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 name="Google Shape;18;p2"/>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 name="Google Shape;19;p2"/>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0" name="Google Shape;20;p2"/>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1" name="Google Shape;21;p2"/>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2" name="Google Shape;22;p2"/>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3" name="Google Shape;23;p2"/>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4" name="Google Shape;24;p2"/>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5" name="Google Shape;25;p2"/>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6" name="Google Shape;26;p2"/>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7" name="Google Shape;27;p2"/>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8" name="Google Shape;28;p2"/>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9" name="Google Shape;29;p2"/>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30" name="Google Shape;30;p2"/>
          <p:cNvSpPr txBox="1"/>
          <p:nvPr>
            <p:ph type="ctrTitle"/>
          </p:nvPr>
        </p:nvSpPr>
        <p:spPr>
          <a:xfrm>
            <a:off x="702900" y="3250075"/>
            <a:ext cx="4955100" cy="11598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solidFill>
          <a:schemeClr val="accent1"/>
        </a:solidFill>
      </p:bgPr>
    </p:bg>
    <p:spTree>
      <p:nvGrpSpPr>
        <p:cNvPr id="172" name="Shape 172"/>
        <p:cNvGrpSpPr/>
        <p:nvPr/>
      </p:nvGrpSpPr>
      <p:grpSpPr>
        <a:xfrm>
          <a:off x="0" y="0"/>
          <a:ext cx="0" cy="0"/>
          <a:chOff x="0" y="0"/>
          <a:chExt cx="0" cy="0"/>
        </a:xfrm>
      </p:grpSpPr>
      <p:sp>
        <p:nvSpPr>
          <p:cNvPr id="173" name="Google Shape;173;p11"/>
          <p:cNvSpPr txBox="1"/>
          <p:nvPr>
            <p:ph idx="12" type="sldNum"/>
          </p:nvPr>
        </p:nvSpPr>
        <p:spPr>
          <a:xfrm>
            <a:off x="8480584" y="4749851"/>
            <a:ext cx="548700" cy="393600"/>
          </a:xfrm>
          <a:prstGeom prst="rect">
            <a:avLst/>
          </a:prstGeom>
          <a:noFill/>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6" name="Google Shape;176;p11"/>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7" name="Google Shape;177;p11"/>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8" name="Google Shape;178;p11"/>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9" name="Google Shape;179;p11"/>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0" name="Google Shape;180;p11"/>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1" name="Google Shape;181;p11"/>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2" name="Google Shape;182;p11"/>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3" name="Google Shape;183;p11"/>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4" name="Google Shape;184;p11"/>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5" name="Google Shape;185;p11"/>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6" name="Google Shape;186;p11"/>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7" name="Google Shape;187;p11"/>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8" name="Google Shape;188;p11"/>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9" name="Google Shape;189;p11"/>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0" name="Google Shape;190;p11"/>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1" name="Google Shape;191;p11"/>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2" name="Google Shape;192;p11"/>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3" name="Google Shape;193;p11"/>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4" name="Google Shape;34;p3"/>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5" name="Google Shape;35;p3"/>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6" name="Google Shape;36;p3"/>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7" name="Google Shape;37;p3"/>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8" name="Google Shape;38;p3"/>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9" name="Google Shape;39;p3"/>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0" name="Google Shape;40;p3"/>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1" name="Google Shape;41;p3"/>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2" name="Google Shape;42;p3"/>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3" name="Google Shape;43;p3"/>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4" name="Google Shape;44;p3"/>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5" name="Google Shape;45;p3"/>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6" name="Google Shape;46;p3"/>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7" name="Google Shape;47;p3"/>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8" name="Google Shape;48;p3"/>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9" name="Google Shape;49;p3"/>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0" name="Google Shape;50;p3"/>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1" name="Google Shape;51;p3"/>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52" name="Google Shape;52;p3"/>
          <p:cNvSpPr txBox="1"/>
          <p:nvPr>
            <p:ph type="ctrTitle"/>
          </p:nvPr>
        </p:nvSpPr>
        <p:spPr>
          <a:xfrm>
            <a:off x="2305150" y="2884378"/>
            <a:ext cx="5811000" cy="4758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3"/>
          <p:cNvSpPr txBox="1"/>
          <p:nvPr>
            <p:ph idx="1" type="subTitle"/>
          </p:nvPr>
        </p:nvSpPr>
        <p:spPr>
          <a:xfrm>
            <a:off x="2305150" y="3385436"/>
            <a:ext cx="5811000" cy="410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54" name="Shape 54"/>
        <p:cNvGrpSpPr/>
        <p:nvPr/>
      </p:nvGrpSpPr>
      <p:grpSpPr>
        <a:xfrm>
          <a:off x="0" y="0"/>
          <a:ext cx="0" cy="0"/>
          <a:chOff x="0" y="0"/>
          <a:chExt cx="0" cy="0"/>
        </a:xfrm>
      </p:grpSpPr>
      <p:sp>
        <p:nvSpPr>
          <p:cNvPr id="55" name="Google Shape;55;p4"/>
          <p:cNvSpPr/>
          <p:nvPr/>
        </p:nvSpPr>
        <p:spPr>
          <a:xfrm>
            <a:off x="2500800" y="285475"/>
            <a:ext cx="4142388" cy="457254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6" name="Google Shape;56;p4"/>
          <p:cNvSpPr/>
          <p:nvPr/>
        </p:nvSpPr>
        <p:spPr>
          <a:xfrm>
            <a:off x="4239143" y="104898"/>
            <a:ext cx="665704" cy="73488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7" name="Google Shape;57;p4"/>
          <p:cNvSpPr txBox="1"/>
          <p:nvPr>
            <p:ph idx="1" type="body"/>
          </p:nvPr>
        </p:nvSpPr>
        <p:spPr>
          <a:xfrm>
            <a:off x="2753950" y="839775"/>
            <a:ext cx="3636000" cy="3636300"/>
          </a:xfrm>
          <a:prstGeom prst="rect">
            <a:avLst/>
          </a:prstGeom>
        </p:spPr>
        <p:txBody>
          <a:bodyPr anchorCtr="0" anchor="ctr" bIns="0" lIns="0" spcFirstLastPara="1" rIns="0" wrap="square" tIns="0">
            <a:noAutofit/>
          </a:bodyPr>
          <a:lstStyle>
            <a:lvl1pPr indent="-330200" lvl="0" marL="457200" rtl="0" algn="ctr">
              <a:spcBef>
                <a:spcPts val="0"/>
              </a:spcBef>
              <a:spcAft>
                <a:spcPts val="0"/>
              </a:spcAft>
              <a:buClr>
                <a:schemeClr val="lt1"/>
              </a:buClr>
              <a:buSzPts val="1600"/>
              <a:buChar char="⬢"/>
              <a:defRPr i="1">
                <a:solidFill>
                  <a:schemeClr val="lt1"/>
                </a:solidFill>
              </a:defRPr>
            </a:lvl1pPr>
            <a:lvl2pPr indent="-330200" lvl="1" marL="914400" rtl="0" algn="ctr">
              <a:spcBef>
                <a:spcPts val="800"/>
              </a:spcBef>
              <a:spcAft>
                <a:spcPts val="0"/>
              </a:spcAft>
              <a:buClr>
                <a:schemeClr val="lt1"/>
              </a:buClr>
              <a:buSzPts val="1600"/>
              <a:buChar char="⬡"/>
              <a:defRPr i="1">
                <a:solidFill>
                  <a:schemeClr val="lt1"/>
                </a:solidFill>
              </a:defRPr>
            </a:lvl2pPr>
            <a:lvl3pPr indent="-330200" lvl="2" marL="1371600" rtl="0" algn="ctr">
              <a:spcBef>
                <a:spcPts val="800"/>
              </a:spcBef>
              <a:spcAft>
                <a:spcPts val="0"/>
              </a:spcAft>
              <a:buClr>
                <a:schemeClr val="lt1"/>
              </a:buClr>
              <a:buSzPts val="1600"/>
              <a:buChar char="⬡"/>
              <a:defRPr i="1">
                <a:solidFill>
                  <a:schemeClr val="lt1"/>
                </a:solidFill>
              </a:defRPr>
            </a:lvl3pPr>
            <a:lvl4pPr indent="-381000" lvl="3" marL="1828800" rtl="0" algn="ctr">
              <a:spcBef>
                <a:spcPts val="800"/>
              </a:spcBef>
              <a:spcAft>
                <a:spcPts val="0"/>
              </a:spcAft>
              <a:buClr>
                <a:schemeClr val="lt1"/>
              </a:buClr>
              <a:buSzPts val="2400"/>
              <a:buChar char="●"/>
              <a:defRPr i="1">
                <a:solidFill>
                  <a:schemeClr val="lt1"/>
                </a:solidFill>
              </a:defRPr>
            </a:lvl4pPr>
            <a:lvl5pPr indent="-381000" lvl="4" marL="2286000" rtl="0" algn="ctr">
              <a:spcBef>
                <a:spcPts val="800"/>
              </a:spcBef>
              <a:spcAft>
                <a:spcPts val="0"/>
              </a:spcAft>
              <a:buClr>
                <a:schemeClr val="lt1"/>
              </a:buClr>
              <a:buSzPts val="2400"/>
              <a:buChar char="○"/>
              <a:defRPr i="1">
                <a:solidFill>
                  <a:schemeClr val="lt1"/>
                </a:solidFill>
              </a:defRPr>
            </a:lvl5pPr>
            <a:lvl6pPr indent="-381000" lvl="5" marL="2743200" rtl="0" algn="ctr">
              <a:spcBef>
                <a:spcPts val="800"/>
              </a:spcBef>
              <a:spcAft>
                <a:spcPts val="0"/>
              </a:spcAft>
              <a:buClr>
                <a:schemeClr val="lt1"/>
              </a:buClr>
              <a:buSzPts val="2400"/>
              <a:buChar char="■"/>
              <a:defRPr i="1">
                <a:solidFill>
                  <a:schemeClr val="lt1"/>
                </a:solidFill>
              </a:defRPr>
            </a:lvl6pPr>
            <a:lvl7pPr indent="-381000" lvl="6" marL="3200400" rtl="0" algn="ctr">
              <a:spcBef>
                <a:spcPts val="800"/>
              </a:spcBef>
              <a:spcAft>
                <a:spcPts val="0"/>
              </a:spcAft>
              <a:buClr>
                <a:schemeClr val="lt1"/>
              </a:buClr>
              <a:buSzPts val="2400"/>
              <a:buChar char="●"/>
              <a:defRPr i="1">
                <a:solidFill>
                  <a:schemeClr val="lt1"/>
                </a:solidFill>
              </a:defRPr>
            </a:lvl7pPr>
            <a:lvl8pPr indent="-381000" lvl="7" marL="3657600" rtl="0" algn="ctr">
              <a:spcBef>
                <a:spcPts val="800"/>
              </a:spcBef>
              <a:spcAft>
                <a:spcPts val="0"/>
              </a:spcAft>
              <a:buClr>
                <a:schemeClr val="lt1"/>
              </a:buClr>
              <a:buSzPts val="2400"/>
              <a:buChar char="○"/>
              <a:defRPr i="1">
                <a:solidFill>
                  <a:schemeClr val="lt1"/>
                </a:solidFill>
              </a:defRPr>
            </a:lvl8pPr>
            <a:lvl9pPr indent="-381000" lvl="8" marL="4114800" rtl="0" algn="ctr">
              <a:spcBef>
                <a:spcPts val="800"/>
              </a:spcBef>
              <a:spcAft>
                <a:spcPts val="800"/>
              </a:spcAft>
              <a:buClr>
                <a:schemeClr val="lt1"/>
              </a:buClr>
              <a:buSzPts val="2400"/>
              <a:buChar char="■"/>
              <a:defRPr i="1">
                <a:solidFill>
                  <a:schemeClr val="lt1"/>
                </a:solidFill>
              </a:defRPr>
            </a:lvl9pPr>
          </a:lstStyle>
          <a:p/>
        </p:txBody>
      </p:sp>
      <p:sp>
        <p:nvSpPr>
          <p:cNvPr id="58" name="Google Shape;58;p4"/>
          <p:cNvSpPr txBox="1"/>
          <p:nvPr/>
        </p:nvSpPr>
        <p:spPr>
          <a:xfrm>
            <a:off x="3593400" y="3841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1" name="Google Shape;61;p4"/>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2" name="Google Shape;62;p4"/>
          <p:cNvSpPr/>
          <p:nvPr/>
        </p:nvSpPr>
        <p:spPr>
          <a:xfrm>
            <a:off x="160965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3" name="Google Shape;63;p4"/>
          <p:cNvSpPr/>
          <p:nvPr/>
        </p:nvSpPr>
        <p:spPr>
          <a:xfrm>
            <a:off x="75911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4" name="Google Shape;64;p4"/>
          <p:cNvSpPr/>
          <p:nvPr/>
        </p:nvSpPr>
        <p:spPr>
          <a:xfrm>
            <a:off x="875251" y="3108746"/>
            <a:ext cx="1238537" cy="1367251"/>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5" name="Google Shape;65;p4"/>
          <p:cNvSpPr/>
          <p:nvPr/>
        </p:nvSpPr>
        <p:spPr>
          <a:xfrm>
            <a:off x="6750099" y="2565690"/>
            <a:ext cx="1670713" cy="184417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6" name="Google Shape;66;p4"/>
          <p:cNvSpPr/>
          <p:nvPr/>
        </p:nvSpPr>
        <p:spPr>
          <a:xfrm>
            <a:off x="8078502" y="1646297"/>
            <a:ext cx="1238537" cy="136719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7" name="Google Shape;67;p4"/>
          <p:cNvSpPr/>
          <p:nvPr/>
        </p:nvSpPr>
        <p:spPr>
          <a:xfrm>
            <a:off x="-27622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8" name="Google Shape;68;p4"/>
          <p:cNvSpPr/>
          <p:nvPr/>
        </p:nvSpPr>
        <p:spPr>
          <a:xfrm>
            <a:off x="6750100" y="9939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9" name="Google Shape;69;p4"/>
          <p:cNvSpPr/>
          <p:nvPr/>
        </p:nvSpPr>
        <p:spPr>
          <a:xfrm>
            <a:off x="-211075" y="40392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0" name="Shape 70"/>
        <p:cNvGrpSpPr/>
        <p:nvPr/>
      </p:nvGrpSpPr>
      <p:grpSpPr>
        <a:xfrm>
          <a:off x="0" y="0"/>
          <a:ext cx="0" cy="0"/>
          <a:chOff x="0" y="0"/>
          <a:chExt cx="0" cy="0"/>
        </a:xfrm>
      </p:grpSpPr>
      <p:sp>
        <p:nvSpPr>
          <p:cNvPr id="71" name="Google Shape;71;p5"/>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4" name="Google Shape;74;p5"/>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5" name="Google Shape;75;p5"/>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6" name="Google Shape;76;p5"/>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7" name="Google Shape;77;p5"/>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8" name="Google Shape;78;p5"/>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9" name="Google Shape;79;p5"/>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0" name="Google Shape;80;p5"/>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1" name="Google Shape;81;p5"/>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2" name="Google Shape;82;p5"/>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3" name="Google Shape;83;p5"/>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84" name="Google Shape;84;p5"/>
          <p:cNvSpPr txBox="1"/>
          <p:nvPr>
            <p:ph type="title"/>
          </p:nvPr>
        </p:nvSpPr>
        <p:spPr>
          <a:xfrm>
            <a:off x="779100" y="836000"/>
            <a:ext cx="60105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5" name="Google Shape;85;p5"/>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86" name="Google Shape;8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 name="Shape 87"/>
        <p:cNvGrpSpPr/>
        <p:nvPr/>
      </p:nvGrpSpPr>
      <p:grpSpPr>
        <a:xfrm>
          <a:off x="0" y="0"/>
          <a:ext cx="0" cy="0"/>
          <a:chOff x="0" y="0"/>
          <a:chExt cx="0" cy="0"/>
        </a:xfrm>
      </p:grpSpPr>
      <p:sp>
        <p:nvSpPr>
          <p:cNvPr id="88" name="Google Shape;88;p6"/>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1" name="Google Shape;91;p6"/>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2" name="Google Shape;92;p6"/>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3" name="Google Shape;93;p6"/>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4" name="Google Shape;94;p6"/>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5" name="Google Shape;95;p6"/>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6" name="Google Shape;96;p6"/>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7" name="Google Shape;97;p6"/>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8" name="Google Shape;98;p6"/>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9" name="Google Shape;99;p6"/>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00" name="Google Shape;100;p6"/>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01" name="Google Shape;101;p6"/>
          <p:cNvSpPr txBox="1"/>
          <p:nvPr>
            <p:ph type="title"/>
          </p:nvPr>
        </p:nvSpPr>
        <p:spPr>
          <a:xfrm>
            <a:off x="779100" y="836000"/>
            <a:ext cx="60105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2" name="Google Shape;102;p6"/>
          <p:cNvSpPr txBox="1"/>
          <p:nvPr>
            <p:ph idx="1" type="body"/>
          </p:nvPr>
        </p:nvSpPr>
        <p:spPr>
          <a:xfrm>
            <a:off x="779075" y="1503550"/>
            <a:ext cx="28083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2000"/>
            </a:lvl1pPr>
            <a:lvl2pPr indent="-317500" lvl="1" marL="914400" rtl="0">
              <a:spcBef>
                <a:spcPts val="800"/>
              </a:spcBef>
              <a:spcAft>
                <a:spcPts val="0"/>
              </a:spcAft>
              <a:buSzPts val="1400"/>
              <a:buChar char="⬡"/>
              <a:defRPr sz="2000"/>
            </a:lvl2pPr>
            <a:lvl3pPr indent="-317500" lvl="2" marL="1371600" rtl="0">
              <a:spcBef>
                <a:spcPts val="800"/>
              </a:spcBef>
              <a:spcAft>
                <a:spcPts val="0"/>
              </a:spcAft>
              <a:buSzPts val="14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03" name="Google Shape;103;p6"/>
          <p:cNvSpPr txBox="1"/>
          <p:nvPr>
            <p:ph idx="2" type="body"/>
          </p:nvPr>
        </p:nvSpPr>
        <p:spPr>
          <a:xfrm>
            <a:off x="3981304" y="1503550"/>
            <a:ext cx="28083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2000"/>
            </a:lvl1pPr>
            <a:lvl2pPr indent="-317500" lvl="1" marL="914400" rtl="0">
              <a:spcBef>
                <a:spcPts val="800"/>
              </a:spcBef>
              <a:spcAft>
                <a:spcPts val="0"/>
              </a:spcAft>
              <a:buSzPts val="1400"/>
              <a:buChar char="⬡"/>
              <a:defRPr sz="2000"/>
            </a:lvl2pPr>
            <a:lvl3pPr indent="-317500" lvl="2" marL="1371600" rtl="0">
              <a:spcBef>
                <a:spcPts val="800"/>
              </a:spcBef>
              <a:spcAft>
                <a:spcPts val="0"/>
              </a:spcAft>
              <a:buSzPts val="14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04" name="Google Shape;104;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5" name="Shape 105"/>
        <p:cNvGrpSpPr/>
        <p:nvPr/>
      </p:nvGrpSpPr>
      <p:grpSpPr>
        <a:xfrm>
          <a:off x="0" y="0"/>
          <a:ext cx="0" cy="0"/>
          <a:chOff x="0" y="0"/>
          <a:chExt cx="0" cy="0"/>
        </a:xfrm>
      </p:grpSpPr>
      <p:sp>
        <p:nvSpPr>
          <p:cNvPr id="106" name="Google Shape;106;p7"/>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09" name="Google Shape;109;p7"/>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0" name="Google Shape;110;p7"/>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1" name="Google Shape;111;p7"/>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2" name="Google Shape;112;p7"/>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3" name="Google Shape;113;p7"/>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4" name="Google Shape;114;p7"/>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5" name="Google Shape;115;p7"/>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6" name="Google Shape;116;p7"/>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7" name="Google Shape;117;p7"/>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8" name="Google Shape;118;p7"/>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19" name="Google Shape;119;p7"/>
          <p:cNvSpPr txBox="1"/>
          <p:nvPr>
            <p:ph type="title"/>
          </p:nvPr>
        </p:nvSpPr>
        <p:spPr>
          <a:xfrm>
            <a:off x="779100" y="836000"/>
            <a:ext cx="66771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0" name="Google Shape;120;p7"/>
          <p:cNvSpPr txBox="1"/>
          <p:nvPr>
            <p:ph idx="1" type="body"/>
          </p:nvPr>
        </p:nvSpPr>
        <p:spPr>
          <a:xfrm>
            <a:off x="779100" y="1503550"/>
            <a:ext cx="20799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800"/>
            </a:lvl1pPr>
            <a:lvl2pPr indent="-317500" lvl="1" marL="914400" rtl="0">
              <a:spcBef>
                <a:spcPts val="800"/>
              </a:spcBef>
              <a:spcAft>
                <a:spcPts val="0"/>
              </a:spcAft>
              <a:buSzPts val="1400"/>
              <a:buChar char="⬡"/>
              <a:defRPr sz="1800"/>
            </a:lvl2pPr>
            <a:lvl3pPr indent="-317500" lvl="2" marL="1371600" rtl="0">
              <a:spcBef>
                <a:spcPts val="800"/>
              </a:spcBef>
              <a:spcAft>
                <a:spcPts val="0"/>
              </a:spcAft>
              <a:buSzPts val="14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21" name="Google Shape;121;p7"/>
          <p:cNvSpPr txBox="1"/>
          <p:nvPr>
            <p:ph idx="2" type="body"/>
          </p:nvPr>
        </p:nvSpPr>
        <p:spPr>
          <a:xfrm>
            <a:off x="3077669" y="1503550"/>
            <a:ext cx="20799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800"/>
            </a:lvl1pPr>
            <a:lvl2pPr indent="-317500" lvl="1" marL="914400" rtl="0">
              <a:spcBef>
                <a:spcPts val="800"/>
              </a:spcBef>
              <a:spcAft>
                <a:spcPts val="0"/>
              </a:spcAft>
              <a:buSzPts val="1400"/>
              <a:buChar char="⬡"/>
              <a:defRPr sz="1800"/>
            </a:lvl2pPr>
            <a:lvl3pPr indent="-317500" lvl="2" marL="1371600" rtl="0">
              <a:spcBef>
                <a:spcPts val="800"/>
              </a:spcBef>
              <a:spcAft>
                <a:spcPts val="0"/>
              </a:spcAft>
              <a:buSzPts val="14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22" name="Google Shape;122;p7"/>
          <p:cNvSpPr txBox="1"/>
          <p:nvPr>
            <p:ph idx="3" type="body"/>
          </p:nvPr>
        </p:nvSpPr>
        <p:spPr>
          <a:xfrm>
            <a:off x="5376238" y="1503550"/>
            <a:ext cx="20799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800"/>
            </a:lvl1pPr>
            <a:lvl2pPr indent="-317500" lvl="1" marL="914400" rtl="0">
              <a:spcBef>
                <a:spcPts val="800"/>
              </a:spcBef>
              <a:spcAft>
                <a:spcPts val="0"/>
              </a:spcAft>
              <a:buSzPts val="1400"/>
              <a:buChar char="⬡"/>
              <a:defRPr sz="1800"/>
            </a:lvl2pPr>
            <a:lvl3pPr indent="-317500" lvl="2" marL="1371600" rtl="0">
              <a:spcBef>
                <a:spcPts val="800"/>
              </a:spcBef>
              <a:spcAft>
                <a:spcPts val="0"/>
              </a:spcAft>
              <a:buSzPts val="14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23" name="Google Shape;123;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8"/>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126" name="Google Shape;126;p8"/>
          <p:cNvGrpSpPr/>
          <p:nvPr/>
        </p:nvGrpSpPr>
        <p:grpSpPr>
          <a:xfrm>
            <a:off x="6320991" y="-7"/>
            <a:ext cx="3630818" cy="5143498"/>
            <a:chOff x="6320991" y="-7"/>
            <a:chExt cx="3630818" cy="5143498"/>
          </a:xfrm>
        </p:grpSpPr>
        <p:sp>
          <p:nvSpPr>
            <p:cNvPr id="127" name="Google Shape;127;p8"/>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28" name="Google Shape;128;p8"/>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29" name="Google Shape;129;p8"/>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0" name="Google Shape;130;p8"/>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1" name="Google Shape;131;p8"/>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2" name="Google Shape;132;p8"/>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3" name="Google Shape;133;p8"/>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4" name="Google Shape;134;p8"/>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5" name="Google Shape;135;p8"/>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6" name="Google Shape;136;p8"/>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7" name="Google Shape;137;p8"/>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38" name="Google Shape;138;p8"/>
          <p:cNvSpPr txBox="1"/>
          <p:nvPr>
            <p:ph type="title"/>
          </p:nvPr>
        </p:nvSpPr>
        <p:spPr>
          <a:xfrm>
            <a:off x="779100" y="836000"/>
            <a:ext cx="60105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9" name="Google Shape;139;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grpSp>
        <p:nvGrpSpPr>
          <p:cNvPr id="141" name="Google Shape;141;p9"/>
          <p:cNvGrpSpPr/>
          <p:nvPr/>
        </p:nvGrpSpPr>
        <p:grpSpPr>
          <a:xfrm>
            <a:off x="-981075" y="-3"/>
            <a:ext cx="11516344" cy="5143455"/>
            <a:chOff x="-981075" y="-3"/>
            <a:chExt cx="11516344" cy="5143455"/>
          </a:xfrm>
        </p:grpSpPr>
        <p:sp>
          <p:nvSpPr>
            <p:cNvPr id="142" name="Google Shape;142;p9"/>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3" name="Google Shape;143;p9"/>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4" name="Google Shape;144;p9"/>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5" name="Google Shape;145;p9"/>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6" name="Google Shape;146;p9"/>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7" name="Google Shape;147;p9"/>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8" name="Google Shape;148;p9"/>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9" name="Google Shape;149;p9"/>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0" name="Google Shape;150;p9"/>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1" name="Google Shape;151;p9"/>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2" name="Google Shape;152;p9"/>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3" name="Google Shape;153;p9"/>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54" name="Google Shape;154;p9"/>
          <p:cNvSpPr txBox="1"/>
          <p:nvPr>
            <p:ph idx="1" type="body"/>
          </p:nvPr>
        </p:nvSpPr>
        <p:spPr>
          <a:xfrm>
            <a:off x="855300" y="4330100"/>
            <a:ext cx="7433400" cy="2802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800"/>
              <a:buNone/>
              <a:defRPr sz="1800"/>
            </a:lvl1pPr>
          </a:lstStyle>
          <a:p/>
        </p:txBody>
      </p:sp>
      <p:sp>
        <p:nvSpPr>
          <p:cNvPr id="155" name="Google Shape;155;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9"/>
          <p:cNvSpPr/>
          <p:nvPr/>
        </p:nvSpPr>
        <p:spPr>
          <a:xfrm>
            <a:off x="4259988" y="4686556"/>
            <a:ext cx="624024" cy="456891"/>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57" name="Shape 157"/>
        <p:cNvGrpSpPr/>
        <p:nvPr/>
      </p:nvGrpSpPr>
      <p:grpSpPr>
        <a:xfrm>
          <a:off x="0" y="0"/>
          <a:ext cx="0" cy="0"/>
          <a:chOff x="0" y="0"/>
          <a:chExt cx="0" cy="0"/>
        </a:xfrm>
      </p:grpSpPr>
      <p:grpSp>
        <p:nvGrpSpPr>
          <p:cNvPr id="158" name="Google Shape;158;p10"/>
          <p:cNvGrpSpPr/>
          <p:nvPr/>
        </p:nvGrpSpPr>
        <p:grpSpPr>
          <a:xfrm>
            <a:off x="-981075" y="-3"/>
            <a:ext cx="11516344" cy="5143455"/>
            <a:chOff x="-981075" y="-3"/>
            <a:chExt cx="11516344" cy="5143455"/>
          </a:xfrm>
        </p:grpSpPr>
        <p:sp>
          <p:nvSpPr>
            <p:cNvPr id="159" name="Google Shape;159;p10"/>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0" name="Google Shape;160;p10"/>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1" name="Google Shape;161;p10"/>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2" name="Google Shape;162;p10"/>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3" name="Google Shape;163;p10"/>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4" name="Google Shape;164;p10"/>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5" name="Google Shape;165;p10"/>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6" name="Google Shape;166;p10"/>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7" name="Google Shape;167;p10"/>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8" name="Google Shape;168;p10"/>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9" name="Google Shape;169;p10"/>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0" name="Google Shape;170;p10"/>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71" name="Google Shape;17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9pPr>
          </a:lstStyle>
          <a:p/>
        </p:txBody>
      </p:sp>
      <p:sp>
        <p:nvSpPr>
          <p:cNvPr id="7" name="Google Shape;7;p1"/>
          <p:cNvSpPr txBox="1"/>
          <p:nvPr>
            <p:ph idx="1" type="body"/>
          </p:nvPr>
        </p:nvSpPr>
        <p:spPr>
          <a:xfrm>
            <a:off x="779100" y="1503550"/>
            <a:ext cx="6010500" cy="28842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1pPr>
            <a:lvl2pPr indent="-330200" lvl="1" marL="914400" rtl="0">
              <a:lnSpc>
                <a:spcPct val="115000"/>
              </a:lnSpc>
              <a:spcBef>
                <a:spcPts val="80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2pPr>
            <a:lvl3pPr indent="-330200" lvl="2" marL="1371600" rtl="0">
              <a:lnSpc>
                <a:spcPct val="115000"/>
              </a:lnSpc>
              <a:spcBef>
                <a:spcPts val="800"/>
              </a:spcBef>
              <a:spcAft>
                <a:spcPts val="0"/>
              </a:spcAft>
              <a:buClr>
                <a:schemeClr val="dk2"/>
              </a:buClr>
              <a:buSzPts val="1600"/>
              <a:buFont typeface="Catamaran Light"/>
              <a:buChar char="⬡"/>
              <a:defRPr sz="2400">
                <a:solidFill>
                  <a:schemeClr val="dk1"/>
                </a:solidFill>
                <a:latin typeface="Catamaran Light"/>
                <a:ea typeface="Catamaran Light"/>
                <a:cs typeface="Catamaran Light"/>
                <a:sym typeface="Catamaran Light"/>
              </a:defRPr>
            </a:lvl3pPr>
            <a:lvl4pPr indent="-381000" lvl="3" marL="18288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4pPr>
            <a:lvl5pPr indent="-381000" lvl="4" marL="2286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5pPr>
            <a:lvl6pPr indent="-381000" lvl="5" marL="27432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6pPr>
            <a:lvl7pPr indent="-381000" lvl="6" marL="32004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7pPr>
            <a:lvl8pPr indent="-381000" lvl="7" marL="36576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8pPr>
            <a:lvl9pPr indent="-381000" lvl="8" marL="4114800" rtl="0">
              <a:lnSpc>
                <a:spcPct val="115000"/>
              </a:lnSpc>
              <a:spcBef>
                <a:spcPts val="800"/>
              </a:spcBef>
              <a:spcAft>
                <a:spcPts val="80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accent1"/>
                </a:solidFill>
                <a:latin typeface="Catamaran"/>
                <a:ea typeface="Catamaran"/>
                <a:cs typeface="Catamaran"/>
                <a:sym typeface="Catamaran"/>
              </a:defRPr>
            </a:lvl1pPr>
            <a:lvl2pPr lvl="1" rtl="0" algn="r">
              <a:buNone/>
              <a:defRPr sz="1300">
                <a:solidFill>
                  <a:schemeClr val="accent1"/>
                </a:solidFill>
                <a:latin typeface="Catamaran"/>
                <a:ea typeface="Catamaran"/>
                <a:cs typeface="Catamaran"/>
                <a:sym typeface="Catamaran"/>
              </a:defRPr>
            </a:lvl2pPr>
            <a:lvl3pPr lvl="2" rtl="0" algn="r">
              <a:buNone/>
              <a:defRPr sz="1300">
                <a:solidFill>
                  <a:schemeClr val="accent1"/>
                </a:solidFill>
                <a:latin typeface="Catamaran"/>
                <a:ea typeface="Catamaran"/>
                <a:cs typeface="Catamaran"/>
                <a:sym typeface="Catamaran"/>
              </a:defRPr>
            </a:lvl3pPr>
            <a:lvl4pPr lvl="3" rtl="0" algn="r">
              <a:buNone/>
              <a:defRPr sz="1300">
                <a:solidFill>
                  <a:schemeClr val="accent1"/>
                </a:solidFill>
                <a:latin typeface="Catamaran"/>
                <a:ea typeface="Catamaran"/>
                <a:cs typeface="Catamaran"/>
                <a:sym typeface="Catamaran"/>
              </a:defRPr>
            </a:lvl4pPr>
            <a:lvl5pPr lvl="4" rtl="0" algn="r">
              <a:buNone/>
              <a:defRPr sz="1300">
                <a:solidFill>
                  <a:schemeClr val="accent1"/>
                </a:solidFill>
                <a:latin typeface="Catamaran"/>
                <a:ea typeface="Catamaran"/>
                <a:cs typeface="Catamaran"/>
                <a:sym typeface="Catamaran"/>
              </a:defRPr>
            </a:lvl5pPr>
            <a:lvl6pPr lvl="5" rtl="0" algn="r">
              <a:buNone/>
              <a:defRPr sz="1300">
                <a:solidFill>
                  <a:schemeClr val="accent1"/>
                </a:solidFill>
                <a:latin typeface="Catamaran"/>
                <a:ea typeface="Catamaran"/>
                <a:cs typeface="Catamaran"/>
                <a:sym typeface="Catamaran"/>
              </a:defRPr>
            </a:lvl6pPr>
            <a:lvl7pPr lvl="6" rtl="0" algn="r">
              <a:buNone/>
              <a:defRPr sz="1300">
                <a:solidFill>
                  <a:schemeClr val="accent1"/>
                </a:solidFill>
                <a:latin typeface="Catamaran"/>
                <a:ea typeface="Catamaran"/>
                <a:cs typeface="Catamaran"/>
                <a:sym typeface="Catamaran"/>
              </a:defRPr>
            </a:lvl7pPr>
            <a:lvl8pPr lvl="7" rtl="0" algn="r">
              <a:buNone/>
              <a:defRPr sz="1300">
                <a:solidFill>
                  <a:schemeClr val="accent1"/>
                </a:solidFill>
                <a:latin typeface="Catamaran"/>
                <a:ea typeface="Catamaran"/>
                <a:cs typeface="Catamaran"/>
                <a:sym typeface="Catamaran"/>
              </a:defRPr>
            </a:lvl8pPr>
            <a:lvl9pPr lvl="8" rtl="0" algn="r">
              <a:buNone/>
              <a:defRPr sz="1300">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drive.google.com/file/d/1xb75G4gmaohYx4w1XFf1jWQIQoOwSVtn/view" TargetMode="External"/><Relationship Id="rId4" Type="http://schemas.openxmlformats.org/officeDocument/2006/relationships/image" Target="../media/image1.png"/><Relationship Id="rId5" Type="http://schemas.openxmlformats.org/officeDocument/2006/relationships/hyperlink" Target="http://drive.google.com/file/d/10mC4-Yp45t9Lo3VH6gOG2x39hLJLhvqD/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ctrTitle"/>
          </p:nvPr>
        </p:nvSpPr>
        <p:spPr>
          <a:xfrm>
            <a:off x="742475" y="2048275"/>
            <a:ext cx="4955100" cy="11598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a:latin typeface="Raleway"/>
                <a:ea typeface="Raleway"/>
                <a:cs typeface="Raleway"/>
                <a:sym typeface="Raleway"/>
              </a:rPr>
              <a:t>Using Hidden Markov Model to create EDM Music</a:t>
            </a:r>
            <a:endParaRPr/>
          </a:p>
        </p:txBody>
      </p:sp>
      <p:sp>
        <p:nvSpPr>
          <p:cNvPr id="199" name="Google Shape;199;p12"/>
          <p:cNvSpPr txBox="1"/>
          <p:nvPr/>
        </p:nvSpPr>
        <p:spPr>
          <a:xfrm>
            <a:off x="855600" y="3649900"/>
            <a:ext cx="45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tamaran Light"/>
                <a:ea typeface="Catamaran Light"/>
                <a:cs typeface="Catamaran Light"/>
                <a:sym typeface="Catamaran Light"/>
              </a:rPr>
              <a:t>By Alexander Ho</a:t>
            </a:r>
            <a:endParaRPr>
              <a:solidFill>
                <a:schemeClr val="lt1"/>
              </a:solidFill>
              <a:latin typeface="Catamaran Light"/>
              <a:ea typeface="Catamaran Light"/>
              <a:cs typeface="Catamaran Light"/>
              <a:sym typeface="Catamaran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lnSpc>
                <a:spcPct val="115000"/>
              </a:lnSpc>
              <a:spcBef>
                <a:spcPts val="1500"/>
              </a:spcBef>
              <a:spcAft>
                <a:spcPts val="0"/>
              </a:spcAft>
              <a:buNone/>
            </a:pPr>
            <a:r>
              <a:rPr b="0" lang="en">
                <a:latin typeface="Catamaran ExtraBold"/>
                <a:ea typeface="Catamaran ExtraBold"/>
                <a:cs typeface="Catamaran ExtraBold"/>
                <a:sym typeface="Catamaran ExtraBold"/>
              </a:rPr>
              <a:t>Generate New Music:</a:t>
            </a:r>
            <a:endParaRPr b="0">
              <a:latin typeface="Catamaran ExtraBold"/>
              <a:ea typeface="Catamaran ExtraBold"/>
              <a:cs typeface="Catamaran ExtraBold"/>
              <a:sym typeface="Catamaran ExtraBold"/>
            </a:endParaRPr>
          </a:p>
        </p:txBody>
      </p:sp>
      <p:sp>
        <p:nvSpPr>
          <p:cNvPr id="283" name="Google Shape;283;p21"/>
          <p:cNvSpPr txBox="1"/>
          <p:nvPr>
            <p:ph idx="1" type="body"/>
          </p:nvPr>
        </p:nvSpPr>
        <p:spPr>
          <a:xfrm>
            <a:off x="855300" y="1503550"/>
            <a:ext cx="6010500" cy="2884200"/>
          </a:xfrm>
          <a:prstGeom prst="rect">
            <a:avLst/>
          </a:prstGeom>
        </p:spPr>
        <p:txBody>
          <a:bodyPr anchorCtr="0" anchor="t" bIns="0" lIns="0" spcFirstLastPara="1" rIns="0" wrap="square" tIns="0">
            <a:noAutofit/>
          </a:bodyPr>
          <a:lstStyle/>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Generate each note in the sequence by sampling from the HMM</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Get the probabilities of transitioning to each state from the current state</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Calculate the probabilities of each pitch value at the current state </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Sample a new pitch and duration from their respective probabilities</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Choose a new state based on the transition probabilities</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Add the new note to the sequence</a:t>
            </a:r>
            <a:endParaRPr sz="1400">
              <a:latin typeface="Catamaran"/>
              <a:ea typeface="Catamaran"/>
              <a:cs typeface="Catamaran"/>
              <a:sym typeface="Catamaran"/>
            </a:endParaRPr>
          </a:p>
          <a:p>
            <a:pPr indent="0" lvl="0" marL="457200" rtl="0" algn="l">
              <a:spcBef>
                <a:spcPts val="1500"/>
              </a:spcBef>
              <a:spcAft>
                <a:spcPts val="0"/>
              </a:spcAft>
              <a:buNone/>
            </a:pPr>
            <a:r>
              <a:t/>
            </a:r>
            <a:endParaRPr sz="1200">
              <a:latin typeface="Catamaran"/>
              <a:ea typeface="Catamaran"/>
              <a:cs typeface="Catamaran"/>
              <a:sym typeface="Catamaran"/>
            </a:endParaRPr>
          </a:p>
          <a:p>
            <a:pPr indent="0" lvl="0" marL="0" rtl="0" algn="l">
              <a:spcBef>
                <a:spcPts val="1500"/>
              </a:spcBef>
              <a:spcAft>
                <a:spcPts val="800"/>
              </a:spcAft>
              <a:buNone/>
            </a:pPr>
            <a:r>
              <a:t/>
            </a:r>
            <a:endParaRPr sz="1200">
              <a:latin typeface="Roboto"/>
              <a:ea typeface="Roboto"/>
              <a:cs typeface="Roboto"/>
              <a:sym typeface="Roboto"/>
            </a:endParaRPr>
          </a:p>
        </p:txBody>
      </p:sp>
      <p:sp>
        <p:nvSpPr>
          <p:cNvPr id="284" name="Google Shape;284;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21"/>
          <p:cNvSpPr txBox="1"/>
          <p:nvPr/>
        </p:nvSpPr>
        <p:spPr>
          <a:xfrm>
            <a:off x="-148375" y="735200"/>
            <a:ext cx="8127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3</a:t>
            </a:r>
            <a:endParaRPr b="1" sz="2400">
              <a:solidFill>
                <a:schemeClr val="lt1"/>
              </a:solidFill>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2"/>
          <p:cNvSpPr txBox="1"/>
          <p:nvPr>
            <p:ph type="ctrTitle"/>
          </p:nvPr>
        </p:nvSpPr>
        <p:spPr>
          <a:xfrm>
            <a:off x="2305150" y="2884378"/>
            <a:ext cx="5811000" cy="47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State Clustering</a:t>
            </a:r>
            <a:endParaRPr/>
          </a:p>
        </p:txBody>
      </p:sp>
      <p:sp>
        <p:nvSpPr>
          <p:cNvPr id="291" name="Google Shape;291;p22"/>
          <p:cNvSpPr txBox="1"/>
          <p:nvPr/>
        </p:nvSpPr>
        <p:spPr>
          <a:xfrm>
            <a:off x="67700" y="2112300"/>
            <a:ext cx="2004000" cy="22014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9600">
                <a:solidFill>
                  <a:schemeClr val="lt1"/>
                </a:solidFill>
                <a:latin typeface="Catamaran"/>
                <a:ea typeface="Catamaran"/>
                <a:cs typeface="Catamaran"/>
                <a:sym typeface="Catamaran"/>
              </a:rPr>
              <a:t>2</a:t>
            </a:r>
            <a:endParaRPr b="1" sz="9600">
              <a:solidFill>
                <a:schemeClr val="lt1"/>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Coding Process Overview</a:t>
            </a:r>
            <a:endParaRPr/>
          </a:p>
        </p:txBody>
      </p:sp>
      <p:sp>
        <p:nvSpPr>
          <p:cNvPr id="297" name="Google Shape;297;p23"/>
          <p:cNvSpPr txBox="1"/>
          <p:nvPr>
            <p:ph idx="1" type="body"/>
          </p:nvPr>
        </p:nvSpPr>
        <p:spPr>
          <a:xfrm>
            <a:off x="779100" y="1503550"/>
            <a:ext cx="6521100" cy="2884200"/>
          </a:xfrm>
          <a:prstGeom prst="rect">
            <a:avLst/>
          </a:prstGeom>
        </p:spPr>
        <p:txBody>
          <a:bodyPr anchorCtr="0" anchor="t" bIns="0" lIns="0" spcFirstLastPara="1" rIns="0" wrap="square" tIns="0">
            <a:noAutofit/>
          </a:bodyPr>
          <a:lstStyle/>
          <a:p>
            <a:pPr indent="-304800" lvl="0" marL="457200" rtl="0" algn="l">
              <a:spcBef>
                <a:spcPts val="0"/>
              </a:spcBef>
              <a:spcAft>
                <a:spcPts val="0"/>
              </a:spcAft>
              <a:buSzPts val="1200"/>
              <a:buFont typeface="Roboto"/>
              <a:buAutoNum type="arabicPeriod"/>
            </a:pPr>
            <a:r>
              <a:rPr b="1" lang="en" sz="1600">
                <a:solidFill>
                  <a:schemeClr val="accent1"/>
                </a:solidFill>
                <a:latin typeface="Catamaran"/>
                <a:ea typeface="Catamaran"/>
                <a:cs typeface="Catamaran"/>
                <a:sym typeface="Catamaran"/>
              </a:rPr>
              <a:t>Cluster States:</a:t>
            </a:r>
            <a:r>
              <a:rPr lang="en" sz="1400">
                <a:solidFill>
                  <a:schemeClr val="accent1"/>
                </a:solidFill>
                <a:latin typeface="Catamaran"/>
                <a:ea typeface="Catamaran"/>
                <a:cs typeface="Catamaran"/>
                <a:sym typeface="Catamaran"/>
              </a:rPr>
              <a:t> </a:t>
            </a:r>
            <a:r>
              <a:rPr lang="en" sz="1400">
                <a:solidFill>
                  <a:srgbClr val="374151"/>
                </a:solidFill>
                <a:latin typeface="Catamaran"/>
                <a:ea typeface="Catamaran"/>
                <a:cs typeface="Catamaran"/>
                <a:sym typeface="Catamaran"/>
              </a:rPr>
              <a:t>Cluster extracted audio features into states (using k-means)</a:t>
            </a:r>
            <a:endParaRPr sz="1400">
              <a:solidFill>
                <a:srgbClr val="374151"/>
              </a:solidFill>
              <a:latin typeface="Catamaran"/>
              <a:ea typeface="Catamaran"/>
              <a:cs typeface="Catamaran"/>
              <a:sym typeface="Catamaran"/>
            </a:endParaRPr>
          </a:p>
          <a:p>
            <a:pPr indent="-304800" lvl="0" marL="457200" rtl="0" algn="l">
              <a:spcBef>
                <a:spcPts val="0"/>
              </a:spcBef>
              <a:spcAft>
                <a:spcPts val="0"/>
              </a:spcAft>
              <a:buSzPts val="1200"/>
              <a:buFont typeface="Roboto"/>
              <a:buAutoNum type="arabicPeriod"/>
            </a:pPr>
            <a:r>
              <a:rPr b="1" lang="en" sz="1600">
                <a:solidFill>
                  <a:schemeClr val="accent1"/>
                </a:solidFill>
                <a:latin typeface="Catamaran"/>
                <a:ea typeface="Catamaran"/>
                <a:cs typeface="Catamaran"/>
                <a:sym typeface="Catamaran"/>
              </a:rPr>
              <a:t>Convert beat frames to a sequence:</a:t>
            </a:r>
            <a:r>
              <a:rPr lang="en" sz="1400">
                <a:solidFill>
                  <a:schemeClr val="accent1"/>
                </a:solidFill>
                <a:latin typeface="Catamaran"/>
                <a:ea typeface="Catamaran"/>
                <a:cs typeface="Catamaran"/>
                <a:sym typeface="Catamaran"/>
              </a:rPr>
              <a:t> </a:t>
            </a:r>
            <a:r>
              <a:rPr lang="en" sz="1400">
                <a:solidFill>
                  <a:srgbClr val="374151"/>
                </a:solidFill>
                <a:latin typeface="Catamaran"/>
                <a:ea typeface="Catamaran"/>
                <a:cs typeface="Catamaran"/>
                <a:sym typeface="Catamaran"/>
              </a:rPr>
              <a:t>Convert to a sequence</a:t>
            </a:r>
            <a:r>
              <a:rPr lang="en" sz="1400">
                <a:solidFill>
                  <a:srgbClr val="374151"/>
                </a:solidFill>
                <a:latin typeface="Catamaran"/>
                <a:ea typeface="Catamaran"/>
                <a:cs typeface="Catamaran"/>
                <a:sym typeface="Catamaran"/>
              </a:rPr>
              <a:t> of fixed time steps and assign a state to each time step based on its corresponding feature vector</a:t>
            </a:r>
            <a:endParaRPr sz="1400">
              <a:solidFill>
                <a:srgbClr val="374151"/>
              </a:solidFill>
              <a:latin typeface="Catamaran"/>
              <a:ea typeface="Catamaran"/>
              <a:cs typeface="Catamaran"/>
              <a:sym typeface="Catamaran"/>
            </a:endParaRPr>
          </a:p>
          <a:p>
            <a:pPr indent="-304800" lvl="0" marL="457200" rtl="0" algn="l">
              <a:spcBef>
                <a:spcPts val="0"/>
              </a:spcBef>
              <a:spcAft>
                <a:spcPts val="0"/>
              </a:spcAft>
              <a:buSzPts val="1200"/>
              <a:buFont typeface="Roboto"/>
              <a:buAutoNum type="arabicPeriod"/>
            </a:pPr>
            <a:r>
              <a:rPr b="1" lang="en" sz="1600">
                <a:solidFill>
                  <a:schemeClr val="accent1"/>
                </a:solidFill>
                <a:latin typeface="Catamaran"/>
                <a:ea typeface="Catamaran"/>
                <a:cs typeface="Catamaran"/>
                <a:sym typeface="Catamaran"/>
              </a:rPr>
              <a:t>Train an HMM: </a:t>
            </a:r>
            <a:r>
              <a:rPr lang="en" sz="1400">
                <a:solidFill>
                  <a:srgbClr val="374151"/>
                </a:solidFill>
                <a:latin typeface="Catamaran"/>
                <a:ea typeface="Catamaran"/>
                <a:cs typeface="Catamaran"/>
                <a:sym typeface="Catamaran"/>
              </a:rPr>
              <a:t>Based on the sequence of states from step 2</a:t>
            </a:r>
            <a:endParaRPr sz="1400">
              <a:solidFill>
                <a:srgbClr val="374151"/>
              </a:solidFill>
              <a:latin typeface="Catamaran"/>
              <a:ea typeface="Catamaran"/>
              <a:cs typeface="Catamaran"/>
              <a:sym typeface="Catamaran"/>
            </a:endParaRPr>
          </a:p>
          <a:p>
            <a:pPr indent="-304800" lvl="0" marL="457200" rtl="0" algn="l">
              <a:spcBef>
                <a:spcPts val="0"/>
              </a:spcBef>
              <a:spcAft>
                <a:spcPts val="0"/>
              </a:spcAft>
              <a:buSzPts val="1200"/>
              <a:buFont typeface="Roboto"/>
              <a:buAutoNum type="arabicPeriod"/>
            </a:pPr>
            <a:r>
              <a:rPr b="1" lang="en" sz="1600">
                <a:solidFill>
                  <a:schemeClr val="accent1"/>
                </a:solidFill>
                <a:latin typeface="Catamaran"/>
                <a:ea typeface="Catamaran"/>
                <a:cs typeface="Catamaran"/>
                <a:sym typeface="Catamaran"/>
              </a:rPr>
              <a:t>Generate a new sequence:</a:t>
            </a:r>
            <a:r>
              <a:rPr lang="en" sz="1400">
                <a:solidFill>
                  <a:srgbClr val="374151"/>
                </a:solidFill>
                <a:latin typeface="Catamaran"/>
                <a:ea typeface="Catamaran"/>
                <a:cs typeface="Catamaran"/>
                <a:sym typeface="Catamaran"/>
              </a:rPr>
              <a:t> New </a:t>
            </a:r>
            <a:r>
              <a:rPr lang="en" sz="1400">
                <a:solidFill>
                  <a:srgbClr val="374151"/>
                </a:solidFill>
                <a:latin typeface="Catamaran"/>
                <a:ea typeface="Catamaran"/>
                <a:cs typeface="Catamaran"/>
                <a:sym typeface="Catamaran"/>
              </a:rPr>
              <a:t>sequences</a:t>
            </a:r>
            <a:r>
              <a:rPr lang="en" sz="1400">
                <a:solidFill>
                  <a:srgbClr val="374151"/>
                </a:solidFill>
                <a:latin typeface="Catamaran"/>
                <a:ea typeface="Catamaran"/>
                <a:cs typeface="Catamaran"/>
                <a:sym typeface="Catamaran"/>
              </a:rPr>
              <a:t> of states by sampling from the probability distribution over states at each time step, given the previous state and the observed beat frame</a:t>
            </a:r>
            <a:endParaRPr sz="1400">
              <a:solidFill>
                <a:srgbClr val="374151"/>
              </a:solidFill>
              <a:latin typeface="Catamaran"/>
              <a:ea typeface="Catamaran"/>
              <a:cs typeface="Catamaran"/>
              <a:sym typeface="Catamaran"/>
            </a:endParaRPr>
          </a:p>
          <a:p>
            <a:pPr indent="-304800" lvl="0" marL="457200" rtl="0" algn="l">
              <a:spcBef>
                <a:spcPts val="0"/>
              </a:spcBef>
              <a:spcAft>
                <a:spcPts val="0"/>
              </a:spcAft>
              <a:buSzPts val="1200"/>
              <a:buFont typeface="Catamaran"/>
              <a:buAutoNum type="arabicPeriod"/>
            </a:pPr>
            <a:r>
              <a:rPr b="1" lang="en" sz="1600">
                <a:solidFill>
                  <a:schemeClr val="accent1"/>
                </a:solidFill>
                <a:latin typeface="Catamaran"/>
                <a:ea typeface="Catamaran"/>
                <a:cs typeface="Catamaran"/>
                <a:sym typeface="Catamaran"/>
              </a:rPr>
              <a:t>Map the generated sequence:</a:t>
            </a:r>
            <a:r>
              <a:rPr lang="en" sz="1400">
                <a:solidFill>
                  <a:srgbClr val="374151"/>
                </a:solidFill>
                <a:latin typeface="Catamaran"/>
                <a:ea typeface="Catamaran"/>
                <a:cs typeface="Catamaran"/>
                <a:sym typeface="Catamaran"/>
              </a:rPr>
              <a:t> Map states back to audio features using the centroids of the clusters used in step 1</a:t>
            </a:r>
            <a:endParaRPr sz="1400">
              <a:solidFill>
                <a:srgbClr val="374151"/>
              </a:solidFill>
              <a:latin typeface="Catamaran"/>
              <a:ea typeface="Catamaran"/>
              <a:cs typeface="Catamaran"/>
              <a:sym typeface="Catamaran"/>
            </a:endParaRPr>
          </a:p>
          <a:p>
            <a:pPr indent="-304800" lvl="0" marL="457200" rtl="0" algn="l">
              <a:spcBef>
                <a:spcPts val="0"/>
              </a:spcBef>
              <a:spcAft>
                <a:spcPts val="0"/>
              </a:spcAft>
              <a:buSzPts val="1200"/>
              <a:buFont typeface="Catamaran"/>
              <a:buAutoNum type="arabicPeriod"/>
            </a:pPr>
            <a:r>
              <a:rPr b="1" lang="en" sz="1600">
                <a:solidFill>
                  <a:schemeClr val="accent1"/>
                </a:solidFill>
                <a:latin typeface="Catamaran"/>
                <a:ea typeface="Catamaran"/>
                <a:cs typeface="Catamaran"/>
                <a:sym typeface="Catamaran"/>
              </a:rPr>
              <a:t>Generate new music:</a:t>
            </a:r>
            <a:r>
              <a:rPr lang="en" sz="1400">
                <a:solidFill>
                  <a:srgbClr val="374151"/>
                </a:solidFill>
                <a:latin typeface="Catamaran"/>
                <a:ea typeface="Catamaran"/>
                <a:cs typeface="Catamaran"/>
                <a:sym typeface="Catamaran"/>
              </a:rPr>
              <a:t> Synthesize new audio from the generated features </a:t>
            </a:r>
            <a:endParaRPr sz="1800">
              <a:latin typeface="Catamaran"/>
              <a:ea typeface="Catamaran"/>
              <a:cs typeface="Catamaran"/>
              <a:sym typeface="Catamaran"/>
            </a:endParaRPr>
          </a:p>
          <a:p>
            <a:pPr indent="0" lvl="0" marL="0" rtl="0" algn="l">
              <a:spcBef>
                <a:spcPts val="1500"/>
              </a:spcBef>
              <a:spcAft>
                <a:spcPts val="0"/>
              </a:spcAft>
              <a:buNone/>
            </a:pPr>
            <a:r>
              <a:t/>
            </a:r>
            <a:endParaRPr sz="1400">
              <a:latin typeface="Catamaran"/>
              <a:ea typeface="Catamaran"/>
              <a:cs typeface="Catamaran"/>
              <a:sym typeface="Catamaran"/>
            </a:endParaRPr>
          </a:p>
          <a:p>
            <a:pPr indent="0" lvl="0" marL="0" rtl="0" algn="l">
              <a:spcBef>
                <a:spcPts val="0"/>
              </a:spcBef>
              <a:spcAft>
                <a:spcPts val="800"/>
              </a:spcAft>
              <a:buNone/>
            </a:pPr>
            <a:r>
              <a:t/>
            </a:r>
            <a:endParaRPr sz="1400"/>
          </a:p>
        </p:txBody>
      </p:sp>
      <p:sp>
        <p:nvSpPr>
          <p:cNvPr id="298" name="Google Shape;298;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4"/>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State Cluster States</a:t>
            </a:r>
            <a:endParaRPr/>
          </a:p>
        </p:txBody>
      </p:sp>
      <p:sp>
        <p:nvSpPr>
          <p:cNvPr id="304" name="Google Shape;304;p24"/>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330200" lvl="0" marL="457200" rtl="0" algn="l">
              <a:lnSpc>
                <a:spcPct val="150000"/>
              </a:lnSpc>
              <a:spcBef>
                <a:spcPts val="1500"/>
              </a:spcBef>
              <a:spcAft>
                <a:spcPts val="0"/>
              </a:spcAft>
              <a:buSzPts val="1600"/>
              <a:buChar char="⬢"/>
            </a:pPr>
            <a:r>
              <a:rPr lang="en" sz="1400">
                <a:latin typeface="Catamaran"/>
                <a:ea typeface="Catamaran"/>
                <a:cs typeface="Catamaran"/>
                <a:sym typeface="Catamaran"/>
              </a:rPr>
              <a:t>Mel-frequency cepstral coefficients (MFCC) - Extracts information about the sound's frequency content.</a:t>
            </a:r>
            <a:endParaRPr sz="1400">
              <a:latin typeface="Catamaran"/>
              <a:ea typeface="Catamaran"/>
              <a:cs typeface="Catamaran"/>
              <a:sym typeface="Catamaran"/>
            </a:endParaRPr>
          </a:p>
          <a:p>
            <a:pPr indent="-330200" lvl="0" marL="457200" rtl="0" algn="l">
              <a:lnSpc>
                <a:spcPct val="150000"/>
              </a:lnSpc>
              <a:spcBef>
                <a:spcPts val="0"/>
              </a:spcBef>
              <a:spcAft>
                <a:spcPts val="0"/>
              </a:spcAft>
              <a:buSzPts val="1600"/>
              <a:buChar char="⬢"/>
            </a:pPr>
            <a:r>
              <a:rPr lang="en" sz="1400">
                <a:latin typeface="Catamaran"/>
                <a:ea typeface="Catamaran"/>
                <a:cs typeface="Catamaran"/>
                <a:sym typeface="Catamaran"/>
              </a:rPr>
              <a:t>Chroma -  The musical notes being played </a:t>
            </a:r>
            <a:endParaRPr sz="1400">
              <a:latin typeface="Catamaran"/>
              <a:ea typeface="Catamaran"/>
              <a:cs typeface="Catamaran"/>
              <a:sym typeface="Catamaran"/>
            </a:endParaRPr>
          </a:p>
          <a:p>
            <a:pPr indent="-330200" lvl="0" marL="457200" rtl="0" algn="l">
              <a:lnSpc>
                <a:spcPct val="150000"/>
              </a:lnSpc>
              <a:spcBef>
                <a:spcPts val="0"/>
              </a:spcBef>
              <a:spcAft>
                <a:spcPts val="0"/>
              </a:spcAft>
              <a:buSzPts val="1600"/>
              <a:buChar char="⬢"/>
            </a:pPr>
            <a:r>
              <a:rPr lang="en" sz="1400">
                <a:latin typeface="Catamaran"/>
                <a:ea typeface="Catamaran"/>
                <a:cs typeface="Catamaran"/>
                <a:sym typeface="Catamaran"/>
              </a:rPr>
              <a:t>Spectral flux - Changes in the sound's energy over time </a:t>
            </a:r>
            <a:endParaRPr sz="1400">
              <a:latin typeface="Catamaran"/>
              <a:ea typeface="Catamaran"/>
              <a:cs typeface="Catamaran"/>
              <a:sym typeface="Catamaran"/>
            </a:endParaRPr>
          </a:p>
          <a:p>
            <a:pPr indent="-330200" lvl="0" marL="457200" rtl="0" algn="l">
              <a:lnSpc>
                <a:spcPct val="150000"/>
              </a:lnSpc>
              <a:spcBef>
                <a:spcPts val="0"/>
              </a:spcBef>
              <a:spcAft>
                <a:spcPts val="0"/>
              </a:spcAft>
              <a:buSzPts val="1600"/>
              <a:buChar char="⬢"/>
            </a:pPr>
            <a:r>
              <a:rPr lang="en" sz="1400">
                <a:latin typeface="Catamaran"/>
                <a:ea typeface="Catamaran"/>
                <a:cs typeface="Catamaran"/>
                <a:sym typeface="Catamaran"/>
              </a:rPr>
              <a:t>Spectral bandwidth - How wide the frequency range of the sound is</a:t>
            </a:r>
            <a:endParaRPr sz="1400">
              <a:latin typeface="Catamaran"/>
              <a:ea typeface="Catamaran"/>
              <a:cs typeface="Catamaran"/>
              <a:sym typeface="Catamaran"/>
            </a:endParaRPr>
          </a:p>
          <a:p>
            <a:pPr indent="-330200" lvl="0" marL="457200" rtl="0" algn="l">
              <a:lnSpc>
                <a:spcPct val="150000"/>
              </a:lnSpc>
              <a:spcBef>
                <a:spcPts val="0"/>
              </a:spcBef>
              <a:spcAft>
                <a:spcPts val="0"/>
              </a:spcAft>
              <a:buSzPts val="1600"/>
              <a:buChar char="⬢"/>
            </a:pPr>
            <a:r>
              <a:rPr lang="en" sz="1400">
                <a:latin typeface="Catamaran"/>
                <a:ea typeface="Catamaran"/>
                <a:cs typeface="Catamaran"/>
                <a:sym typeface="Catamaran"/>
              </a:rPr>
              <a:t>Spectral rolloff - The frequency at which the majority of the sound's energy is concentrated below</a:t>
            </a:r>
            <a:endParaRPr sz="1400">
              <a:latin typeface="Catamaran"/>
              <a:ea typeface="Catamaran"/>
              <a:cs typeface="Catamaran"/>
              <a:sym typeface="Catamaran"/>
            </a:endParaRPr>
          </a:p>
          <a:p>
            <a:pPr indent="-330200" lvl="0" marL="457200" rtl="0" algn="l">
              <a:lnSpc>
                <a:spcPct val="150000"/>
              </a:lnSpc>
              <a:spcBef>
                <a:spcPts val="0"/>
              </a:spcBef>
              <a:spcAft>
                <a:spcPts val="0"/>
              </a:spcAft>
              <a:buSzPts val="1600"/>
              <a:buChar char="⬢"/>
            </a:pPr>
            <a:r>
              <a:rPr lang="en" sz="1400">
                <a:latin typeface="Catamaran"/>
                <a:ea typeface="Catamaran"/>
                <a:cs typeface="Catamaran"/>
                <a:sym typeface="Catamaran"/>
              </a:rPr>
              <a:t>Zero-crossing rate - How often the sound wave changes direction (+ -)</a:t>
            </a:r>
            <a:endParaRPr sz="1600">
              <a:latin typeface="Catamaran"/>
              <a:ea typeface="Catamaran"/>
              <a:cs typeface="Catamaran"/>
              <a:sym typeface="Catamaran"/>
            </a:endParaRPr>
          </a:p>
          <a:p>
            <a:pPr indent="0" lvl="0" marL="0" rtl="0" algn="l">
              <a:spcBef>
                <a:spcPts val="1500"/>
              </a:spcBef>
              <a:spcAft>
                <a:spcPts val="0"/>
              </a:spcAft>
              <a:buNone/>
            </a:pPr>
            <a:r>
              <a:t/>
            </a:r>
            <a:endParaRPr sz="1400">
              <a:latin typeface="Catamaran"/>
              <a:ea typeface="Catamaran"/>
              <a:cs typeface="Catamaran"/>
              <a:sym typeface="Catamaran"/>
            </a:endParaRPr>
          </a:p>
          <a:p>
            <a:pPr indent="0" lvl="0" marL="0" rtl="0" algn="l">
              <a:spcBef>
                <a:spcPts val="0"/>
              </a:spcBef>
              <a:spcAft>
                <a:spcPts val="800"/>
              </a:spcAft>
              <a:buNone/>
            </a:pPr>
            <a:r>
              <a:t/>
            </a:r>
            <a:endParaRPr sz="1400"/>
          </a:p>
        </p:txBody>
      </p:sp>
      <p:sp>
        <p:nvSpPr>
          <p:cNvPr id="305" name="Google Shape;305;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24"/>
          <p:cNvSpPr txBox="1"/>
          <p:nvPr/>
        </p:nvSpPr>
        <p:spPr>
          <a:xfrm>
            <a:off x="-95500" y="735200"/>
            <a:ext cx="7335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1</a:t>
            </a:r>
            <a:endParaRPr b="1" sz="2400">
              <a:solidFill>
                <a:schemeClr val="lt1"/>
              </a:solidFill>
              <a:latin typeface="Catamaran"/>
              <a:ea typeface="Catamaran"/>
              <a:cs typeface="Catamaran"/>
              <a:sym typeface="Catamaran"/>
            </a:endParaRPr>
          </a:p>
        </p:txBody>
      </p:sp>
      <p:pic>
        <p:nvPicPr>
          <p:cNvPr id="307" name="Google Shape;307;p24"/>
          <p:cNvPicPr preferRelativeResize="0"/>
          <p:nvPr/>
        </p:nvPicPr>
        <p:blipFill>
          <a:blip r:embed="rId3">
            <a:alphaModFix/>
          </a:blip>
          <a:stretch>
            <a:fillRect/>
          </a:stretch>
        </p:blipFill>
        <p:spPr>
          <a:xfrm>
            <a:off x="6314450" y="687077"/>
            <a:ext cx="1462800" cy="769160"/>
          </a:xfrm>
          <a:prstGeom prst="rect">
            <a:avLst/>
          </a:prstGeom>
          <a:noFill/>
          <a:ln>
            <a:noFill/>
          </a:ln>
        </p:spPr>
      </p:pic>
      <p:sp>
        <p:nvSpPr>
          <p:cNvPr id="308" name="Google Shape;308;p24"/>
          <p:cNvSpPr/>
          <p:nvPr/>
        </p:nvSpPr>
        <p:spPr>
          <a:xfrm rot="390737">
            <a:off x="4438870" y="2333722"/>
            <a:ext cx="339100" cy="359614"/>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endParaRPr>
          </a:p>
        </p:txBody>
      </p:sp>
      <p:pic>
        <p:nvPicPr>
          <p:cNvPr id="309" name="Google Shape;309;p24"/>
          <p:cNvPicPr preferRelativeResize="0"/>
          <p:nvPr/>
        </p:nvPicPr>
        <p:blipFill>
          <a:blip r:embed="rId4">
            <a:alphaModFix/>
          </a:blip>
          <a:stretch>
            <a:fillRect/>
          </a:stretch>
        </p:blipFill>
        <p:spPr>
          <a:xfrm>
            <a:off x="7804440" y="1745875"/>
            <a:ext cx="1085110" cy="812800"/>
          </a:xfrm>
          <a:prstGeom prst="rect">
            <a:avLst/>
          </a:prstGeom>
          <a:noFill/>
          <a:ln>
            <a:noFill/>
          </a:ln>
        </p:spPr>
      </p:pic>
      <p:pic>
        <p:nvPicPr>
          <p:cNvPr id="310" name="Google Shape;310;p24"/>
          <p:cNvPicPr preferRelativeResize="0"/>
          <p:nvPr/>
        </p:nvPicPr>
        <p:blipFill>
          <a:blip r:embed="rId5">
            <a:alphaModFix/>
          </a:blip>
          <a:stretch>
            <a:fillRect/>
          </a:stretch>
        </p:blipFill>
        <p:spPr>
          <a:xfrm>
            <a:off x="6414800" y="2645550"/>
            <a:ext cx="1175800" cy="707934"/>
          </a:xfrm>
          <a:prstGeom prst="rect">
            <a:avLst/>
          </a:prstGeom>
          <a:noFill/>
          <a:ln>
            <a:noFill/>
          </a:ln>
        </p:spPr>
      </p:pic>
      <p:pic>
        <p:nvPicPr>
          <p:cNvPr id="311" name="Google Shape;311;p24"/>
          <p:cNvPicPr preferRelativeResize="0"/>
          <p:nvPr/>
        </p:nvPicPr>
        <p:blipFill>
          <a:blip r:embed="rId6">
            <a:alphaModFix/>
          </a:blip>
          <a:stretch>
            <a:fillRect/>
          </a:stretch>
        </p:blipFill>
        <p:spPr>
          <a:xfrm>
            <a:off x="7804450" y="3276638"/>
            <a:ext cx="1223200" cy="660700"/>
          </a:xfrm>
          <a:prstGeom prst="rect">
            <a:avLst/>
          </a:prstGeom>
          <a:noFill/>
          <a:ln>
            <a:noFill/>
          </a:ln>
        </p:spPr>
      </p:pic>
      <p:pic>
        <p:nvPicPr>
          <p:cNvPr id="312" name="Google Shape;312;p24"/>
          <p:cNvPicPr preferRelativeResize="0"/>
          <p:nvPr/>
        </p:nvPicPr>
        <p:blipFill>
          <a:blip r:embed="rId7">
            <a:alphaModFix/>
          </a:blip>
          <a:stretch>
            <a:fillRect/>
          </a:stretch>
        </p:blipFill>
        <p:spPr>
          <a:xfrm>
            <a:off x="6628649" y="4068225"/>
            <a:ext cx="1175808" cy="880725"/>
          </a:xfrm>
          <a:prstGeom prst="rect">
            <a:avLst/>
          </a:prstGeom>
          <a:noFill/>
          <a:ln>
            <a:noFill/>
          </a:ln>
        </p:spPr>
      </p:pic>
      <p:sp>
        <p:nvSpPr>
          <p:cNvPr id="313" name="Google Shape;313;p24"/>
          <p:cNvSpPr txBox="1"/>
          <p:nvPr/>
        </p:nvSpPr>
        <p:spPr>
          <a:xfrm>
            <a:off x="6420650" y="286875"/>
            <a:ext cx="125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Catamaran Light"/>
                <a:ea typeface="Catamaran Light"/>
                <a:cs typeface="Catamaran Light"/>
                <a:sym typeface="Catamaran Light"/>
              </a:rPr>
              <a:t>MFCC</a:t>
            </a:r>
            <a:endParaRPr>
              <a:solidFill>
                <a:schemeClr val="accent1"/>
              </a:solidFill>
              <a:latin typeface="Catamaran Light"/>
              <a:ea typeface="Catamaran Light"/>
              <a:cs typeface="Catamaran Light"/>
              <a:sym typeface="Catamaran Light"/>
            </a:endParaRPr>
          </a:p>
        </p:txBody>
      </p:sp>
      <p:sp>
        <p:nvSpPr>
          <p:cNvPr id="314" name="Google Shape;314;p24"/>
          <p:cNvSpPr txBox="1"/>
          <p:nvPr/>
        </p:nvSpPr>
        <p:spPr>
          <a:xfrm>
            <a:off x="7721800" y="1311550"/>
            <a:ext cx="125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Catamaran Light"/>
                <a:ea typeface="Catamaran Light"/>
                <a:cs typeface="Catamaran Light"/>
                <a:sym typeface="Catamaran Light"/>
              </a:rPr>
              <a:t>Flux</a:t>
            </a:r>
            <a:endParaRPr>
              <a:solidFill>
                <a:schemeClr val="accent1"/>
              </a:solidFill>
              <a:latin typeface="Catamaran Light"/>
              <a:ea typeface="Catamaran Light"/>
              <a:cs typeface="Catamaran Light"/>
              <a:sym typeface="Catamaran Light"/>
            </a:endParaRPr>
          </a:p>
        </p:txBody>
      </p:sp>
      <p:sp>
        <p:nvSpPr>
          <p:cNvPr id="315" name="Google Shape;315;p24"/>
          <p:cNvSpPr txBox="1"/>
          <p:nvPr/>
        </p:nvSpPr>
        <p:spPr>
          <a:xfrm>
            <a:off x="6194200" y="2250050"/>
            <a:ext cx="161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Catamaran Light"/>
                <a:ea typeface="Catamaran Light"/>
                <a:cs typeface="Catamaran Light"/>
                <a:sym typeface="Catamaran Light"/>
              </a:rPr>
              <a:t>Bandwidth</a:t>
            </a:r>
            <a:endParaRPr>
              <a:solidFill>
                <a:schemeClr val="accent1"/>
              </a:solidFill>
              <a:latin typeface="Catamaran Light"/>
              <a:ea typeface="Catamaran Light"/>
              <a:cs typeface="Catamaran Light"/>
              <a:sym typeface="Catamaran Light"/>
            </a:endParaRPr>
          </a:p>
        </p:txBody>
      </p:sp>
      <p:sp>
        <p:nvSpPr>
          <p:cNvPr id="316" name="Google Shape;316;p24"/>
          <p:cNvSpPr txBox="1"/>
          <p:nvPr/>
        </p:nvSpPr>
        <p:spPr>
          <a:xfrm>
            <a:off x="7777250" y="2799413"/>
            <a:ext cx="125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Catamaran Light"/>
                <a:ea typeface="Catamaran Light"/>
                <a:cs typeface="Catamaran Light"/>
                <a:sym typeface="Catamaran Light"/>
              </a:rPr>
              <a:t>Rolloff</a:t>
            </a:r>
            <a:endParaRPr>
              <a:solidFill>
                <a:schemeClr val="accent1"/>
              </a:solidFill>
              <a:latin typeface="Catamaran Light"/>
              <a:ea typeface="Catamaran Light"/>
              <a:cs typeface="Catamaran Light"/>
              <a:sym typeface="Catamaran Light"/>
            </a:endParaRPr>
          </a:p>
        </p:txBody>
      </p:sp>
      <p:sp>
        <p:nvSpPr>
          <p:cNvPr id="317" name="Google Shape;317;p24"/>
          <p:cNvSpPr txBox="1"/>
          <p:nvPr/>
        </p:nvSpPr>
        <p:spPr>
          <a:xfrm>
            <a:off x="6591350" y="3668025"/>
            <a:ext cx="125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Catamaran Light"/>
                <a:ea typeface="Catamaran Light"/>
                <a:cs typeface="Catamaran Light"/>
                <a:sym typeface="Catamaran Light"/>
              </a:rPr>
              <a:t>Zero Cross</a:t>
            </a:r>
            <a:endParaRPr>
              <a:solidFill>
                <a:schemeClr val="accent1"/>
              </a:solidFill>
              <a:latin typeface="Catamaran Light"/>
              <a:ea typeface="Catamaran Light"/>
              <a:cs typeface="Catamaran Light"/>
              <a:sym typeface="Catamaran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779100" y="836000"/>
            <a:ext cx="6743400" cy="3963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a:t>Convert Beat Frames to a Sequence:</a:t>
            </a:r>
            <a:endParaRPr/>
          </a:p>
        </p:txBody>
      </p:sp>
      <p:sp>
        <p:nvSpPr>
          <p:cNvPr id="323" name="Google Shape;323;p25"/>
          <p:cNvSpPr txBox="1"/>
          <p:nvPr>
            <p:ph idx="1" type="body"/>
          </p:nvPr>
        </p:nvSpPr>
        <p:spPr>
          <a:xfrm>
            <a:off x="779100" y="1389050"/>
            <a:ext cx="6010500" cy="3246300"/>
          </a:xfrm>
          <a:prstGeom prst="rect">
            <a:avLst/>
          </a:prstGeom>
        </p:spPr>
        <p:txBody>
          <a:bodyPr anchorCtr="0" anchor="t" bIns="0" lIns="0" spcFirstLastPara="1" rIns="0" wrap="square" tIns="0">
            <a:noAutofit/>
          </a:bodyPr>
          <a:lstStyle/>
          <a:p>
            <a:pPr indent="-317500" lvl="0" marL="457200" rtl="0" algn="l">
              <a:lnSpc>
                <a:spcPct val="150000"/>
              </a:lnSpc>
              <a:spcBef>
                <a:spcPts val="1500"/>
              </a:spcBef>
              <a:spcAft>
                <a:spcPts val="0"/>
              </a:spcAft>
              <a:buSzPts val="1400"/>
              <a:buChar char="⬢"/>
            </a:pPr>
            <a:r>
              <a:rPr lang="en" sz="1400">
                <a:latin typeface="Catamaran"/>
                <a:ea typeface="Catamaran"/>
                <a:cs typeface="Catamaran"/>
                <a:sym typeface="Catamaran"/>
              </a:rPr>
              <a:t>Break songs into smaller chunks called beats. </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Char char="⬢"/>
            </a:pPr>
            <a:r>
              <a:rPr lang="en" sz="1400">
                <a:latin typeface="Catamaran"/>
                <a:ea typeface="Catamaran"/>
                <a:cs typeface="Catamaran"/>
                <a:sym typeface="Catamaran"/>
              </a:rPr>
              <a:t>Analyze the MFCC Features into groups using </a:t>
            </a:r>
            <a:r>
              <a:rPr lang="en" sz="1400">
                <a:latin typeface="Catamaran"/>
                <a:ea typeface="Catamaran"/>
                <a:cs typeface="Catamaran"/>
                <a:sym typeface="Catamaran"/>
              </a:rPr>
              <a:t>KMeans</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Allows us identify different sections of the song based on their rhythmic patterns, such as the intro, verse, chorus, drop, and outro</a:t>
            </a:r>
            <a:endParaRPr sz="1400">
              <a:latin typeface="Catamaran"/>
              <a:ea typeface="Catamaran"/>
              <a:cs typeface="Catamaran"/>
              <a:sym typeface="Catamaran"/>
            </a:endParaRPr>
          </a:p>
          <a:p>
            <a:pPr indent="0" lvl="0" marL="457200" rtl="0" algn="l">
              <a:lnSpc>
                <a:spcPct val="150000"/>
              </a:lnSpc>
              <a:spcBef>
                <a:spcPts val="1500"/>
              </a:spcBef>
              <a:spcAft>
                <a:spcPts val="0"/>
              </a:spcAft>
              <a:buNone/>
            </a:pPr>
            <a:r>
              <a:t/>
            </a:r>
            <a:endParaRPr sz="1400">
              <a:latin typeface="Catamaran"/>
              <a:ea typeface="Catamaran"/>
              <a:cs typeface="Catamaran"/>
              <a:sym typeface="Catamaran"/>
            </a:endParaRPr>
          </a:p>
          <a:p>
            <a:pPr indent="-317500" lvl="0" marL="457200" rtl="0" algn="l">
              <a:lnSpc>
                <a:spcPct val="150000"/>
              </a:lnSpc>
              <a:spcBef>
                <a:spcPts val="1500"/>
              </a:spcBef>
              <a:spcAft>
                <a:spcPts val="0"/>
              </a:spcAft>
              <a:buSzPts val="1400"/>
              <a:buFont typeface="Catamaran"/>
              <a:buChar char="⬢"/>
            </a:pPr>
            <a:r>
              <a:rPr lang="en" sz="1400">
                <a:latin typeface="Catamaran"/>
                <a:ea typeface="Catamaran"/>
                <a:cs typeface="Catamaran"/>
                <a:sym typeface="Catamaran"/>
              </a:rPr>
              <a:t>Convert beat frames into a sequence of discrete fixed time steps </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Assign each time step a state based on the closest cluster center. </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This allows for analysis of the audio signal over time and enables the identification of patterns and features within the signal</a:t>
            </a:r>
            <a:endParaRPr sz="1400">
              <a:latin typeface="Catamaran"/>
              <a:ea typeface="Catamaran"/>
              <a:cs typeface="Catamaran"/>
              <a:sym typeface="Catamaran"/>
            </a:endParaRPr>
          </a:p>
          <a:p>
            <a:pPr indent="0" lvl="0" marL="457200" rtl="0" algn="l">
              <a:lnSpc>
                <a:spcPct val="150000"/>
              </a:lnSpc>
              <a:spcBef>
                <a:spcPts val="1500"/>
              </a:spcBef>
              <a:spcAft>
                <a:spcPts val="0"/>
              </a:spcAft>
              <a:buNone/>
            </a:pPr>
            <a:r>
              <a:t/>
            </a:r>
            <a:endParaRPr sz="1400">
              <a:latin typeface="Catamaran"/>
              <a:ea typeface="Catamaran"/>
              <a:cs typeface="Catamaran"/>
              <a:sym typeface="Catamaran"/>
            </a:endParaRPr>
          </a:p>
          <a:p>
            <a:pPr indent="0" lvl="0" marL="0" rtl="0" algn="l">
              <a:spcBef>
                <a:spcPts val="1500"/>
              </a:spcBef>
              <a:spcAft>
                <a:spcPts val="0"/>
              </a:spcAft>
              <a:buNone/>
            </a:pPr>
            <a:r>
              <a:t/>
            </a:r>
            <a:endParaRPr sz="1400">
              <a:latin typeface="Catamaran"/>
              <a:ea typeface="Catamaran"/>
              <a:cs typeface="Catamaran"/>
              <a:sym typeface="Catamaran"/>
            </a:endParaRPr>
          </a:p>
          <a:p>
            <a:pPr indent="0" lvl="0" marL="0" rtl="0" algn="l">
              <a:spcBef>
                <a:spcPts val="0"/>
              </a:spcBef>
              <a:spcAft>
                <a:spcPts val="800"/>
              </a:spcAft>
              <a:buNone/>
            </a:pPr>
            <a:r>
              <a:t/>
            </a:r>
            <a:endParaRPr sz="1400"/>
          </a:p>
        </p:txBody>
      </p:sp>
      <p:sp>
        <p:nvSpPr>
          <p:cNvPr id="324" name="Google Shape;324;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25"/>
          <p:cNvSpPr txBox="1"/>
          <p:nvPr/>
        </p:nvSpPr>
        <p:spPr>
          <a:xfrm>
            <a:off x="-148375" y="735200"/>
            <a:ext cx="8127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1&amp;2</a:t>
            </a:r>
            <a:endParaRPr b="1" sz="2400">
              <a:solidFill>
                <a:schemeClr val="lt1"/>
              </a:solidFill>
              <a:latin typeface="Catamaran"/>
              <a:ea typeface="Catamaran"/>
              <a:cs typeface="Catamaran"/>
              <a:sym typeface="Catamar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Training</a:t>
            </a:r>
            <a:r>
              <a:rPr lang="en"/>
              <a:t> an HMM</a:t>
            </a:r>
            <a:endParaRPr/>
          </a:p>
        </p:txBody>
      </p:sp>
      <p:sp>
        <p:nvSpPr>
          <p:cNvPr id="331" name="Google Shape;331;p26"/>
          <p:cNvSpPr txBox="1"/>
          <p:nvPr>
            <p:ph idx="1" type="body"/>
          </p:nvPr>
        </p:nvSpPr>
        <p:spPr>
          <a:xfrm>
            <a:off x="779100" y="1503550"/>
            <a:ext cx="6678900" cy="2884200"/>
          </a:xfrm>
          <a:prstGeom prst="rect">
            <a:avLst/>
          </a:prstGeom>
        </p:spPr>
        <p:txBody>
          <a:bodyPr anchorCtr="0" anchor="t" bIns="0" lIns="0" spcFirstLastPara="1" rIns="0" wrap="square" tIns="0">
            <a:noAutofit/>
          </a:bodyPr>
          <a:lstStyle/>
          <a:p>
            <a:pPr indent="-317500" lvl="0" marL="457200" rtl="0" algn="l">
              <a:spcBef>
                <a:spcPts val="1500"/>
              </a:spcBef>
              <a:spcAft>
                <a:spcPts val="0"/>
              </a:spcAft>
              <a:buSzPts val="1400"/>
              <a:buFont typeface="Catamaran"/>
              <a:buChar char="⬢"/>
            </a:pPr>
            <a:r>
              <a:rPr lang="en" sz="1400">
                <a:latin typeface="Catamaran"/>
                <a:ea typeface="Catamaran"/>
                <a:cs typeface="Catamaran"/>
                <a:sym typeface="Catamaran"/>
              </a:rPr>
              <a:t>Transition matrix: Probability of moving from one state to another in a sequence. We compute this matrix based on the states.</a:t>
            </a:r>
            <a:endParaRPr sz="1400">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latin typeface="Catamaran"/>
                <a:ea typeface="Catamaran"/>
                <a:cs typeface="Catamaran"/>
                <a:sym typeface="Catamaran"/>
              </a:rPr>
              <a:t>Starting state: The state from which we begin the sequence. We set the probability of starting with the first state to 1.</a:t>
            </a:r>
            <a:endParaRPr sz="1400">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latin typeface="Catamaran"/>
                <a:ea typeface="Catamaran"/>
                <a:cs typeface="Catamaran"/>
                <a:sym typeface="Catamaran"/>
              </a:rPr>
              <a:t>Emission probabilities: Each state has a probability distribution over the observed data. We compute the probability of observing each cluster given the state.</a:t>
            </a:r>
            <a:endParaRPr sz="1400">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latin typeface="Catamaran"/>
                <a:ea typeface="Catamaran"/>
                <a:cs typeface="Catamaran"/>
                <a:sym typeface="Catamaran"/>
              </a:rPr>
              <a:t>Number of States = 5</a:t>
            </a:r>
            <a:endParaRPr sz="1400">
              <a:latin typeface="Catamaran"/>
              <a:ea typeface="Catamaran"/>
              <a:cs typeface="Catamaran"/>
              <a:sym typeface="Catamaran"/>
            </a:endParaRPr>
          </a:p>
          <a:p>
            <a:pPr indent="0" lvl="0" marL="0" rtl="0" algn="l">
              <a:spcBef>
                <a:spcPts val="0"/>
              </a:spcBef>
              <a:spcAft>
                <a:spcPts val="800"/>
              </a:spcAft>
              <a:buNone/>
            </a:pPr>
            <a:r>
              <a:t/>
            </a:r>
            <a:endParaRPr/>
          </a:p>
        </p:txBody>
      </p:sp>
      <p:sp>
        <p:nvSpPr>
          <p:cNvPr id="332" name="Google Shape;332;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33" name="Google Shape;333;p26"/>
          <p:cNvPicPr preferRelativeResize="0"/>
          <p:nvPr/>
        </p:nvPicPr>
        <p:blipFill>
          <a:blip r:embed="rId3">
            <a:alphaModFix/>
          </a:blip>
          <a:stretch>
            <a:fillRect/>
          </a:stretch>
        </p:blipFill>
        <p:spPr>
          <a:xfrm>
            <a:off x="6789600" y="2992775"/>
            <a:ext cx="1961025" cy="1817150"/>
          </a:xfrm>
          <a:prstGeom prst="rect">
            <a:avLst/>
          </a:prstGeom>
          <a:noFill/>
          <a:ln>
            <a:noFill/>
          </a:ln>
        </p:spPr>
      </p:pic>
      <p:sp>
        <p:nvSpPr>
          <p:cNvPr id="334" name="Google Shape;334;p26"/>
          <p:cNvSpPr txBox="1"/>
          <p:nvPr/>
        </p:nvSpPr>
        <p:spPr>
          <a:xfrm>
            <a:off x="-148375" y="735200"/>
            <a:ext cx="8127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3</a:t>
            </a:r>
            <a:endParaRPr b="1" sz="2400">
              <a:solidFill>
                <a:schemeClr val="lt1"/>
              </a:solidFill>
              <a:latin typeface="Catamaran"/>
              <a:ea typeface="Catamaran"/>
              <a:cs typeface="Catamaran"/>
              <a:sym typeface="Catamar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Generate New Sequences</a:t>
            </a:r>
            <a:endParaRPr/>
          </a:p>
        </p:txBody>
      </p:sp>
      <p:sp>
        <p:nvSpPr>
          <p:cNvPr id="340" name="Google Shape;340;p27"/>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Use the trained HMM to generate a new sequence of states</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Viterbi algorithm: An algorithm that finds the most likely sequence of hidden states given the observed sequence. We use it to generate the sequence of states.</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The resulting sequence of states and corresponding beat frames can be used to generate a new song with similar characteristics to the original training data.</a:t>
            </a:r>
            <a:endParaRPr sz="1400">
              <a:latin typeface="Catamaran"/>
              <a:ea typeface="Catamaran"/>
              <a:cs typeface="Catamaran"/>
              <a:sym typeface="Catamaran"/>
            </a:endParaRPr>
          </a:p>
          <a:p>
            <a:pPr indent="0" lvl="0" marL="0" rtl="0" algn="l">
              <a:spcBef>
                <a:spcPts val="800"/>
              </a:spcBef>
              <a:spcAft>
                <a:spcPts val="800"/>
              </a:spcAft>
              <a:buNone/>
            </a:pPr>
            <a:r>
              <a:t/>
            </a:r>
            <a:endParaRPr sz="1200">
              <a:latin typeface="Catamaran"/>
              <a:ea typeface="Catamaran"/>
              <a:cs typeface="Catamaran"/>
              <a:sym typeface="Catamaran"/>
            </a:endParaRPr>
          </a:p>
        </p:txBody>
      </p:sp>
      <p:sp>
        <p:nvSpPr>
          <p:cNvPr id="341" name="Google Shape;341;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27"/>
          <p:cNvSpPr txBox="1"/>
          <p:nvPr/>
        </p:nvSpPr>
        <p:spPr>
          <a:xfrm>
            <a:off x="-148375" y="735200"/>
            <a:ext cx="8127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4</a:t>
            </a:r>
            <a:endParaRPr b="1" sz="2400">
              <a:solidFill>
                <a:schemeClr val="lt1"/>
              </a:solidFill>
              <a:latin typeface="Catamaran"/>
              <a:ea typeface="Catamaran"/>
              <a:cs typeface="Catamaran"/>
              <a:sym typeface="Catamar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8"/>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Mapping</a:t>
            </a:r>
            <a:r>
              <a:rPr lang="en"/>
              <a:t> Generated Sequences</a:t>
            </a:r>
            <a:endParaRPr/>
          </a:p>
        </p:txBody>
      </p:sp>
      <p:sp>
        <p:nvSpPr>
          <p:cNvPr id="348" name="Google Shape;348;p28"/>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M</a:t>
            </a:r>
            <a:r>
              <a:rPr lang="en" sz="1400">
                <a:latin typeface="Catamaran"/>
                <a:ea typeface="Catamaran"/>
                <a:cs typeface="Catamaran"/>
                <a:sym typeface="Catamaran"/>
              </a:rPr>
              <a:t>ap the generated sequence of states back to audio features using the centroids of the clusters. </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For each state in the generated sequence, the corresponding centroid of the cluster is retrieved and added to a list of features. </a:t>
            </a:r>
            <a:endParaRPr sz="1400">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latin typeface="Catamaran"/>
                <a:ea typeface="Catamaran"/>
                <a:cs typeface="Catamaran"/>
                <a:sym typeface="Catamaran"/>
              </a:rPr>
              <a:t>The resulting list of features is then stacked vertically to create a feature matrix for the entire song.</a:t>
            </a:r>
            <a:endParaRPr sz="1400">
              <a:latin typeface="Catamaran"/>
              <a:ea typeface="Catamaran"/>
              <a:cs typeface="Catamaran"/>
              <a:sym typeface="Catamaran"/>
            </a:endParaRPr>
          </a:p>
          <a:p>
            <a:pPr indent="0" lvl="0" marL="0" rtl="0" algn="l">
              <a:spcBef>
                <a:spcPts val="800"/>
              </a:spcBef>
              <a:spcAft>
                <a:spcPts val="800"/>
              </a:spcAft>
              <a:buNone/>
            </a:pPr>
            <a:r>
              <a:t/>
            </a:r>
            <a:endParaRPr sz="1200">
              <a:latin typeface="Catamaran"/>
              <a:ea typeface="Catamaran"/>
              <a:cs typeface="Catamaran"/>
              <a:sym typeface="Catamaran"/>
            </a:endParaRPr>
          </a:p>
        </p:txBody>
      </p:sp>
      <p:sp>
        <p:nvSpPr>
          <p:cNvPr id="349" name="Google Shape;349;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28"/>
          <p:cNvSpPr txBox="1"/>
          <p:nvPr/>
        </p:nvSpPr>
        <p:spPr>
          <a:xfrm>
            <a:off x="-148375" y="735200"/>
            <a:ext cx="8127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5</a:t>
            </a:r>
            <a:endParaRPr b="1" sz="2400">
              <a:solidFill>
                <a:schemeClr val="lt1"/>
              </a:solidFill>
              <a:latin typeface="Catamaran"/>
              <a:ea typeface="Catamaran"/>
              <a:cs typeface="Catamaran"/>
              <a:sym typeface="Catamar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Generating New Music </a:t>
            </a:r>
            <a:endParaRPr/>
          </a:p>
        </p:txBody>
      </p:sp>
      <p:sp>
        <p:nvSpPr>
          <p:cNvPr id="356" name="Google Shape;356;p29"/>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317500" lvl="0" marL="457200" rtl="0" algn="l">
              <a:lnSpc>
                <a:spcPct val="150000"/>
              </a:lnSpc>
              <a:spcBef>
                <a:spcPts val="0"/>
              </a:spcBef>
              <a:spcAft>
                <a:spcPts val="0"/>
              </a:spcAft>
              <a:buSzPts val="1400"/>
              <a:buFont typeface="Catamaran"/>
              <a:buChar char="⬢"/>
            </a:pPr>
            <a:r>
              <a:rPr lang="en" sz="1400">
                <a:solidFill>
                  <a:srgbClr val="374151"/>
                </a:solidFill>
                <a:latin typeface="Catamaran"/>
                <a:ea typeface="Catamaran"/>
                <a:cs typeface="Catamaran"/>
                <a:sym typeface="Catamaran"/>
              </a:rPr>
              <a:t>Using inverse MFCC transformation we can  synthesize new music by converting the generated audio features back into a time-domain audio signal. </a:t>
            </a:r>
            <a:endParaRPr sz="1400">
              <a:solidFill>
                <a:srgbClr val="374151"/>
              </a:solidFill>
              <a:latin typeface="Catamaran"/>
              <a:ea typeface="Catamaran"/>
              <a:cs typeface="Catamaran"/>
              <a:sym typeface="Catamaran"/>
            </a:endParaRPr>
          </a:p>
          <a:p>
            <a:pPr indent="-317500" lvl="0" marL="457200" rtl="0" algn="l">
              <a:lnSpc>
                <a:spcPct val="150000"/>
              </a:lnSpc>
              <a:spcBef>
                <a:spcPts val="0"/>
              </a:spcBef>
              <a:spcAft>
                <a:spcPts val="0"/>
              </a:spcAft>
              <a:buSzPts val="1400"/>
              <a:buFont typeface="Catamaran"/>
              <a:buChar char="⬢"/>
            </a:pPr>
            <a:r>
              <a:rPr lang="en" sz="1400">
                <a:solidFill>
                  <a:srgbClr val="374151"/>
                </a:solidFill>
                <a:latin typeface="Catamaran"/>
                <a:ea typeface="Catamaran"/>
                <a:cs typeface="Catamaran"/>
                <a:sym typeface="Catamaran"/>
              </a:rPr>
              <a:t>This is a type of spectral synthesis where the spectral content of the original audio is used to create new audio with similar spectral characteristics. </a:t>
            </a:r>
            <a:endParaRPr sz="2600"/>
          </a:p>
        </p:txBody>
      </p:sp>
      <p:sp>
        <p:nvSpPr>
          <p:cNvPr id="357" name="Google Shape;357;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29"/>
          <p:cNvSpPr txBox="1"/>
          <p:nvPr/>
        </p:nvSpPr>
        <p:spPr>
          <a:xfrm>
            <a:off x="-148375" y="735200"/>
            <a:ext cx="8127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6</a:t>
            </a:r>
            <a:endParaRPr b="1" sz="2400">
              <a:solidFill>
                <a:schemeClr val="lt1"/>
              </a:solidFill>
              <a:latin typeface="Catamaran"/>
              <a:ea typeface="Catamaran"/>
              <a:cs typeface="Catamaran"/>
              <a:sym typeface="Catamaran"/>
            </a:endParaRPr>
          </a:p>
        </p:txBody>
      </p:sp>
      <p:pic>
        <p:nvPicPr>
          <p:cNvPr id="359" name="Google Shape;359;p29" title="synthesized_music.wav">
            <a:hlinkClick r:id="rId3"/>
          </p:cNvPr>
          <p:cNvPicPr preferRelativeResize="0"/>
          <p:nvPr/>
        </p:nvPicPr>
        <p:blipFill>
          <a:blip r:embed="rId4">
            <a:alphaModFix/>
          </a:blip>
          <a:stretch>
            <a:fillRect/>
          </a:stretch>
        </p:blipFill>
        <p:spPr>
          <a:xfrm>
            <a:off x="1229750" y="3332475"/>
            <a:ext cx="457200" cy="457200"/>
          </a:xfrm>
          <a:prstGeom prst="rect">
            <a:avLst/>
          </a:prstGeom>
          <a:noFill/>
          <a:ln>
            <a:noFill/>
          </a:ln>
        </p:spPr>
      </p:pic>
      <p:pic>
        <p:nvPicPr>
          <p:cNvPr id="360" name="Google Shape;360;p29" title="new_synthesized_music.wav">
            <a:hlinkClick r:id="rId5"/>
          </p:cNvPr>
          <p:cNvPicPr preferRelativeResize="0"/>
          <p:nvPr/>
        </p:nvPicPr>
        <p:blipFill>
          <a:blip r:embed="rId4">
            <a:alphaModFix/>
          </a:blip>
          <a:stretch>
            <a:fillRect/>
          </a:stretch>
        </p:blipFill>
        <p:spPr>
          <a:xfrm>
            <a:off x="1229750" y="4034750"/>
            <a:ext cx="457200" cy="45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64" name="Shape 364"/>
        <p:cNvGrpSpPr/>
        <p:nvPr/>
      </p:nvGrpSpPr>
      <p:grpSpPr>
        <a:xfrm>
          <a:off x="0" y="0"/>
          <a:ext cx="0" cy="0"/>
          <a:chOff x="0" y="0"/>
          <a:chExt cx="0" cy="0"/>
        </a:xfrm>
      </p:grpSpPr>
      <p:sp>
        <p:nvSpPr>
          <p:cNvPr id="365" name="Google Shape;365;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6" name="Google Shape;366;p30"/>
          <p:cNvSpPr txBox="1"/>
          <p:nvPr>
            <p:ph idx="4294967295" type="body"/>
          </p:nvPr>
        </p:nvSpPr>
        <p:spPr>
          <a:xfrm>
            <a:off x="855300" y="373575"/>
            <a:ext cx="6850200" cy="439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3000">
                <a:solidFill>
                  <a:schemeClr val="lt1"/>
                </a:solidFill>
                <a:latin typeface="Catamaran"/>
                <a:ea typeface="Catamaran"/>
                <a:cs typeface="Catamaran"/>
                <a:sym typeface="Catamaran"/>
              </a:rPr>
              <a:t>Ne</a:t>
            </a:r>
            <a:r>
              <a:rPr b="1" lang="en" sz="3000">
                <a:solidFill>
                  <a:schemeClr val="lt1"/>
                </a:solidFill>
                <a:latin typeface="Catamaran"/>
                <a:ea typeface="Catamaran"/>
                <a:cs typeface="Catamaran"/>
                <a:sym typeface="Catamaran"/>
              </a:rPr>
              <a:t>xt Steps</a:t>
            </a:r>
            <a:endParaRPr b="1" sz="3000">
              <a:solidFill>
                <a:schemeClr val="lt1"/>
              </a:solidFill>
              <a:latin typeface="Catamaran"/>
              <a:ea typeface="Catamaran"/>
              <a:cs typeface="Catamaran"/>
              <a:sym typeface="Catamaran"/>
            </a:endParaRPr>
          </a:p>
          <a:p>
            <a:pPr indent="-317500" lvl="0" marL="457200" rtl="0" algn="l">
              <a:spcBef>
                <a:spcPts val="800"/>
              </a:spcBef>
              <a:spcAft>
                <a:spcPts val="0"/>
              </a:spcAft>
              <a:buClr>
                <a:schemeClr val="lt1"/>
              </a:buClr>
              <a:buSzPts val="1400"/>
              <a:buChar char="⬢"/>
            </a:pPr>
            <a:r>
              <a:rPr lang="en" sz="1400">
                <a:solidFill>
                  <a:schemeClr val="lt1"/>
                </a:solidFill>
              </a:rPr>
              <a:t>Create a dataset with more songs</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latin typeface="Catamaran"/>
                <a:ea typeface="Catamaran"/>
                <a:cs typeface="Catamaran"/>
                <a:sym typeface="Catamaran"/>
              </a:rPr>
              <a:t>Experiment with different HMM architectures </a:t>
            </a:r>
            <a:endParaRPr sz="1400">
              <a:solidFill>
                <a:schemeClr val="lt1"/>
              </a:solidFill>
              <a:latin typeface="Catamaran"/>
              <a:ea typeface="Catamaran"/>
              <a:cs typeface="Catamaran"/>
              <a:sym typeface="Catamaran"/>
            </a:endParaRPr>
          </a:p>
          <a:p>
            <a:pPr indent="-317500" lvl="1" marL="914400" rtl="0" algn="l">
              <a:spcBef>
                <a:spcPts val="0"/>
              </a:spcBef>
              <a:spcAft>
                <a:spcPts val="0"/>
              </a:spcAft>
              <a:buClr>
                <a:schemeClr val="lt1"/>
              </a:buClr>
              <a:buSzPts val="1400"/>
              <a:buChar char="⬡"/>
            </a:pPr>
            <a:r>
              <a:rPr lang="en" sz="1400">
                <a:solidFill>
                  <a:schemeClr val="lt1"/>
                </a:solidFill>
                <a:latin typeface="Catamaran"/>
                <a:ea typeface="Catamaran"/>
                <a:cs typeface="Catamaran"/>
                <a:sym typeface="Catamaran"/>
              </a:rPr>
              <a:t>using more complex emission distributions</a:t>
            </a:r>
            <a:endParaRPr sz="1400">
              <a:solidFill>
                <a:schemeClr val="lt1"/>
              </a:solidFill>
              <a:latin typeface="Catamaran"/>
              <a:ea typeface="Catamaran"/>
              <a:cs typeface="Catamaran"/>
              <a:sym typeface="Catamaran"/>
            </a:endParaRPr>
          </a:p>
          <a:p>
            <a:pPr indent="-317500" lvl="1" marL="914400" rtl="0" algn="l">
              <a:spcBef>
                <a:spcPts val="0"/>
              </a:spcBef>
              <a:spcAft>
                <a:spcPts val="0"/>
              </a:spcAft>
              <a:buClr>
                <a:schemeClr val="lt1"/>
              </a:buClr>
              <a:buSzPts val="1400"/>
              <a:buChar char="⬡"/>
            </a:pPr>
            <a:r>
              <a:rPr lang="en" sz="1400">
                <a:solidFill>
                  <a:schemeClr val="lt1"/>
                </a:solidFill>
                <a:latin typeface="Catamaran"/>
                <a:ea typeface="Catamaran"/>
                <a:cs typeface="Catamaran"/>
                <a:sym typeface="Catamaran"/>
              </a:rPr>
              <a:t>incorporating additional features </a:t>
            </a:r>
            <a:endParaRPr sz="1400">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a:buChar char="⬢"/>
            </a:pPr>
            <a:r>
              <a:rPr lang="en" sz="1400">
                <a:solidFill>
                  <a:schemeClr val="lt1"/>
                </a:solidFill>
                <a:latin typeface="Catamaran"/>
                <a:ea typeface="Catamaran"/>
                <a:cs typeface="Catamaran"/>
                <a:sym typeface="Catamaran"/>
              </a:rPr>
              <a:t>Use different synthesis techniques</a:t>
            </a:r>
            <a:endParaRPr sz="1400">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Char char="⬢"/>
            </a:pPr>
            <a:r>
              <a:rPr lang="en" sz="1400">
                <a:solidFill>
                  <a:schemeClr val="lt1"/>
                </a:solidFill>
                <a:latin typeface="Catamaran"/>
                <a:ea typeface="Catamaran"/>
                <a:cs typeface="Catamaran"/>
                <a:sym typeface="Catamaran"/>
              </a:rPr>
              <a:t>Use techniques from music theory to inform the model design and evaluate its output from a musical perspective</a:t>
            </a:r>
            <a:endParaRPr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Agenda</a:t>
            </a:r>
            <a:endParaRPr/>
          </a:p>
        </p:txBody>
      </p:sp>
      <p:sp>
        <p:nvSpPr>
          <p:cNvPr id="205" name="Google Shape;205;p13"/>
          <p:cNvSpPr txBox="1"/>
          <p:nvPr>
            <p:ph idx="1" type="body"/>
          </p:nvPr>
        </p:nvSpPr>
        <p:spPr>
          <a:xfrm>
            <a:off x="779075" y="1503550"/>
            <a:ext cx="7608900" cy="32685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a:t>Goal/</a:t>
            </a:r>
            <a:r>
              <a:rPr lang="en"/>
              <a:t>Motivation</a:t>
            </a:r>
            <a:endParaRPr/>
          </a:p>
          <a:p>
            <a:pPr indent="-317500" lvl="0" marL="457200" rtl="0" algn="l">
              <a:spcBef>
                <a:spcPts val="0"/>
              </a:spcBef>
              <a:spcAft>
                <a:spcPts val="0"/>
              </a:spcAft>
              <a:buSzPts val="1400"/>
              <a:buChar char="⬢"/>
            </a:pPr>
            <a:r>
              <a:rPr lang="en"/>
              <a:t>What is a Hidden Markov Model? (HMM)</a:t>
            </a:r>
            <a:endParaRPr/>
          </a:p>
          <a:p>
            <a:pPr indent="-317500" lvl="0" marL="457200" rtl="0" algn="l">
              <a:spcBef>
                <a:spcPts val="0"/>
              </a:spcBef>
              <a:spcAft>
                <a:spcPts val="0"/>
              </a:spcAft>
              <a:buSzPts val="1400"/>
              <a:buChar char="⬢"/>
            </a:pPr>
            <a:r>
              <a:rPr lang="en"/>
              <a:t>Coding Process</a:t>
            </a:r>
            <a:endParaRPr/>
          </a:p>
          <a:p>
            <a:pPr indent="-317500" lvl="1" marL="914400" rtl="0" algn="l">
              <a:spcBef>
                <a:spcPts val="0"/>
              </a:spcBef>
              <a:spcAft>
                <a:spcPts val="0"/>
              </a:spcAft>
              <a:buSzPts val="1400"/>
              <a:buChar char="⬡"/>
            </a:pPr>
            <a:r>
              <a:rPr lang="en"/>
              <a:t>Music Feature Analysis</a:t>
            </a:r>
            <a:endParaRPr/>
          </a:p>
          <a:p>
            <a:pPr indent="-317500" lvl="1" marL="914400" rtl="0" algn="l">
              <a:spcBef>
                <a:spcPts val="0"/>
              </a:spcBef>
              <a:spcAft>
                <a:spcPts val="0"/>
              </a:spcAft>
              <a:buSzPts val="1400"/>
              <a:buChar char="⬡"/>
            </a:pPr>
            <a:r>
              <a:rPr lang="en"/>
              <a:t>Clustering Extracted Features into states</a:t>
            </a:r>
            <a:endParaRPr/>
          </a:p>
          <a:p>
            <a:pPr indent="-317500" lvl="0" marL="457200" rtl="0" algn="l">
              <a:spcBef>
                <a:spcPts val="0"/>
              </a:spcBef>
              <a:spcAft>
                <a:spcPts val="0"/>
              </a:spcAft>
              <a:buSzPts val="1400"/>
              <a:buChar char="⬢"/>
            </a:pPr>
            <a:r>
              <a:rPr lang="en"/>
              <a:t>Outputs</a:t>
            </a:r>
            <a:endParaRPr/>
          </a:p>
          <a:p>
            <a:pPr indent="-317500" lvl="0" marL="457200" rtl="0" algn="l">
              <a:spcBef>
                <a:spcPts val="0"/>
              </a:spcBef>
              <a:spcAft>
                <a:spcPts val="0"/>
              </a:spcAft>
              <a:buSzPts val="1400"/>
              <a:buChar char="⬢"/>
            </a:pPr>
            <a:r>
              <a:rPr lang="en"/>
              <a:t>Next Steps</a:t>
            </a:r>
            <a:endParaRPr/>
          </a:p>
        </p:txBody>
      </p:sp>
      <p:sp>
        <p:nvSpPr>
          <p:cNvPr id="206" name="Google Shape;206;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370" name="Shape 370"/>
        <p:cNvGrpSpPr/>
        <p:nvPr/>
      </p:nvGrpSpPr>
      <p:grpSpPr>
        <a:xfrm>
          <a:off x="0" y="0"/>
          <a:ext cx="0" cy="0"/>
          <a:chOff x="0" y="0"/>
          <a:chExt cx="0" cy="0"/>
        </a:xfrm>
      </p:grpSpPr>
      <p:sp>
        <p:nvSpPr>
          <p:cNvPr id="371" name="Google Shape;371;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31"/>
          <p:cNvSpPr txBox="1"/>
          <p:nvPr>
            <p:ph idx="4294967295" type="ctrTitle"/>
          </p:nvPr>
        </p:nvSpPr>
        <p:spPr>
          <a:xfrm>
            <a:off x="1655100" y="2077800"/>
            <a:ext cx="5833800" cy="987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7200">
                <a:solidFill>
                  <a:schemeClr val="lt1"/>
                </a:solidFill>
              </a:rPr>
              <a:t>Thank you!</a:t>
            </a:r>
            <a:endParaRPr sz="7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idx="4294967295" type="ctrTitle"/>
          </p:nvPr>
        </p:nvSpPr>
        <p:spPr>
          <a:xfrm>
            <a:off x="694400" y="199050"/>
            <a:ext cx="7154400" cy="106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rPr>
              <a:t>Goal/Motivation</a:t>
            </a:r>
            <a:endParaRPr sz="7200">
              <a:solidFill>
                <a:schemeClr val="lt1"/>
              </a:solidFill>
            </a:endParaRPr>
          </a:p>
        </p:txBody>
      </p:sp>
      <p:sp>
        <p:nvSpPr>
          <p:cNvPr id="212" name="Google Shape;212;p14"/>
          <p:cNvSpPr txBox="1"/>
          <p:nvPr>
            <p:ph idx="4294967295" type="subTitle"/>
          </p:nvPr>
        </p:nvSpPr>
        <p:spPr>
          <a:xfrm>
            <a:off x="694400" y="1194150"/>
            <a:ext cx="3118200" cy="280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lt2"/>
                </a:solidFill>
              </a:rPr>
              <a:t>Goal: </a:t>
            </a:r>
            <a:endParaRPr>
              <a:solidFill>
                <a:schemeClr val="lt2"/>
              </a:solidFill>
            </a:endParaRPr>
          </a:p>
          <a:p>
            <a:pPr indent="0" lvl="0" marL="0" rtl="0" algn="l">
              <a:spcBef>
                <a:spcPts val="800"/>
              </a:spcBef>
              <a:spcAft>
                <a:spcPts val="0"/>
              </a:spcAft>
              <a:buNone/>
            </a:pPr>
            <a:r>
              <a:rPr lang="en" sz="1600">
                <a:solidFill>
                  <a:schemeClr val="lt2"/>
                </a:solidFill>
              </a:rPr>
              <a:t>The goal of this project was to create a simple EDM song based off sample music</a:t>
            </a:r>
            <a:endParaRPr sz="1600">
              <a:solidFill>
                <a:schemeClr val="lt2"/>
              </a:solidFill>
            </a:endParaRPr>
          </a:p>
          <a:p>
            <a:pPr indent="0" lvl="0" marL="0" rtl="0" algn="l">
              <a:spcBef>
                <a:spcPts val="800"/>
              </a:spcBef>
              <a:spcAft>
                <a:spcPts val="0"/>
              </a:spcAft>
              <a:buNone/>
            </a:pPr>
            <a:r>
              <a:rPr lang="en">
                <a:solidFill>
                  <a:schemeClr val="lt2"/>
                </a:solidFill>
              </a:rPr>
              <a:t>Motivation: </a:t>
            </a:r>
            <a:endParaRPr>
              <a:solidFill>
                <a:schemeClr val="lt2"/>
              </a:solidFill>
            </a:endParaRPr>
          </a:p>
          <a:p>
            <a:pPr indent="0" lvl="0" marL="0" rtl="0" algn="l">
              <a:spcBef>
                <a:spcPts val="800"/>
              </a:spcBef>
              <a:spcAft>
                <a:spcPts val="800"/>
              </a:spcAft>
              <a:buNone/>
            </a:pPr>
            <a:r>
              <a:rPr lang="en" sz="1500">
                <a:solidFill>
                  <a:schemeClr val="lt1"/>
                </a:solidFill>
                <a:latin typeface="Catamaran"/>
                <a:ea typeface="Catamaran"/>
                <a:cs typeface="Catamaran"/>
                <a:sym typeface="Catamaran"/>
              </a:rPr>
              <a:t>HMM can learn the statistical patterns such as the rhythms of drum beats, the frequencies and lengths of different notes, and chord progressions. These patterns can then be used to generate new music</a:t>
            </a:r>
            <a:endParaRPr sz="2700">
              <a:solidFill>
                <a:schemeClr val="lt1"/>
              </a:solidFill>
            </a:endParaRPr>
          </a:p>
        </p:txBody>
      </p:sp>
      <p:sp>
        <p:nvSpPr>
          <p:cNvPr id="213" name="Google Shape;213;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4" name="Google Shape;214;p14"/>
          <p:cNvSpPr/>
          <p:nvPr/>
        </p:nvSpPr>
        <p:spPr>
          <a:xfrm>
            <a:off x="4323675" y="1838351"/>
            <a:ext cx="4495770" cy="3291579"/>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rotWithShape="0" algn="bl" dir="16200000" dist="95250">
              <a:schemeClr val="dk1">
                <a:alpha val="25000"/>
              </a:schemeClr>
            </a:outerShdw>
            <a:reflection blurRad="0" dir="5400000" dist="38100" endA="0" endPos="30000" fadeDir="5400012" kx="0" rotWithShape="0" algn="bl" stPos="0" sy="-100000" ky="0"/>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5" name="Google Shape;215;p14"/>
          <p:cNvSpPr/>
          <p:nvPr/>
        </p:nvSpPr>
        <p:spPr>
          <a:xfrm>
            <a:off x="6842030" y="4523001"/>
            <a:ext cx="322719" cy="30814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rot="2466650">
            <a:off x="5211679" y="3060758"/>
            <a:ext cx="448377" cy="4281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rot="-1609598">
            <a:off x="5867355" y="3330098"/>
            <a:ext cx="322650" cy="30806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rot="2925957">
            <a:off x="7823620" y="3574180"/>
            <a:ext cx="241702" cy="23078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rot="-1609409">
            <a:off x="6408419" y="2595964"/>
            <a:ext cx="217724" cy="2078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rot="1858649">
            <a:off x="6785588" y="3177223"/>
            <a:ext cx="598250" cy="679292"/>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endParaRPr>
          </a:p>
        </p:txBody>
      </p:sp>
      <p:sp>
        <p:nvSpPr>
          <p:cNvPr id="221" name="Google Shape;221;p14"/>
          <p:cNvSpPr/>
          <p:nvPr/>
        </p:nvSpPr>
        <p:spPr>
          <a:xfrm rot="-1135506">
            <a:off x="5136730" y="3769801"/>
            <a:ext cx="598270" cy="679279"/>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endParaRPr>
          </a:p>
        </p:txBody>
      </p:sp>
      <p:sp>
        <p:nvSpPr>
          <p:cNvPr id="222" name="Google Shape;222;p14"/>
          <p:cNvSpPr/>
          <p:nvPr/>
        </p:nvSpPr>
        <p:spPr>
          <a:xfrm rot="1858599">
            <a:off x="7416837" y="4461971"/>
            <a:ext cx="424337" cy="397002"/>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endParaRPr>
          </a:p>
        </p:txBody>
      </p:sp>
      <p:sp>
        <p:nvSpPr>
          <p:cNvPr id="223" name="Google Shape;223;p14"/>
          <p:cNvSpPr/>
          <p:nvPr/>
        </p:nvSpPr>
        <p:spPr>
          <a:xfrm rot="1858599">
            <a:off x="7849937" y="4608646"/>
            <a:ext cx="424337" cy="397002"/>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779100" y="836000"/>
            <a:ext cx="78066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a Hidden Markov Model (HMM)?</a:t>
            </a:r>
            <a:endParaRPr/>
          </a:p>
        </p:txBody>
      </p:sp>
      <p:sp>
        <p:nvSpPr>
          <p:cNvPr id="229" name="Google Shape;229;p15"/>
          <p:cNvSpPr txBox="1"/>
          <p:nvPr>
            <p:ph idx="1" type="body"/>
          </p:nvPr>
        </p:nvSpPr>
        <p:spPr>
          <a:xfrm>
            <a:off x="674125" y="1503550"/>
            <a:ext cx="6010500" cy="28842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solidFill>
                  <a:srgbClr val="374151"/>
                </a:solidFill>
                <a:latin typeface="Catamaran"/>
                <a:ea typeface="Catamaran"/>
                <a:cs typeface="Catamaran"/>
                <a:sym typeface="Catamaran"/>
              </a:rPr>
              <a:t>HMM is a sequential decision making model</a:t>
            </a:r>
            <a:endParaRPr sz="1400">
              <a:solidFill>
                <a:srgbClr val="374151"/>
              </a:solidFill>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solidFill>
                  <a:srgbClr val="374151"/>
                </a:solidFill>
                <a:latin typeface="Catamaran"/>
                <a:ea typeface="Catamaran"/>
                <a:cs typeface="Catamaran"/>
                <a:sym typeface="Catamaran"/>
              </a:rPr>
              <a:t>What makes it hidden? </a:t>
            </a:r>
            <a:endParaRPr sz="1400">
              <a:solidFill>
                <a:srgbClr val="374151"/>
              </a:solidFill>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 sz="1400">
                <a:solidFill>
                  <a:srgbClr val="374151"/>
                </a:solidFill>
                <a:latin typeface="Catamaran"/>
                <a:ea typeface="Catamaran"/>
                <a:cs typeface="Catamaran"/>
                <a:sym typeface="Catamaran"/>
              </a:rPr>
              <a:t>A set of hidden states </a:t>
            </a:r>
            <a:endParaRPr sz="1400">
              <a:solidFill>
                <a:srgbClr val="374151"/>
              </a:solidFill>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 sz="1400">
                <a:solidFill>
                  <a:srgbClr val="374151"/>
                </a:solidFill>
                <a:latin typeface="Catamaran"/>
                <a:ea typeface="Catamaran"/>
                <a:cs typeface="Catamaran"/>
                <a:sym typeface="Catamaran"/>
              </a:rPr>
              <a:t>A set of observable states</a:t>
            </a:r>
            <a:endParaRPr sz="1400">
              <a:solidFill>
                <a:srgbClr val="374151"/>
              </a:solidFill>
              <a:latin typeface="Catamaran"/>
              <a:ea typeface="Catamaran"/>
              <a:cs typeface="Catamaran"/>
              <a:sym typeface="Catamaran"/>
            </a:endParaRPr>
          </a:p>
          <a:p>
            <a:pPr indent="-317500" lvl="1" marL="914400" rtl="0" algn="l">
              <a:spcBef>
                <a:spcPts val="0"/>
              </a:spcBef>
              <a:spcAft>
                <a:spcPts val="0"/>
              </a:spcAft>
              <a:buSzPts val="1400"/>
              <a:buFont typeface="Catamaran"/>
              <a:buChar char="⬡"/>
            </a:pPr>
            <a:r>
              <a:rPr lang="en" sz="1400">
                <a:solidFill>
                  <a:srgbClr val="374151"/>
                </a:solidFill>
                <a:latin typeface="Catamaran"/>
                <a:ea typeface="Catamaran"/>
                <a:cs typeface="Catamaran"/>
                <a:sym typeface="Catamaran"/>
              </a:rPr>
              <a:t>A set of probabilities that describe the transitions between hidden states and the generation of observable states</a:t>
            </a:r>
            <a:endParaRPr sz="1400">
              <a:solidFill>
                <a:srgbClr val="374151"/>
              </a:solidFill>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solidFill>
                  <a:srgbClr val="374151"/>
                </a:solidFill>
                <a:latin typeface="Catamaran"/>
                <a:ea typeface="Catamaran"/>
                <a:cs typeface="Catamaran"/>
                <a:sym typeface="Catamaran"/>
              </a:rPr>
              <a:t>The key assumption is that the current state is only dependent on the previous state, and not on any previous states before that, which makes it a Markov chain</a:t>
            </a:r>
            <a:endParaRPr sz="1400"/>
          </a:p>
        </p:txBody>
      </p:sp>
      <p:sp>
        <p:nvSpPr>
          <p:cNvPr id="230" name="Google Shape;230;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31" name="Google Shape;231;p15"/>
          <p:cNvGrpSpPr/>
          <p:nvPr/>
        </p:nvGrpSpPr>
        <p:grpSpPr>
          <a:xfrm>
            <a:off x="165119" y="858558"/>
            <a:ext cx="215437" cy="351204"/>
            <a:chOff x="6730350" y="2315900"/>
            <a:chExt cx="257700" cy="420100"/>
          </a:xfrm>
        </p:grpSpPr>
        <p:sp>
          <p:nvSpPr>
            <p:cNvPr id="232" name="Google Shape;232;p1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3" name="Google Shape;233;p1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4" name="Google Shape;234;p1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5" name="Google Shape;235;p1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6" name="Google Shape;236;p1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pic>
        <p:nvPicPr>
          <p:cNvPr id="237" name="Google Shape;237;p15"/>
          <p:cNvPicPr preferRelativeResize="0"/>
          <p:nvPr/>
        </p:nvPicPr>
        <p:blipFill>
          <a:blip r:embed="rId3">
            <a:alphaModFix/>
          </a:blip>
          <a:stretch>
            <a:fillRect/>
          </a:stretch>
        </p:blipFill>
        <p:spPr>
          <a:xfrm>
            <a:off x="6741875" y="2663022"/>
            <a:ext cx="2354400" cy="1844377"/>
          </a:xfrm>
          <a:prstGeom prst="rect">
            <a:avLst/>
          </a:prstGeom>
          <a:noFill/>
          <a:ln>
            <a:noFill/>
          </a:ln>
        </p:spPr>
      </p:pic>
      <p:pic>
        <p:nvPicPr>
          <p:cNvPr id="238" name="Google Shape;238;p15"/>
          <p:cNvPicPr preferRelativeResize="0"/>
          <p:nvPr/>
        </p:nvPicPr>
        <p:blipFill>
          <a:blip r:embed="rId4">
            <a:alphaModFix/>
          </a:blip>
          <a:stretch>
            <a:fillRect/>
          </a:stretch>
        </p:blipFill>
        <p:spPr>
          <a:xfrm>
            <a:off x="6789603" y="2152552"/>
            <a:ext cx="2354400" cy="4314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type="ctrTitle"/>
          </p:nvPr>
        </p:nvSpPr>
        <p:spPr>
          <a:xfrm>
            <a:off x="2305150" y="2884378"/>
            <a:ext cx="5811000" cy="47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Music Feature Analysis</a:t>
            </a:r>
            <a:endParaRPr/>
          </a:p>
        </p:txBody>
      </p:sp>
      <p:sp>
        <p:nvSpPr>
          <p:cNvPr id="244" name="Google Shape;244;p16"/>
          <p:cNvSpPr txBox="1"/>
          <p:nvPr/>
        </p:nvSpPr>
        <p:spPr>
          <a:xfrm>
            <a:off x="67700" y="2112300"/>
            <a:ext cx="2004000" cy="22014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9600">
                <a:solidFill>
                  <a:schemeClr val="lt1"/>
                </a:solidFill>
                <a:latin typeface="Catamaran"/>
                <a:ea typeface="Catamaran"/>
                <a:cs typeface="Catamaran"/>
                <a:sym typeface="Catamaran"/>
              </a:rPr>
              <a:t>1</a:t>
            </a:r>
            <a:endParaRPr b="1" sz="9600">
              <a:solidFill>
                <a:schemeClr val="lt1"/>
              </a:solidFill>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Coding Process Overview</a:t>
            </a:r>
            <a:endParaRPr/>
          </a:p>
        </p:txBody>
      </p:sp>
      <p:sp>
        <p:nvSpPr>
          <p:cNvPr id="250" name="Google Shape;250;p17"/>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304800" lvl="0" marL="457200" rtl="0" algn="l">
              <a:spcBef>
                <a:spcPts val="1500"/>
              </a:spcBef>
              <a:spcAft>
                <a:spcPts val="0"/>
              </a:spcAft>
              <a:buSzPts val="1200"/>
              <a:buFont typeface="Catamaran"/>
              <a:buAutoNum type="arabicPeriod"/>
            </a:pPr>
            <a:r>
              <a:rPr b="1" lang="en" sz="1500">
                <a:solidFill>
                  <a:schemeClr val="accent1"/>
                </a:solidFill>
                <a:latin typeface="Catamaran"/>
                <a:ea typeface="Catamaran"/>
                <a:cs typeface="Catamaran"/>
                <a:sym typeface="Catamaran"/>
              </a:rPr>
              <a:t>Preprocess the Data:</a:t>
            </a:r>
            <a:r>
              <a:rPr lang="en" sz="1300">
                <a:solidFill>
                  <a:srgbClr val="374151"/>
                </a:solidFill>
                <a:latin typeface="Catamaran"/>
                <a:ea typeface="Catamaran"/>
                <a:cs typeface="Catamaran"/>
                <a:sym typeface="Catamaran"/>
              </a:rPr>
              <a:t> Extract relevant features from the music data, such as pitch, duration, and velocity of each note</a:t>
            </a:r>
            <a:endParaRPr sz="1300">
              <a:solidFill>
                <a:srgbClr val="374151"/>
              </a:solidFill>
              <a:latin typeface="Catamaran"/>
              <a:ea typeface="Catamaran"/>
              <a:cs typeface="Catamaran"/>
              <a:sym typeface="Catamaran"/>
            </a:endParaRPr>
          </a:p>
          <a:p>
            <a:pPr indent="-304800" lvl="0" marL="457200" rtl="0" algn="l">
              <a:spcBef>
                <a:spcPts val="0"/>
              </a:spcBef>
              <a:spcAft>
                <a:spcPts val="0"/>
              </a:spcAft>
              <a:buSzPts val="1200"/>
              <a:buFont typeface="Catamaran"/>
              <a:buAutoNum type="arabicPeriod"/>
            </a:pPr>
            <a:r>
              <a:rPr b="1" lang="en" sz="1500">
                <a:solidFill>
                  <a:schemeClr val="accent1"/>
                </a:solidFill>
                <a:latin typeface="Catamaran"/>
                <a:ea typeface="Catamaran"/>
                <a:cs typeface="Catamaran"/>
                <a:sym typeface="Catamaran"/>
              </a:rPr>
              <a:t>Train the HMM:</a:t>
            </a:r>
            <a:r>
              <a:rPr b="1" lang="en" sz="1500">
                <a:solidFill>
                  <a:srgbClr val="374151"/>
                </a:solidFill>
                <a:latin typeface="Catamaran"/>
                <a:ea typeface="Catamaran"/>
                <a:cs typeface="Catamaran"/>
                <a:sym typeface="Catamaran"/>
              </a:rPr>
              <a:t> </a:t>
            </a:r>
            <a:r>
              <a:rPr lang="en" sz="1300">
                <a:solidFill>
                  <a:srgbClr val="374151"/>
                </a:solidFill>
                <a:latin typeface="Catamaran"/>
                <a:ea typeface="Catamaran"/>
                <a:cs typeface="Catamaran"/>
                <a:sym typeface="Catamaran"/>
              </a:rPr>
              <a:t>Learn patterns in the data and develop a probabilistic understanding of what notes should follow one another.</a:t>
            </a:r>
            <a:endParaRPr sz="1300">
              <a:solidFill>
                <a:srgbClr val="374151"/>
              </a:solidFill>
              <a:latin typeface="Catamaran"/>
              <a:ea typeface="Catamaran"/>
              <a:cs typeface="Catamaran"/>
              <a:sym typeface="Catamaran"/>
            </a:endParaRPr>
          </a:p>
          <a:p>
            <a:pPr indent="-304800" lvl="0" marL="457200" rtl="0" algn="l">
              <a:spcBef>
                <a:spcPts val="0"/>
              </a:spcBef>
              <a:spcAft>
                <a:spcPts val="0"/>
              </a:spcAft>
              <a:buSzPts val="1200"/>
              <a:buFont typeface="Catamaran"/>
              <a:buAutoNum type="arabicPeriod"/>
            </a:pPr>
            <a:r>
              <a:rPr b="1" lang="en" sz="1500">
                <a:solidFill>
                  <a:schemeClr val="accent1"/>
                </a:solidFill>
                <a:latin typeface="Catamaran"/>
                <a:ea typeface="Catamaran"/>
                <a:cs typeface="Catamaran"/>
                <a:sym typeface="Catamaran"/>
              </a:rPr>
              <a:t>Generate New Music:</a:t>
            </a:r>
            <a:r>
              <a:rPr lang="en" sz="1300">
                <a:solidFill>
                  <a:schemeClr val="accent1"/>
                </a:solidFill>
                <a:latin typeface="Catamaran"/>
                <a:ea typeface="Catamaran"/>
                <a:cs typeface="Catamaran"/>
                <a:sym typeface="Catamaran"/>
              </a:rPr>
              <a:t> </a:t>
            </a:r>
            <a:r>
              <a:rPr lang="en" sz="1300">
                <a:solidFill>
                  <a:srgbClr val="374151"/>
                </a:solidFill>
                <a:latin typeface="Catamaran"/>
                <a:ea typeface="Catamaran"/>
                <a:cs typeface="Catamaran"/>
                <a:sym typeface="Catamaran"/>
              </a:rPr>
              <a:t>Generate new music by feeding it a sequence of notes and sampling from the probabilities at each time step to generate new notes.</a:t>
            </a:r>
            <a:endParaRPr sz="1700">
              <a:latin typeface="Catamaran"/>
              <a:ea typeface="Catamaran"/>
              <a:cs typeface="Catamaran"/>
              <a:sym typeface="Catamaran"/>
            </a:endParaRPr>
          </a:p>
          <a:p>
            <a:pPr indent="0" lvl="0" marL="0" rtl="0" algn="l">
              <a:spcBef>
                <a:spcPts val="1500"/>
              </a:spcBef>
              <a:spcAft>
                <a:spcPts val="0"/>
              </a:spcAft>
              <a:buNone/>
            </a:pPr>
            <a:r>
              <a:t/>
            </a:r>
            <a:endParaRPr sz="1400">
              <a:latin typeface="Catamaran"/>
              <a:ea typeface="Catamaran"/>
              <a:cs typeface="Catamaran"/>
              <a:sym typeface="Catamaran"/>
            </a:endParaRPr>
          </a:p>
          <a:p>
            <a:pPr indent="0" lvl="0" marL="0" rtl="0" algn="l">
              <a:spcBef>
                <a:spcPts val="0"/>
              </a:spcBef>
              <a:spcAft>
                <a:spcPts val="800"/>
              </a:spcAft>
              <a:buNone/>
            </a:pPr>
            <a:r>
              <a:t/>
            </a:r>
            <a:endParaRPr sz="1400"/>
          </a:p>
        </p:txBody>
      </p:sp>
      <p:sp>
        <p:nvSpPr>
          <p:cNvPr id="251" name="Google Shape;251;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8"/>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lnSpc>
                <a:spcPct val="115000"/>
              </a:lnSpc>
              <a:spcBef>
                <a:spcPts val="1500"/>
              </a:spcBef>
              <a:spcAft>
                <a:spcPts val="0"/>
              </a:spcAft>
              <a:buNone/>
            </a:pPr>
            <a:r>
              <a:rPr lang="en"/>
              <a:t>Preprocess the Data</a:t>
            </a:r>
            <a:endParaRPr b="0"/>
          </a:p>
        </p:txBody>
      </p:sp>
      <p:sp>
        <p:nvSpPr>
          <p:cNvPr id="257" name="Google Shape;257;p18"/>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Font typeface="Roboto"/>
              <a:buChar char="⬢"/>
            </a:pPr>
            <a:r>
              <a:rPr lang="en" sz="1400">
                <a:latin typeface="Roboto"/>
                <a:ea typeface="Roboto"/>
                <a:cs typeface="Roboto"/>
                <a:sym typeface="Roboto"/>
              </a:rPr>
              <a:t>Preprocesses audio files by extracting the pitch, duration, and velocity of each note. </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Concatenates the note sequences into a matrix, where each row corresponds to a single note and the columns represent the pitch, duration, and velocity of that note. </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Use the </a:t>
            </a:r>
            <a:r>
              <a:rPr lang="en" sz="1400">
                <a:latin typeface="Roboto"/>
                <a:ea typeface="Roboto"/>
                <a:cs typeface="Roboto"/>
                <a:sym typeface="Roboto"/>
              </a:rPr>
              <a:t>matrix</a:t>
            </a:r>
            <a:r>
              <a:rPr lang="en" sz="1400">
                <a:latin typeface="Roboto"/>
                <a:ea typeface="Roboto"/>
                <a:cs typeface="Roboto"/>
                <a:sym typeface="Roboto"/>
              </a:rPr>
              <a:t> as input to train an HMM for generating new music.</a:t>
            </a:r>
            <a:endParaRPr sz="2600"/>
          </a:p>
        </p:txBody>
      </p:sp>
      <p:sp>
        <p:nvSpPr>
          <p:cNvPr id="258" name="Google Shape;258;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18"/>
          <p:cNvSpPr txBox="1"/>
          <p:nvPr/>
        </p:nvSpPr>
        <p:spPr>
          <a:xfrm>
            <a:off x="-148375" y="735200"/>
            <a:ext cx="8127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1</a:t>
            </a:r>
            <a:endParaRPr b="1" sz="2400">
              <a:solidFill>
                <a:schemeClr val="lt1"/>
              </a:solidFill>
              <a:latin typeface="Catamaran"/>
              <a:ea typeface="Catamaran"/>
              <a:cs typeface="Catamaran"/>
              <a:sym typeface="Catamar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lnSpc>
                <a:spcPct val="115000"/>
              </a:lnSpc>
              <a:spcBef>
                <a:spcPts val="1500"/>
              </a:spcBef>
              <a:spcAft>
                <a:spcPts val="0"/>
              </a:spcAft>
              <a:buNone/>
            </a:pPr>
            <a:r>
              <a:rPr lang="en"/>
              <a:t>Training the HMM</a:t>
            </a:r>
            <a:endParaRPr b="0"/>
          </a:p>
        </p:txBody>
      </p:sp>
      <p:sp>
        <p:nvSpPr>
          <p:cNvPr id="265" name="Google Shape;265;p19"/>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317500" lvl="0" marL="457200" rtl="0" algn="l">
              <a:spcBef>
                <a:spcPts val="1500"/>
              </a:spcBef>
              <a:spcAft>
                <a:spcPts val="0"/>
              </a:spcAft>
              <a:buSzPts val="1400"/>
              <a:buFont typeface="Catamaran"/>
              <a:buChar char="⬢"/>
            </a:pPr>
            <a:r>
              <a:rPr lang="en" sz="1400">
                <a:latin typeface="Catamaran"/>
                <a:ea typeface="Catamaran"/>
                <a:cs typeface="Catamaran"/>
                <a:sym typeface="Catamaran"/>
              </a:rPr>
              <a:t>The model is trained on the note sequences extracted from the preprocessed audio files.</a:t>
            </a:r>
            <a:endParaRPr sz="1400">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latin typeface="Catamaran"/>
                <a:ea typeface="Catamaran"/>
                <a:cs typeface="Catamaran"/>
                <a:sym typeface="Catamaran"/>
              </a:rPr>
              <a:t>The transition matrix represents the probabilities of transitioning from one state to another. </a:t>
            </a:r>
            <a:endParaRPr sz="1400">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latin typeface="Catamaran"/>
                <a:ea typeface="Catamaran"/>
                <a:cs typeface="Catamaran"/>
                <a:sym typeface="Catamaran"/>
              </a:rPr>
              <a:t>The means and covariances of each state represent the characteristic features of the notes assigned to that state</a:t>
            </a:r>
            <a:endParaRPr sz="1400">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latin typeface="Catamaran"/>
                <a:ea typeface="Catamaran"/>
                <a:cs typeface="Catamaran"/>
                <a:sym typeface="Catamaran"/>
              </a:rPr>
              <a:t>By sampling from the probability distributions represented by the model, we can generate new music</a:t>
            </a:r>
            <a:endParaRPr sz="1400">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latin typeface="Catamaran"/>
                <a:ea typeface="Catamaran"/>
                <a:cs typeface="Catamaran"/>
                <a:sym typeface="Catamaran"/>
              </a:rPr>
              <a:t>Number of States = 30. Capture 30 different patterns or clusters of notes in the training data.</a:t>
            </a:r>
            <a:endParaRPr sz="1400">
              <a:latin typeface="Catamaran"/>
              <a:ea typeface="Catamaran"/>
              <a:cs typeface="Catamaran"/>
              <a:sym typeface="Catamaran"/>
            </a:endParaRPr>
          </a:p>
          <a:p>
            <a:pPr indent="0" lvl="0" marL="0" rtl="0" algn="l">
              <a:spcBef>
                <a:spcPts val="1500"/>
              </a:spcBef>
              <a:spcAft>
                <a:spcPts val="800"/>
              </a:spcAft>
              <a:buNone/>
            </a:pPr>
            <a:r>
              <a:t/>
            </a:r>
            <a:endParaRPr sz="1200">
              <a:latin typeface="Roboto"/>
              <a:ea typeface="Roboto"/>
              <a:cs typeface="Roboto"/>
              <a:sym typeface="Roboto"/>
            </a:endParaRPr>
          </a:p>
        </p:txBody>
      </p:sp>
      <p:sp>
        <p:nvSpPr>
          <p:cNvPr id="266" name="Google Shape;266;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67" name="Google Shape;267;p19"/>
          <p:cNvPicPr preferRelativeResize="0"/>
          <p:nvPr/>
        </p:nvPicPr>
        <p:blipFill>
          <a:blip r:embed="rId3">
            <a:alphaModFix/>
          </a:blip>
          <a:stretch>
            <a:fillRect/>
          </a:stretch>
        </p:blipFill>
        <p:spPr>
          <a:xfrm>
            <a:off x="6927125" y="1764675"/>
            <a:ext cx="2049600" cy="1881065"/>
          </a:xfrm>
          <a:prstGeom prst="rect">
            <a:avLst/>
          </a:prstGeom>
          <a:noFill/>
          <a:ln>
            <a:noFill/>
          </a:ln>
        </p:spPr>
      </p:pic>
      <p:sp>
        <p:nvSpPr>
          <p:cNvPr id="268" name="Google Shape;268;p19"/>
          <p:cNvSpPr txBox="1"/>
          <p:nvPr/>
        </p:nvSpPr>
        <p:spPr>
          <a:xfrm>
            <a:off x="-148375" y="735200"/>
            <a:ext cx="8127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2</a:t>
            </a:r>
            <a:endParaRPr b="1" sz="2400">
              <a:solidFill>
                <a:schemeClr val="lt1"/>
              </a:solidFill>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HMM Model</a:t>
            </a:r>
            <a:endParaRPr/>
          </a:p>
        </p:txBody>
      </p:sp>
      <p:sp>
        <p:nvSpPr>
          <p:cNvPr id="274" name="Google Shape;274;p20"/>
          <p:cNvSpPr txBox="1"/>
          <p:nvPr>
            <p:ph idx="2" type="body"/>
          </p:nvPr>
        </p:nvSpPr>
        <p:spPr>
          <a:xfrm>
            <a:off x="3981304" y="1503550"/>
            <a:ext cx="2808300" cy="326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accent1"/>
                </a:solidFill>
                <a:latin typeface="Catamaran"/>
                <a:ea typeface="Catamaran"/>
                <a:cs typeface="Catamaran"/>
                <a:sym typeface="Catamaran"/>
              </a:rPr>
              <a:t>MultinomialHMM </a:t>
            </a:r>
            <a:endParaRPr sz="1600">
              <a:solidFill>
                <a:schemeClr val="accent1"/>
              </a:solidFill>
              <a:latin typeface="Catamaran"/>
              <a:ea typeface="Catamaran"/>
              <a:cs typeface="Catamaran"/>
              <a:sym typeface="Catamaran"/>
            </a:endParaRPr>
          </a:p>
          <a:p>
            <a:pPr indent="-317500" lvl="0" marL="457200" rtl="0" algn="l">
              <a:spcBef>
                <a:spcPts val="800"/>
              </a:spcBef>
              <a:spcAft>
                <a:spcPts val="0"/>
              </a:spcAft>
              <a:buSzPts val="1400"/>
              <a:buFont typeface="Catamaran"/>
              <a:buChar char="⬢"/>
            </a:pPr>
            <a:r>
              <a:rPr lang="en" sz="1400">
                <a:solidFill>
                  <a:srgbClr val="374151"/>
                </a:solidFill>
                <a:latin typeface="Catamaran"/>
                <a:ea typeface="Catamaran"/>
                <a:cs typeface="Catamaran"/>
                <a:sym typeface="Catamaran"/>
              </a:rPr>
              <a:t>Assumes that the emission probabilities are discrete probabilities over a finite set of symbols</a:t>
            </a:r>
            <a:endParaRPr sz="1400">
              <a:solidFill>
                <a:srgbClr val="374151"/>
              </a:solidFill>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solidFill>
                  <a:srgbClr val="374151"/>
                </a:solidFill>
                <a:latin typeface="Catamaran"/>
                <a:ea typeface="Catamaran"/>
                <a:cs typeface="Catamaran"/>
                <a:sym typeface="Catamaran"/>
              </a:rPr>
              <a:t>If the feature vectors were discrete values or probabilities over a finite set of symbols, then this would be a more appropriate choice</a:t>
            </a:r>
            <a:endParaRPr sz="1400">
              <a:solidFill>
                <a:srgbClr val="374151"/>
              </a:solidFill>
              <a:latin typeface="Catamaran"/>
              <a:ea typeface="Catamaran"/>
              <a:cs typeface="Catamaran"/>
              <a:sym typeface="Catamaran"/>
            </a:endParaRPr>
          </a:p>
        </p:txBody>
      </p:sp>
      <p:sp>
        <p:nvSpPr>
          <p:cNvPr id="275" name="Google Shape;275;p20"/>
          <p:cNvSpPr txBox="1"/>
          <p:nvPr>
            <p:ph idx="1" type="body"/>
          </p:nvPr>
        </p:nvSpPr>
        <p:spPr>
          <a:xfrm>
            <a:off x="779075" y="1503550"/>
            <a:ext cx="2808300" cy="3268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600">
                <a:solidFill>
                  <a:schemeClr val="accent1"/>
                </a:solidFill>
                <a:latin typeface="Catamaran"/>
                <a:ea typeface="Catamaran"/>
                <a:cs typeface="Catamaran"/>
                <a:sym typeface="Catamaran"/>
              </a:rPr>
              <a:t>GaussianHMM </a:t>
            </a:r>
            <a:endParaRPr sz="1600">
              <a:solidFill>
                <a:schemeClr val="accent1"/>
              </a:solidFill>
              <a:latin typeface="Catamaran"/>
              <a:ea typeface="Catamaran"/>
              <a:cs typeface="Catamaran"/>
              <a:sym typeface="Catamaran"/>
            </a:endParaRPr>
          </a:p>
          <a:p>
            <a:pPr indent="-317500" lvl="0" marL="457200" rtl="0" algn="l">
              <a:spcBef>
                <a:spcPts val="800"/>
              </a:spcBef>
              <a:spcAft>
                <a:spcPts val="0"/>
              </a:spcAft>
              <a:buSzPts val="1400"/>
              <a:buFont typeface="Catamaran"/>
              <a:buChar char="⬢"/>
            </a:pPr>
            <a:r>
              <a:rPr lang="en" sz="1400">
                <a:solidFill>
                  <a:srgbClr val="374151"/>
                </a:solidFill>
                <a:latin typeface="Catamaran"/>
                <a:ea typeface="Catamaran"/>
                <a:cs typeface="Catamaran"/>
                <a:sym typeface="Catamaran"/>
              </a:rPr>
              <a:t>Assumes that the emission probabilities are normally distributed continuous variables</a:t>
            </a:r>
            <a:endParaRPr sz="1400">
              <a:solidFill>
                <a:srgbClr val="374151"/>
              </a:solidFill>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n" sz="1400">
                <a:solidFill>
                  <a:srgbClr val="374151"/>
                </a:solidFill>
                <a:latin typeface="Catamaran"/>
                <a:ea typeface="Catamaran"/>
                <a:cs typeface="Catamaran"/>
                <a:sym typeface="Catamaran"/>
              </a:rPr>
              <a:t>Feature vectors used are continuous variables</a:t>
            </a:r>
            <a:endParaRPr sz="1400">
              <a:solidFill>
                <a:srgbClr val="374151"/>
              </a:solidFill>
              <a:latin typeface="Catamaran"/>
              <a:ea typeface="Catamaran"/>
              <a:cs typeface="Catamaran"/>
              <a:sym typeface="Catamaran"/>
            </a:endParaRPr>
          </a:p>
        </p:txBody>
      </p:sp>
      <p:sp>
        <p:nvSpPr>
          <p:cNvPr id="276" name="Google Shape;276;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20"/>
          <p:cNvSpPr txBox="1"/>
          <p:nvPr/>
        </p:nvSpPr>
        <p:spPr>
          <a:xfrm>
            <a:off x="-148375" y="735200"/>
            <a:ext cx="812700" cy="597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2400">
                <a:solidFill>
                  <a:schemeClr val="lt1"/>
                </a:solidFill>
                <a:latin typeface="Catamaran"/>
                <a:ea typeface="Catamaran"/>
                <a:cs typeface="Catamaran"/>
                <a:sym typeface="Catamaran"/>
              </a:rPr>
              <a:t>2</a:t>
            </a:r>
            <a:endParaRPr b="1" sz="2400">
              <a:solidFill>
                <a:schemeClr val="lt1"/>
              </a:solidFill>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