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4x3"/>
  <p:notesSz cx="51435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theme" Target="theme/theme2.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6EBAA8-ADDE-4290-A9BE-D64DC1002B1F}" type="datetimeFigureOut">
              <a:rPr lang="en-US" smtClean="0"/>
              <a:t>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5F6F6-A11E-4DE0-B2DB-03E2E9A5946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Node a separate language from JavaScript? Nope! It's JavaScript in another context.</a:t>
            </a:r>
          </a:p>
          <a:p>
            <a:r>
              <a:rPr lang="en-US" dirty="0" smtClean="0"/>
              <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Demo to the class, but direct them NOT to follow along. They will do this for the activity. A student's install of Node.js likely already included npm, so they should be ready for their activity.</a:t>
            </a:r>
          </a:p>
          <a:p>
            <a:r>
              <a:rPr lang="en-US" dirty="0" smtClean="0"/>
              <a:t/>
            </a:r>
          </a:p>
          <a:p>
            <a:r>
              <a:rPr lang="en-US" dirty="0" smtClean="0"/>
              <a:t>When you want to use npm in a project, you start by running the command 'npm init,' which creates a package.json file for you.</a:t>
            </a:r>
          </a:p>
          <a:p>
            <a:r>
              <a:rPr lang="en-US" dirty="0" smtClean="0"/>
              <a:t>            </a:t>
            </a:r>
          </a:p>
          <a:p>
            <a:r>
              <a:rPr lang="en-US" dirty="0" smtClean="0"/>
              <a:t>Protip: The '-y' flag says yes to all the questions 'npm init' asks. Run 'npm init -y' to skip the questions!</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Any package registered on npm is findable this way.</a:t>
            </a:r>
          </a:p>
          <a:p>
            <a:r>
              <a:rPr lang="en-US" dirty="0" smtClean="0"/>
              <a:t/>
            </a:r>
          </a:p>
          <a:p>
            <a:r>
              <a:rPr lang="en-US" dirty="0" smtClean="0"/>
              <a:t>You can specify multiple packages separated by a space in a single command.</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final step is required before we get to start playing with snake names.</a:t>
            </a:r>
          </a:p>
          <a:p>
            <a:r>
              <a:rPr lang="en-US" dirty="0" smtClean="0"/>
              <a:t/>
            </a:r>
          </a:p>
          <a:p>
            <a:r>
              <a:rPr lang="en-US" dirty="0" smtClean="0"/>
              <a:t>We need to *require* the module to add it in and start using it as part of our code.</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Move into the lab activity.</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Node.js is most often described as "JavaScript on the back end." This can be correct, but it's a simplification.</a:t>
            </a:r>
          </a:p>
          <a:p>
            <a:r>
              <a:rPr lang="en-US" dirty="0" smtClean="0"/>
              <a:t/>
            </a:r>
          </a:p>
          <a:p>
            <a:r>
              <a:rPr lang="en-US" dirty="0" smtClean="0"/>
              <a:t>It's most correct to describe Node.js as a different environment for JavaScript to run in. </a:t>
            </a:r>
          </a:p>
          <a:p>
            <a:r>
              <a:rPr lang="en-US" dirty="0" smtClean="0"/>
              <a:t/>
            </a:r>
          </a:p>
          <a:p>
            <a:r>
              <a:rPr lang="en-US" dirty="0" smtClean="0"/>
              <a:t>Most of the time, as web developers, we will be using Node.js as a back-end language to run a server.</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the nicest things about Node.js is that you do not have to learn a new language or a new syntax to start using it. </a:t>
            </a:r>
          </a:p>
          <a:p>
            <a:r>
              <a:rPr lang="en-US" dirty="0" smtClean="0"/>
              <a:t/>
            </a:r>
          </a:p>
          <a:p>
            <a:r>
              <a:rPr lang="en-US" dirty="0" smtClean="0"/>
              <a:t>Since we already know how to write JavaScript, Node.js should feel familiar to us, even as we venture into the server side!</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detailed differences, take a look here: https://nodejs.dev/learn/differences-between-nodejs-and-the-browser</a:t>
            </a:r>
          </a:p>
          <a:p>
            <a:r>
              <a:rPr lang="en-US" dirty="0" smtClean="0"/>
              <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good explanation can be found here: https://www.codecademy.com/articles/what-is-node</a:t>
            </a:r>
          </a:p>
          <a:p>
            <a:r>
              <a:rPr lang="en-US" dirty="0" smtClean="0"/>
              <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of it this way: We have a pet cat who was previously restricted to the indoors. Now that she's a little older, we decide it's okay to let her explore the backyard. There's lots of space and lots of great new things for her to investigate! But she's also away from some of her old comforts, like her bed, water dish, and food bowl. She might do something like drink out of a puddle or fish pond outside, but it won't look exactly like her water dish.</a:t>
            </a:r>
          </a:p>
          <a:p>
            <a:r>
              <a:rPr lang="en-US" dirty="0" smtClean="0"/>
              <a:t/>
            </a:r>
          </a:p>
          <a:p>
            <a:r>
              <a:rPr lang="en-US" dirty="0" smtClean="0"/>
              <a:t>Think of Node.js as a new environment for your familiar pet. You have fun new things to explore, like npm and server-side code, but you'll no longer have direct access to the HTML in your webpages.</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npm is where you can get third-party code.</a:t>
            </a:r>
          </a:p>
          <a:p>
            <a:r>
              <a:rPr lang="en-US" dirty="0" smtClean="0"/>
              <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Packages group together modules that are related. For example, a shapes drawing package might include specific modules for circles, triangles, or any other shapes. </a:t>
            </a:r>
          </a:p>
          <a:p>
            <a:r>
              <a:rPr lang="en-US" dirty="0" smtClean="0"/>
              <a:t/>
            </a:r>
          </a:p>
          <a:p>
            <a:r>
              <a:rPr lang="en-US" dirty="0" smtClean="0"/>
              <a:t>The triangle module would include all functionality specific to triangles. For example, it would know whether a triangle was acute, obtuse, or right; it might include the Pythagorean theorem, etc.</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https://www.npmjs.com/package/snake-names</a:t>
            </a:r>
          </a:p>
          <a:p>
            <a:r>
              <a:rPr lang="en-US" dirty="0" smtClean="0"/>
              <a:t/>
            </a:r>
          </a:p>
          <a:p>
            <a:r>
              <a:rPr lang="en-US" dirty="0" smtClean="0"/>
              <a:t>Briefly discuss the sections:</a:t>
            </a:r>
          </a:p>
          <a:p>
            <a:r>
              <a:rPr lang="en-US" dirty="0" smtClean="0"/>
              <a:t>- Installation (we install on the terminal; more on that in a moment.)</a:t>
            </a:r>
          </a:p>
          <a:p>
            <a:r>
              <a:rPr lang="en-US" dirty="0" smtClean="0"/>
              <a:t>- Usage (here is how some sample code would look).</a:t>
            </a:r>
          </a:p>
          <a:p>
            <a:r>
              <a:rPr lang="en-US" dirty="0" smtClean="0"/>
              <a:t>- API (here are the available methods we can call).</a:t>
            </a:r>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hyperlink" Target="https://www.npmjs.com/package/snake-names" TargetMode="External"/><Relationship Id="rId7" Type="http://schemas.openxmlformats.org/officeDocument/2006/relationships/image" Target="../media/image18.png"/><Relationship Id="rId8" Type="http://schemas.openxmlformats.org/officeDocument/2006/relationships/hyperlink" Target="https://pixy.org/4166127/" TargetMode="External"/><Relationship Id="rId9"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19.png"/><Relationship Id="rId8"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20.png"/><Relationship Id="rId8"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21.png"/><Relationship Id="rId8"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hyperlink" Target="https://pixabay.com/vectors/laptop-notebook-red-white-personal-34098/" TargetMode="External"/><Relationship Id="rId8"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hyperlink" Target="https://nodejs.org/en/about/resources/" TargetMode="External"/><Relationship Id="rId8"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hyperlink" Target="https://pixabay.com/vectors/google-chrome-logo-browser-brand-1326908/" TargetMode="External"/><Relationship Id="rId8"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hyperlink" Target="https://pixabay.com/images/search/house%20pet/" TargetMode="External"/><Relationship Id="rId8" Type="http://schemas.openxmlformats.org/officeDocument/2006/relationships/image" Target="../media/image16.png"/><Relationship Id="rId9" Type="http://schemas.openxmlformats.org/officeDocument/2006/relationships/hyperlink" Target="https://pixabay.com/photos/cat-flower-kitten-stone-pet-2536662/" TargetMode="External"/><Relationship Id="rId10"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hyperlink" Target="https://github.com/npm/logos" TargetMode="External"/><Relationship Id="rId8"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9098280" cy="5120640"/>
          </a:xfrm>
          <a:prstGeom prst="rect">
            <a:avLst/>
          </a:prstGeom>
        </p:spPr>
      </p:pic>
      <p:pic>
        <p:nvPicPr>
          <p:cNvPr id="3" name="Object 2"/>
          <p:cNvPicPr>
            <a:picLocks noChangeAspect="1"/>
          </p:cNvPicPr>
          <p:nvPr/>
        </p:nvPicPr>
        <p:blipFill>
          <a:blip r:embed="rId3" cstate="print"/>
          <a:stretch>
            <a:fillRect/>
          </a:stretch>
        </p:blipFill>
        <p:spPr>
          <a:xfrm>
            <a:off x="6611112" y="0"/>
            <a:ext cx="2468880" cy="1763486"/>
          </a:xfrm>
          <a:prstGeom prst="rect">
            <a:avLst/>
          </a:prstGeom>
        </p:spPr>
      </p:pic>
      <p:sp>
        <p:nvSpPr>
          <p:cNvPr id="4" name="Object 4"/>
          <p:cNvSpPr txBox="1"/>
          <p:nvPr/>
        </p:nvSpPr>
        <p:spPr>
          <a:xfrm>
            <a:off x="777240" y="1307592"/>
            <a:ext cx="3653790" cy="415544"/>
          </a:xfrm>
          <a:prstGeom prst="rect">
            <a:avLst/>
          </a:prstGeom>
          <a:noFill/>
        </p:spPr>
        <p:txBody>
          <a:bodyPr wrap="square" rtlCol="0"/>
          <a:lstStyle/>
          <a:p>
            <a:r>
              <a:rPr lang="en-US" sz="1000" dirty="0" smtClean="0">
                <a:solidFill>
                  <a:srgbClr val="FFFFFF"/>
                </a:solidFill>
                <a:latin typeface="Arial" pitchFamily="34" charset="0"/>
                <a:cs typeface="Arial" pitchFamily="34" charset="0"/>
              </a:rPr>
              <a:t>SOFTWARE DEVELOPMENT PROFESSIONAL PROGRAM</a:t>
            </a:r>
            <a:endParaRPr lang="en-US" sz="1000" dirty="0"/>
          </a:p>
        </p:txBody>
      </p:sp>
      <p:sp>
        <p:nvSpPr>
          <p:cNvPr id="5" name="Object 5"/>
          <p:cNvSpPr txBox="1"/>
          <p:nvPr/>
        </p:nvSpPr>
        <p:spPr>
          <a:xfrm>
            <a:off x="777240" y="1600200"/>
            <a:ext cx="5120640" cy="1376680"/>
          </a:xfrm>
          <a:prstGeom prst="rect">
            <a:avLst/>
          </a:prstGeom>
          <a:noFill/>
        </p:spPr>
        <p:txBody>
          <a:bodyPr wrap="square" rtlCol="0"/>
          <a:lstStyle/>
          <a:p>
            <a:r>
              <a:rPr lang="en-US" sz="3600" dirty="0" smtClean="0">
                <a:solidFill>
                  <a:srgbClr val="FFFFFF"/>
                </a:solidFill>
                <a:latin typeface="Open Sans" pitchFamily="34" charset="0"/>
                <a:cs typeface="Open Sans" pitchFamily="34" charset="0"/>
              </a:rPr>
              <a:t>Node.js: JavaScript on the Server Side</a:t>
            </a:r>
            <a:endParaRPr lang="en-US" sz="3600" dirty="0"/>
          </a:p>
        </p:txBody>
      </p:sp>
      <p:sp>
        <p:nvSpPr>
          <p:cNvPr id="6" name="Object 6"/>
          <p:cNvSpPr txBox="1"/>
          <p:nvPr/>
        </p:nvSpPr>
        <p:spPr>
          <a:xfrm>
            <a:off x="777240" y="3063240"/>
            <a:ext cx="5120640" cy="576580"/>
          </a:xfrm>
          <a:prstGeom prst="rect">
            <a:avLst/>
          </a:prstGeom>
          <a:noFill/>
        </p:spPr>
        <p:txBody>
          <a:bodyPr wrap="square" rtlCol="0"/>
          <a:lstStyle/>
          <a:p>
            <a:endParaRPr lang="en-US" sz="1800" dirty="0"/>
          </a:p>
        </p:txBody>
      </p:sp>
      <p:pic>
        <p:nvPicPr>
          <p:cNvPr id="7" name="Object 6"/>
          <p:cNvPicPr>
            <a:picLocks noChangeAspect="1"/>
          </p:cNvPicPr>
          <p:nvPr/>
        </p:nvPicPr>
        <p:blipFill>
          <a:blip r:embed="rId4" cstate="print"/>
          <a:stretch>
            <a:fillRect/>
          </a:stretch>
        </p:blipFill>
        <p:spPr>
          <a:xfrm>
            <a:off x="5394960" y="3081528"/>
            <a:ext cx="3703320" cy="2015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Module vs. Package?</a:t>
            </a:r>
            <a:endParaRPr lang="en-US" sz="2700" dirty="0"/>
          </a:p>
        </p:txBody>
      </p:sp>
      <p:sp>
        <p:nvSpPr>
          <p:cNvPr id="8" name="Object 8"/>
          <p:cNvSpPr txBox="1"/>
          <p:nvPr/>
        </p:nvSpPr>
        <p:spPr>
          <a:xfrm>
            <a:off x="868680" y="1549451"/>
            <a:ext cx="7369556" cy="1173480"/>
          </a:xfrm>
          <a:prstGeom prst="rect">
            <a:avLst/>
          </a:prstGeom>
          <a:noFill/>
        </p:spPr>
        <p:txBody>
          <a:bodyPr wrap="square" rtlCol="0"/>
          <a:lstStyle/>
          <a:p>
            <a:r>
              <a:rPr lang="en-US" sz="2800" dirty="0" smtClean="0">
                <a:solidFill>
                  <a:srgbClr val="003399"/>
                </a:solidFill>
                <a:latin typeface="Arial" pitchFamily="34" charset="0"/>
                <a:cs typeface="Arial" pitchFamily="34" charset="0"/>
              </a:rPr>
              <a:t>These terms are often used interchangeably! Here's the difference:</a:t>
            </a:r>
            <a:endParaRPr lang="en-US" sz="2800" dirty="0"/>
          </a:p>
        </p:txBody>
      </p:sp>
      <p:sp>
        <p:nvSpPr>
          <p:cNvPr id="9" name="Object 9"/>
          <p:cNvSpPr txBox="1"/>
          <p:nvPr/>
        </p:nvSpPr>
        <p:spPr>
          <a:xfrm>
            <a:off x="457200" y="3274873"/>
            <a:ext cx="902970" cy="479044"/>
          </a:xfrm>
          <a:prstGeom prst="rect">
            <a:avLst/>
          </a:prstGeom>
          <a:noFill/>
        </p:spPr>
        <p:txBody>
          <a:bodyPr wrap="square" rtlCol="0"/>
          <a:lstStyle/>
          <a:p>
            <a:r>
              <a:rPr lang="en-US" sz="1500" b="1" dirty="0" smtClean="0">
                <a:solidFill>
                  <a:srgbClr val="black"/>
                </a:solidFill>
                <a:latin typeface="Arial" pitchFamily="34" charset="0"/>
                <a:cs typeface="Arial" pitchFamily="34" charset="0"/>
              </a:rPr>
              <a:t>Module</a:t>
            </a:r>
            <a:endParaRPr lang="en-US" sz="1500" dirty="0"/>
          </a:p>
        </p:txBody>
      </p:sp>
      <p:sp>
        <p:nvSpPr>
          <p:cNvPr id="10" name="Object 10"/>
          <p:cNvSpPr txBox="1"/>
          <p:nvPr/>
        </p:nvSpPr>
        <p:spPr>
          <a:xfrm>
            <a:off x="457200" y="3571037"/>
            <a:ext cx="2550795" cy="6695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A single JavaScript file with inter-related functionality</a:t>
            </a:r>
            <a:endParaRPr lang="en-US" sz="1500" dirty="0"/>
          </a:p>
        </p:txBody>
      </p:sp>
      <p:sp>
        <p:nvSpPr>
          <p:cNvPr id="11" name="Object 11"/>
          <p:cNvSpPr txBox="1"/>
          <p:nvPr/>
        </p:nvSpPr>
        <p:spPr>
          <a:xfrm>
            <a:off x="3200400" y="3274873"/>
            <a:ext cx="1013460" cy="479044"/>
          </a:xfrm>
          <a:prstGeom prst="rect">
            <a:avLst/>
          </a:prstGeom>
          <a:noFill/>
        </p:spPr>
        <p:txBody>
          <a:bodyPr wrap="square" rtlCol="0"/>
          <a:lstStyle/>
          <a:p>
            <a:r>
              <a:rPr lang="en-US" sz="1500" b="1" dirty="0" smtClean="0">
                <a:solidFill>
                  <a:srgbClr val="black"/>
                </a:solidFill>
                <a:latin typeface="Arial" pitchFamily="34" charset="0"/>
                <a:cs typeface="Arial" pitchFamily="34" charset="0"/>
              </a:rPr>
              <a:t>Package</a:t>
            </a:r>
            <a:endParaRPr lang="en-US" sz="1500" dirty="0"/>
          </a:p>
        </p:txBody>
      </p:sp>
      <p:sp>
        <p:nvSpPr>
          <p:cNvPr id="12" name="Object 12"/>
          <p:cNvSpPr txBox="1"/>
          <p:nvPr/>
        </p:nvSpPr>
        <p:spPr>
          <a:xfrm>
            <a:off x="3200400" y="3571037"/>
            <a:ext cx="2722245" cy="6695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One or more related modules packaged together</a:t>
            </a:r>
            <a:endParaRPr lang="en-US" sz="1500" dirty="0"/>
          </a:p>
        </p:txBody>
      </p:sp>
      <p:sp>
        <p:nvSpPr>
          <p:cNvPr id="13" name="Object 13"/>
          <p:cNvSpPr txBox="1"/>
          <p:nvPr/>
        </p:nvSpPr>
        <p:spPr>
          <a:xfrm>
            <a:off x="5943600" y="2693721"/>
            <a:ext cx="2580894" cy="10337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For example, a shapes package might include modules like:</a:t>
            </a:r>
            <a:endParaRPr lang="en-US" sz="1800" dirty="0"/>
          </a:p>
        </p:txBody>
      </p:sp>
      <p:sp>
        <p:nvSpPr>
          <p:cNvPr id="14" name="Object 14"/>
          <p:cNvSpPr txBox="1"/>
          <p:nvPr/>
        </p:nvSpPr>
        <p:spPr>
          <a:xfrm>
            <a:off x="5943600" y="3590341"/>
            <a:ext cx="4251960" cy="228600"/>
          </a:xfrm>
          <a:prstGeom prst="rect">
            <a:avLst/>
          </a:prstGeom>
          <a:noFill/>
        </p:spPr>
        <p:txBody>
          <a:bodyPr wrap="square" rtlCol="0"/>
          <a:lstStyle>
            <a:lvl1pPr>
              <a:buChar char="•"/>
              <a:spcBef>
                <a:spcPct val="20000"/>
              </a:spcBef>
            </a:lvl1pPr>
            <a:lvl2pPr>
              <a:buChar char="•"/>
            </a:lvl2pPr>
            <a:lvl3pPr>
              <a:buChar char="•"/>
            </a:lvl3pPr>
            <a:lvl4pPr>
              <a:buChar char="•"/>
            </a:lvl4pPr>
            <a:lvl5pPr>
              <a:buChar char="•"/>
            </a:lvl5pPr>
          </a:lstStyle>
          <a:p>
            <a:r>
              <a:rPr lang="en-US" sz="1800" lvl="0" dirty="0" smtClean="0">
                <a:solidFill>
                  <a:srgbClr val="black"/>
                </a:solidFill>
                <a:latin typeface="Arial" pitchFamily="34" charset="0"/>
                <a:cs typeface="Arial" pitchFamily="34" charset="0"/>
              </a:rPr>
              <a:t>Square.js</a:t>
            </a:r>
            <a:r>
              <a:rPr lang="en-US" dirty="0" smtClean="0"/>
              <a:t/>
            </a:r>
          </a:p>
          <a:p>
            <a:r>
              <a:rPr lang="en-US" dirty="0" smtClean="0"/>
              <a:t/>
            </a:r>
            <a:r>
              <a:rPr lang="en-US" sz="1800" lvl="0" dirty="0" smtClean="0">
                <a:solidFill>
                  <a:srgbClr val="black"/>
                </a:solidFill>
                <a:latin typeface="Arial" pitchFamily="34" charset="0"/>
                <a:cs typeface="Arial" pitchFamily="34" charset="0"/>
              </a:rPr>
              <a:t>Triangle.js</a:t>
            </a:r>
            <a:r>
              <a:rPr lang="en-US" dirty="0" smtClean="0"/>
              <a:t/>
            </a:r>
          </a:p>
          <a:p>
            <a:r>
              <a:rPr lang="en-US" dirty="0" smtClean="0"/>
              <a:t/>
            </a:r>
            <a:r>
              <a:rPr lang="en-US" sz="1800" lvl="0" dirty="0" smtClean="0">
                <a:solidFill>
                  <a:srgbClr val="black"/>
                </a:solidFill>
                <a:latin typeface="Arial" pitchFamily="34" charset="0"/>
                <a:cs typeface="Arial" pitchFamily="34" charset="0"/>
              </a:rPr>
              <a:t>Circle.js</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Sample Package</a:t>
            </a:r>
            <a:endParaRPr lang="en-US" sz="2700" dirty="0"/>
          </a:p>
        </p:txBody>
      </p:sp>
      <p:sp>
        <p:nvSpPr>
          <p:cNvPr id="8" name="Object 8"/>
          <p:cNvSpPr txBox="1"/>
          <p:nvPr/>
        </p:nvSpPr>
        <p:spPr>
          <a:xfrm>
            <a:off x="621792" y="1871218"/>
            <a:ext cx="3749548" cy="1173480"/>
          </a:xfrm>
          <a:prstGeom prst="rect">
            <a:avLst/>
          </a:prstGeom>
          <a:noFill/>
        </p:spPr>
        <p:txBody>
          <a:bodyPr wrap="square" rtlCol="0"/>
          <a:lstStyle/>
          <a:p>
            <a:r>
              <a:rPr lang="en-US" sz="2800" dirty="0" smtClean="0">
                <a:solidFill>
                  <a:srgbClr val="003399"/>
                </a:solidFill>
                <a:latin typeface="Arial" pitchFamily="34" charset="0"/>
                <a:cs typeface="Arial" pitchFamily="34" charset="0"/>
              </a:rPr>
              <a:t>Let's take a look at an example package.</a:t>
            </a:r>
            <a:endParaRPr lang="en-US" sz="2800" dirty="0"/>
          </a:p>
        </p:txBody>
      </p:sp>
      <p:sp>
        <p:nvSpPr>
          <p:cNvPr id="9" name="Object 9"/>
          <p:cNvSpPr txBox="1"/>
          <p:nvPr/>
        </p:nvSpPr>
        <p:spPr>
          <a:xfrm>
            <a:off x="621792" y="2816098"/>
            <a:ext cx="3897630" cy="6781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Today, we'll look at </a:t>
            </a:r>
            <a:r>
              <a:rPr lang="en-US" sz="1800" dirty="0" smtClean="0">
                <a:solidFill>
                  <a:srgbClr val="176CEE"/>
                </a:solidFill>
                <a:hlinkClick r:id="rId6"/>
                <a:latin typeface="Arial" pitchFamily="34" charset="0"/>
                <a:cs typeface="Arial" pitchFamily="34" charset="0"/>
              </a:rPr>
              <a:t>Snake-Names</a:t>
            </a:r>
            <a:r>
              <a:rPr lang="en-US" sz="1800" dirty="0" smtClean="0">
                <a:solidFill>
                  <a:srgbClr val="176CEE"/>
                </a:solidFill>
                <a:latin typeface="Arial" pitchFamily="34" charset="0"/>
                <a:cs typeface="Arial" pitchFamily="34" charset="0"/>
              </a:rPr>
              <a:t>!</a:t>
            </a:r>
            <a:endParaRPr lang="en-US" sz="1800" dirty="0"/>
          </a:p>
        </p:txBody>
      </p:sp>
      <p:sp>
        <p:nvSpPr>
          <p:cNvPr id="10" name="Object 10"/>
          <p:cNvSpPr txBox="1"/>
          <p:nvPr/>
        </p:nvSpPr>
        <p:spPr>
          <a:xfrm>
            <a:off x="621792" y="3357118"/>
            <a:ext cx="4150995" cy="6695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(For all those times when you don't know what to call a snake...)</a:t>
            </a:r>
            <a:endParaRPr lang="en-US" sz="1500" dirty="0"/>
          </a:p>
        </p:txBody>
      </p:sp>
      <p:pic>
        <p:nvPicPr>
          <p:cNvPr id="11" name="Object 10"/>
          <p:cNvPicPr>
            <a:picLocks noChangeAspect="1"/>
          </p:cNvPicPr>
          <p:nvPr/>
        </p:nvPicPr>
        <p:blipFill>
          <a:blip r:embed="rId7" cstate="print"/>
          <a:stretch>
            <a:fillRect/>
          </a:stretch>
        </p:blipFill>
        <p:spPr>
          <a:xfrm>
            <a:off x="5045583" y="1721993"/>
            <a:ext cx="2838450" cy="2038350"/>
          </a:xfrm>
          <a:prstGeom prst="rect">
            <a:avLst/>
          </a:prstGeom>
        </p:spPr>
      </p:pic>
      <p:sp>
        <p:nvSpPr>
          <p:cNvPr id="12" name="Object 12"/>
          <p:cNvSpPr txBox="1"/>
          <p:nvPr/>
        </p:nvSpPr>
        <p:spPr>
          <a:xfrm>
            <a:off x="5045583" y="3760343"/>
            <a:ext cx="458470" cy="415544"/>
          </a:xfrm>
          <a:prstGeom prst="rect">
            <a:avLst/>
          </a:prstGeom>
          <a:noFill/>
        </p:spPr>
        <p:txBody>
          <a:bodyPr wrap="square" rtlCol="0"/>
          <a:lstStyle/>
          <a:p>
            <a:r>
              <a:rPr lang="en-US" sz="1000" u="sng" dirty="0" smtClean="0">
                <a:solidFill>
                  <a:srgbClr val="666666"/>
                </a:solidFill>
                <a:hlinkClick r:id="rId8"/>
                <a:latin typeface="Arial" pitchFamily="34" charset="0"/>
                <a:cs typeface="Arial" pitchFamily="34" charset="0"/>
              </a:rPr>
              <a:t>Pixy</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npm Init</a:t>
            </a:r>
            <a:endParaRPr lang="en-US" sz="2700" dirty="0"/>
          </a:p>
        </p:txBody>
      </p:sp>
      <p:pic>
        <p:nvPicPr>
          <p:cNvPr id="8" name="Object 7"/>
          <p:cNvPicPr>
            <a:picLocks noChangeAspect="1"/>
          </p:cNvPicPr>
          <p:nvPr/>
        </p:nvPicPr>
        <p:blipFill>
          <a:blip r:embed="rId6" cstate="print"/>
          <a:stretch>
            <a:fillRect/>
          </a:stretch>
        </p:blipFill>
        <p:spPr>
          <a:xfrm>
            <a:off x="7909560" y="457200"/>
            <a:ext cx="457200" cy="457200"/>
          </a:xfrm>
          <a:prstGeom prst="rect">
            <a:avLst/>
          </a:prstGeom>
        </p:spPr>
      </p:pic>
      <p:sp>
        <p:nvSpPr>
          <p:cNvPr id="9" name="Object 9"/>
          <p:cNvSpPr txBox="1"/>
          <p:nvPr/>
        </p:nvSpPr>
        <p:spPr>
          <a:xfrm>
            <a:off x="457200" y="1617472"/>
            <a:ext cx="7498080" cy="7797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The </a:t>
            </a:r>
            <a:r>
              <a:rPr lang="en-US" sz="1800" dirty="0" smtClean="0">
                <a:solidFill>
                  <a:srgbClr val="176CEE"/>
                </a:solidFill>
                <a:latin typeface="Arial" pitchFamily="34" charset="0"/>
                <a:cs typeface="Arial" pitchFamily="34" charset="0"/>
              </a:rPr>
              <a:t>npm init</a:t>
            </a:r>
            <a:r>
              <a:rPr lang="en-US" sz="1800" dirty="0" smtClean="0">
                <a:solidFill>
                  <a:srgbClr val="176CEE"/>
                </a:solidFill>
                <a:latin typeface="Arial" pitchFamily="34" charset="0"/>
                <a:cs typeface="Arial" pitchFamily="34" charset="0"/>
              </a:rPr>
              <a:t> command creates a </a:t>
            </a:r>
            <a:r>
              <a:rPr lang="en-US" sz="1800" dirty="0" smtClean="0">
                <a:solidFill>
                  <a:srgbClr val="176CEE"/>
                </a:solidFill>
                <a:latin typeface="Arial" pitchFamily="34" charset="0"/>
                <a:cs typeface="Arial" pitchFamily="34" charset="0"/>
              </a:rPr>
              <a:t>package.json</a:t>
            </a:r>
            <a:r>
              <a:rPr lang="en-US" sz="1800" dirty="0" smtClean="0">
                <a:solidFill>
                  <a:srgbClr val="176CEE"/>
                </a:solidFill>
                <a:latin typeface="Arial" pitchFamily="34" charset="0"/>
                <a:cs typeface="Arial" pitchFamily="34" charset="0"/>
              </a:rPr>
              <a:t> file.</a:t>
            </a:r>
            <a:endParaRPr lang="en-US" sz="1800" dirty="0"/>
          </a:p>
        </p:txBody>
      </p:sp>
      <p:sp>
        <p:nvSpPr>
          <p:cNvPr id="10" name="Object 10"/>
          <p:cNvSpPr txBox="1"/>
          <p:nvPr/>
        </p:nvSpPr>
        <p:spPr>
          <a:xfrm>
            <a:off x="457200" y="2260092"/>
            <a:ext cx="7498080" cy="5298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Package.json</a:t>
            </a:r>
            <a:r>
              <a:rPr lang="en-US" sz="1500" dirty="0" smtClean="0">
                <a:solidFill>
                  <a:srgbClr val="black"/>
                </a:solidFill>
                <a:latin typeface="Arial" pitchFamily="34" charset="0"/>
                <a:cs typeface="Arial" pitchFamily="34" charset="0"/>
              </a:rPr>
              <a:t> contains metadata about a project.</a:t>
            </a:r>
            <a:endParaRPr lang="en-US" sz="1500" dirty="0"/>
          </a:p>
        </p:txBody>
      </p:sp>
      <p:pic>
        <p:nvPicPr>
          <p:cNvPr id="11" name="Object 10"/>
          <p:cNvPicPr>
            <a:picLocks noChangeAspect="1"/>
          </p:cNvPicPr>
          <p:nvPr/>
        </p:nvPicPr>
        <p:blipFill>
          <a:blip r:embed="rId7" cstate="print"/>
          <a:stretch>
            <a:fillRect/>
          </a:stretch>
        </p:blipFill>
        <p:spPr>
          <a:xfrm>
            <a:off x="457200" y="2607056"/>
            <a:ext cx="2743200" cy="16733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npm Install</a:t>
            </a:r>
            <a:endParaRPr lang="en-US" sz="2700" dirty="0"/>
          </a:p>
        </p:txBody>
      </p:sp>
      <p:pic>
        <p:nvPicPr>
          <p:cNvPr id="8" name="Object 7"/>
          <p:cNvPicPr>
            <a:picLocks noChangeAspect="1"/>
          </p:cNvPicPr>
          <p:nvPr/>
        </p:nvPicPr>
        <p:blipFill>
          <a:blip r:embed="rId6" cstate="print"/>
          <a:stretch>
            <a:fillRect/>
          </a:stretch>
        </p:blipFill>
        <p:spPr>
          <a:xfrm>
            <a:off x="7909560" y="457200"/>
            <a:ext cx="457200" cy="457200"/>
          </a:xfrm>
          <a:prstGeom prst="rect">
            <a:avLst/>
          </a:prstGeom>
        </p:spPr>
      </p:pic>
      <p:sp>
        <p:nvSpPr>
          <p:cNvPr id="9" name="Object 9"/>
          <p:cNvSpPr txBox="1"/>
          <p:nvPr/>
        </p:nvSpPr>
        <p:spPr>
          <a:xfrm>
            <a:off x="457200" y="2013204"/>
            <a:ext cx="8412480" cy="6781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The </a:t>
            </a:r>
            <a:r>
              <a:rPr lang="en-US" sz="1800" dirty="0" smtClean="0">
                <a:solidFill>
                  <a:srgbClr val="176CEE"/>
                </a:solidFill>
                <a:latin typeface="Arial" pitchFamily="34" charset="0"/>
                <a:cs typeface="Arial" pitchFamily="34" charset="0"/>
              </a:rPr>
              <a:t>npm install [package name]</a:t>
            </a:r>
            <a:r>
              <a:rPr lang="en-US" sz="1800" dirty="0" smtClean="0">
                <a:solidFill>
                  <a:srgbClr val="176CEE"/>
                </a:solidFill>
                <a:latin typeface="Arial" pitchFamily="34" charset="0"/>
                <a:cs typeface="Arial" pitchFamily="34" charset="0"/>
              </a:rPr>
              <a:t> command is used to install a package.</a:t>
            </a:r>
            <a:endParaRPr lang="en-US" sz="1800" dirty="0"/>
          </a:p>
        </p:txBody>
      </p:sp>
      <p:pic>
        <p:nvPicPr>
          <p:cNvPr id="10" name="Object 9"/>
          <p:cNvPicPr>
            <a:picLocks noChangeAspect="1"/>
          </p:cNvPicPr>
          <p:nvPr/>
        </p:nvPicPr>
        <p:blipFill>
          <a:blip r:embed="rId7" cstate="print"/>
          <a:stretch>
            <a:fillRect/>
          </a:stretch>
        </p:blipFill>
        <p:spPr>
          <a:xfrm>
            <a:off x="457200" y="2554224"/>
            <a:ext cx="3657600" cy="932688"/>
          </a:xfrm>
          <a:prstGeom prst="rect">
            <a:avLst/>
          </a:prstGeom>
        </p:spPr>
      </p:pic>
      <p:sp>
        <p:nvSpPr>
          <p:cNvPr id="11" name="Object 11"/>
          <p:cNvSpPr txBox="1"/>
          <p:nvPr/>
        </p:nvSpPr>
        <p:spPr>
          <a:xfrm>
            <a:off x="457200" y="3486912"/>
            <a:ext cx="7498080" cy="5806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Take a look at </a:t>
            </a:r>
            <a:r>
              <a:rPr lang="en-US" sz="1500" dirty="0" smtClean="0">
                <a:solidFill>
                  <a:srgbClr val="black"/>
                </a:solidFill>
                <a:latin typeface="Arial" pitchFamily="34" charset="0"/>
                <a:cs typeface="Arial" pitchFamily="34" charset="0"/>
              </a:rPr>
              <a:t>package.json</a:t>
            </a:r>
            <a:r>
              <a:rPr lang="en-US" sz="1500" dirty="0" smtClean="0">
                <a:solidFill>
                  <a:srgbClr val="black"/>
                </a:solidFill>
                <a:latin typeface="Arial" pitchFamily="34" charset="0"/>
                <a:cs typeface="Arial" pitchFamily="34" charset="0"/>
              </a:rPr>
              <a:t> now. Has anything changed?</a:t>
            </a:r>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Require Keyword</a:t>
            </a:r>
            <a:endParaRPr lang="en-US" sz="2700" dirty="0"/>
          </a:p>
        </p:txBody>
      </p:sp>
      <p:pic>
        <p:nvPicPr>
          <p:cNvPr id="8" name="Object 7"/>
          <p:cNvPicPr>
            <a:picLocks noChangeAspect="1"/>
          </p:cNvPicPr>
          <p:nvPr/>
        </p:nvPicPr>
        <p:blipFill>
          <a:blip r:embed="rId6" cstate="print"/>
          <a:stretch>
            <a:fillRect/>
          </a:stretch>
        </p:blipFill>
        <p:spPr>
          <a:xfrm>
            <a:off x="7909560" y="457200"/>
            <a:ext cx="457200" cy="457200"/>
          </a:xfrm>
          <a:prstGeom prst="rect">
            <a:avLst/>
          </a:prstGeom>
        </p:spPr>
      </p:pic>
      <p:pic>
        <p:nvPicPr>
          <p:cNvPr id="9" name="Object 8"/>
          <p:cNvPicPr>
            <a:picLocks noChangeAspect="1"/>
          </p:cNvPicPr>
          <p:nvPr/>
        </p:nvPicPr>
        <p:blipFill>
          <a:blip r:embed="rId7" cstate="print"/>
          <a:stretch>
            <a:fillRect/>
          </a:stretch>
        </p:blipFill>
        <p:spPr>
          <a:xfrm>
            <a:off x="457200" y="1696212"/>
            <a:ext cx="8229600" cy="25511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Let's Get to It</a:t>
            </a:r>
            <a:endParaRPr lang="en-US" sz="2700" dirty="0"/>
          </a:p>
        </p:txBody>
      </p:sp>
      <p:sp>
        <p:nvSpPr>
          <p:cNvPr id="8" name="Object 8"/>
          <p:cNvSpPr txBox="1"/>
          <p:nvPr/>
        </p:nvSpPr>
        <p:spPr>
          <a:xfrm>
            <a:off x="621792" y="2500630"/>
            <a:ext cx="4119372" cy="8051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Let's do an activity to play around with these new features!</a:t>
            </a:r>
            <a:endParaRPr lang="en-US" sz="1800" dirty="0"/>
          </a:p>
        </p:txBody>
      </p:sp>
      <p:pic>
        <p:nvPicPr>
          <p:cNvPr id="9" name="Object 8"/>
          <p:cNvPicPr>
            <a:picLocks noChangeAspect="1"/>
          </p:cNvPicPr>
          <p:nvPr/>
        </p:nvPicPr>
        <p:blipFill>
          <a:blip r:embed="rId6" cstate="print"/>
          <a:stretch>
            <a:fillRect/>
          </a:stretch>
        </p:blipFill>
        <p:spPr>
          <a:xfrm>
            <a:off x="5155121" y="1431480"/>
            <a:ext cx="2619375" cy="2619375"/>
          </a:xfrm>
          <a:prstGeom prst="rect">
            <a:avLst/>
          </a:prstGeom>
        </p:spPr>
      </p:pic>
      <p:sp>
        <p:nvSpPr>
          <p:cNvPr id="10" name="Object 10"/>
          <p:cNvSpPr txBox="1"/>
          <p:nvPr/>
        </p:nvSpPr>
        <p:spPr>
          <a:xfrm>
            <a:off x="5155121" y="4050855"/>
            <a:ext cx="685800" cy="415544"/>
          </a:xfrm>
          <a:prstGeom prst="rect">
            <a:avLst/>
          </a:prstGeom>
          <a:noFill/>
        </p:spPr>
        <p:txBody>
          <a:bodyPr wrap="square" rtlCol="0"/>
          <a:lstStyle/>
          <a:p>
            <a:r>
              <a:rPr lang="en-US" sz="1000" u="sng" dirty="0" smtClean="0">
                <a:solidFill>
                  <a:srgbClr val="666666"/>
                </a:solidFill>
                <a:hlinkClick r:id="rId7"/>
                <a:latin typeface="Arial" pitchFamily="34" charset="0"/>
                <a:cs typeface="Arial" pitchFamily="34" charset="0"/>
              </a:rPr>
              <a:t>PixaBay</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Learning Objectives</a:t>
            </a:r>
            <a:endParaRPr lang="en-US" sz="2700" dirty="0"/>
          </a:p>
        </p:txBody>
      </p:sp>
      <p:pic>
        <p:nvPicPr>
          <p:cNvPr id="8" name="Object 7"/>
          <p:cNvPicPr>
            <a:picLocks noChangeAspect="1"/>
          </p:cNvPicPr>
          <p:nvPr/>
        </p:nvPicPr>
        <p:blipFill>
          <a:blip r:embed="rId6" cstate="print"/>
          <a:stretch>
            <a:fillRect/>
          </a:stretch>
        </p:blipFill>
        <p:spPr>
          <a:xfrm>
            <a:off x="868680" y="1517142"/>
            <a:ext cx="4572000" cy="425196"/>
          </a:xfrm>
          <a:prstGeom prst="rect">
            <a:avLst/>
          </a:prstGeom>
        </p:spPr>
      </p:pic>
      <p:sp>
        <p:nvSpPr>
          <p:cNvPr id="9" name="Object 9"/>
          <p:cNvSpPr txBox="1"/>
          <p:nvPr/>
        </p:nvSpPr>
        <p:spPr>
          <a:xfrm>
            <a:off x="868680" y="1942338"/>
            <a:ext cx="4471416" cy="228600"/>
          </a:xfrm>
          <a:prstGeom prst="rect">
            <a:avLst/>
          </a:prstGeom>
          <a:noFill/>
        </p:spPr>
        <p:txBody>
          <a:bodyPr wrap="square" rtlCol="0"/>
          <a:lstStyle>
            <a:lvl1pPr>
              <a:buChar char="•"/>
              <a:spcBef>
                <a:spcPct val="20000"/>
              </a:spcBef>
            </a:lvl1pPr>
            <a:lvl2pPr>
              <a:buChar char="•"/>
            </a:lvl2pPr>
            <a:lvl3pPr>
              <a:buChar char="•"/>
            </a:lvl3pPr>
            <a:lvl4pPr>
              <a:buChar char="•"/>
            </a:lvl4pPr>
            <a:lvl5pPr>
              <a:buChar char="•"/>
            </a:lvl5pPr>
          </a:lstStyle>
          <a:p>
            <a:r>
              <a:rPr lang="en-US" sz="1800" lvl="0" dirty="0" smtClean="0">
                <a:solidFill>
                  <a:srgbClr val="black"/>
                </a:solidFill>
                <a:latin typeface="Arial" pitchFamily="34" charset="0"/>
                <a:cs typeface="Arial" pitchFamily="34" charset="0"/>
              </a:rPr>
              <a:t>Provide a definition and typical use case for Node.js.</a:t>
            </a:r>
            <a:r>
              <a:rPr lang="en-US" dirty="0" smtClean="0"/>
              <a:t/>
            </a:r>
          </a:p>
          <a:p>
            <a:r>
              <a:rPr lang="en-US" dirty="0" smtClean="0"/>
              <a:t/>
            </a:r>
            <a:r>
              <a:rPr lang="en-US" sz="1800" lvl="0" dirty="0" smtClean="0">
                <a:solidFill>
                  <a:srgbClr val="black"/>
                </a:solidFill>
                <a:latin typeface="Arial" pitchFamily="34" charset="0"/>
                <a:cs typeface="Arial" pitchFamily="34" charset="0"/>
              </a:rPr>
              <a:t>Explore the differences between Node.js and front-end JavaScript.</a:t>
            </a:r>
            <a:r>
              <a:rPr lang="en-US" dirty="0" smtClean="0"/>
              <a:t/>
            </a:r>
          </a:p>
          <a:p>
            <a:r>
              <a:rPr lang="en-US" dirty="0" smtClean="0"/>
              <a:t/>
            </a:r>
            <a:r>
              <a:rPr lang="en-US" sz="1800" lvl="0" dirty="0" smtClean="0">
                <a:solidFill>
                  <a:srgbClr val="black"/>
                </a:solidFill>
                <a:latin typeface="Arial" pitchFamily="34" charset="0"/>
                <a:cs typeface="Arial" pitchFamily="34" charset="0"/>
              </a:rPr>
              <a:t>Use npm to install and require third-party code.</a:t>
            </a:r>
            <a:endParaRPr lang="en-US" sz="1800" dirty="0"/>
          </a:p>
        </p:txBody>
      </p:sp>
      <p:pic>
        <p:nvPicPr>
          <p:cNvPr id="10" name="Object 9"/>
          <p:cNvPicPr>
            <a:picLocks noChangeAspect="1"/>
          </p:cNvPicPr>
          <p:nvPr/>
        </p:nvPicPr>
        <p:blipFill>
          <a:blip r:embed="rId7" cstate="print"/>
          <a:stretch>
            <a:fillRect/>
          </a:stretch>
        </p:blipFill>
        <p:spPr>
          <a:xfrm>
            <a:off x="5093208" y="1202436"/>
            <a:ext cx="2743200" cy="2743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What is Node.js?</a:t>
            </a:r>
            <a:endParaRPr lang="en-US" sz="2700" dirty="0"/>
          </a:p>
        </p:txBody>
      </p:sp>
      <p:sp>
        <p:nvSpPr>
          <p:cNvPr id="8" name="Object 8"/>
          <p:cNvSpPr txBox="1"/>
          <p:nvPr/>
        </p:nvSpPr>
        <p:spPr>
          <a:xfrm>
            <a:off x="621792" y="2352548"/>
            <a:ext cx="3733038" cy="8051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Q: Is Node.js a separate language from JavaScript?</a:t>
            </a:r>
            <a:endParaRPr lang="en-US" sz="1800" dirty="0"/>
          </a:p>
        </p:txBody>
      </p:sp>
      <p:sp>
        <p:nvSpPr>
          <p:cNvPr id="9" name="Object 9"/>
          <p:cNvSpPr txBox="1"/>
          <p:nvPr/>
        </p:nvSpPr>
        <p:spPr>
          <a:xfrm>
            <a:off x="621792" y="3020568"/>
            <a:ext cx="981075" cy="4790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A: Nope!</a:t>
            </a:r>
            <a:endParaRPr lang="en-US" sz="1500" dirty="0"/>
          </a:p>
        </p:txBody>
      </p:sp>
      <p:pic>
        <p:nvPicPr>
          <p:cNvPr id="10" name="Object 9"/>
          <p:cNvPicPr>
            <a:picLocks noChangeAspect="1"/>
          </p:cNvPicPr>
          <p:nvPr/>
        </p:nvPicPr>
        <p:blipFill>
          <a:blip r:embed="rId6" cstate="print"/>
          <a:stretch>
            <a:fillRect/>
          </a:stretch>
        </p:blipFill>
        <p:spPr>
          <a:xfrm>
            <a:off x="5131308" y="1898206"/>
            <a:ext cx="2667000" cy="1685925"/>
          </a:xfrm>
          <a:prstGeom prst="rect">
            <a:avLst/>
          </a:prstGeom>
        </p:spPr>
      </p:pic>
      <p:sp>
        <p:nvSpPr>
          <p:cNvPr id="11" name="Object 11"/>
          <p:cNvSpPr txBox="1"/>
          <p:nvPr/>
        </p:nvSpPr>
        <p:spPr>
          <a:xfrm>
            <a:off x="5131308" y="3584131"/>
            <a:ext cx="869950" cy="415544"/>
          </a:xfrm>
          <a:prstGeom prst="rect">
            <a:avLst/>
          </a:prstGeom>
          <a:noFill/>
        </p:spPr>
        <p:txBody>
          <a:bodyPr wrap="square" rtlCol="0"/>
          <a:lstStyle/>
          <a:p>
            <a:r>
              <a:rPr lang="en-US" sz="1000" u="sng" dirty="0" smtClean="0">
                <a:solidFill>
                  <a:srgbClr val="666666"/>
                </a:solidFill>
                <a:hlinkClick r:id="rId7"/>
                <a:latin typeface="Arial" pitchFamily="34" charset="0"/>
                <a:cs typeface="Arial" pitchFamily="34" charset="0"/>
              </a:rPr>
              <a:t>Node.js.org</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What is Node.js?</a:t>
            </a:r>
            <a:endParaRPr lang="en-US" sz="2700" dirty="0"/>
          </a:p>
        </p:txBody>
      </p:sp>
      <p:pic>
        <p:nvPicPr>
          <p:cNvPr id="8" name="Object 7"/>
          <p:cNvPicPr>
            <a:picLocks noChangeAspect="1"/>
          </p:cNvPicPr>
          <p:nvPr/>
        </p:nvPicPr>
        <p:blipFill>
          <a:blip r:embed="rId6" cstate="print"/>
          <a:stretch>
            <a:fillRect/>
          </a:stretch>
        </p:blipFill>
        <p:spPr>
          <a:xfrm>
            <a:off x="7909560" y="457200"/>
            <a:ext cx="457200" cy="457200"/>
          </a:xfrm>
          <a:prstGeom prst="rect">
            <a:avLst/>
          </a:prstGeom>
        </p:spPr>
      </p:pic>
      <p:sp>
        <p:nvSpPr>
          <p:cNvPr id="9" name="Object 9"/>
          <p:cNvSpPr txBox="1"/>
          <p:nvPr/>
        </p:nvSpPr>
        <p:spPr>
          <a:xfrm>
            <a:off x="457200" y="2343150"/>
            <a:ext cx="4670552" cy="817880"/>
          </a:xfrm>
          <a:prstGeom prst="rect">
            <a:avLst/>
          </a:prstGeom>
          <a:noFill/>
        </p:spPr>
        <p:txBody>
          <a:bodyPr wrap="square" rtlCol="0"/>
          <a:lstStyle/>
          <a:p>
            <a:r>
              <a:rPr lang="en-US" sz="2800" dirty="0" smtClean="0">
                <a:solidFill>
                  <a:srgbClr val="003399"/>
                </a:solidFill>
                <a:latin typeface="Arial" pitchFamily="34" charset="0"/>
                <a:cs typeface="Arial" pitchFamily="34" charset="0"/>
              </a:rPr>
              <a:t>JavaScript on the Back End</a:t>
            </a:r>
            <a:endParaRPr lang="en-US" sz="2800" dirty="0"/>
          </a:p>
        </p:txBody>
      </p:sp>
      <p:sp>
        <p:nvSpPr>
          <p:cNvPr id="10" name="Object 10"/>
          <p:cNvSpPr txBox="1"/>
          <p:nvPr/>
        </p:nvSpPr>
        <p:spPr>
          <a:xfrm>
            <a:off x="457200" y="2932430"/>
            <a:ext cx="8238744" cy="8051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Node.js is a JavaScript runtime environment that decouples JavaScript from a browser. Node can run server-side code or a script apart from the web entirely!</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Digging a Little Deeper</a:t>
            </a:r>
            <a:endParaRPr lang="en-US" sz="2700" dirty="0"/>
          </a:p>
        </p:txBody>
      </p:sp>
      <p:sp>
        <p:nvSpPr>
          <p:cNvPr id="8" name="Object 8"/>
          <p:cNvSpPr txBox="1"/>
          <p:nvPr/>
        </p:nvSpPr>
        <p:spPr>
          <a:xfrm>
            <a:off x="621792" y="1999234"/>
            <a:ext cx="4064508" cy="8051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Node.js runs on the same engine that powers Google Chrome</a:t>
            </a:r>
            <a:endParaRPr lang="en-US" sz="1800" dirty="0"/>
          </a:p>
        </p:txBody>
      </p:sp>
      <p:sp>
        <p:nvSpPr>
          <p:cNvPr id="9" name="Object 9"/>
          <p:cNvSpPr txBox="1"/>
          <p:nvPr/>
        </p:nvSpPr>
        <p:spPr>
          <a:xfrm>
            <a:off x="621792" y="2667254"/>
            <a:ext cx="5481828" cy="228600"/>
          </a:xfrm>
          <a:prstGeom prst="rect">
            <a:avLst/>
          </a:prstGeom>
          <a:noFill/>
        </p:spPr>
        <p:txBody>
          <a:bodyPr wrap="square" rtlCol="0"/>
          <a:lstStyle>
            <a:lvl1pPr>
              <a:buChar char="•"/>
              <a:spcBef>
                <a:spcPct val="20000"/>
              </a:spcBef>
            </a:lvl1pPr>
            <a:lvl2pPr>
              <a:buChar char="•"/>
            </a:lvl2pPr>
            <a:lvl3pPr>
              <a:buChar char="•"/>
            </a:lvl3pPr>
            <a:lvl4pPr>
              <a:buChar char="•"/>
            </a:lvl4pPr>
            <a:lvl5pPr>
              <a:buChar char="•"/>
            </a:lvl5pPr>
          </a:lstStyle>
          <a:p>
            <a:r>
              <a:rPr lang="en-US" sz="1800" lvl="0" dirty="0" smtClean="0">
                <a:solidFill>
                  <a:srgbClr val="black"/>
                </a:solidFill>
                <a:latin typeface="Arial" pitchFamily="34" charset="0"/>
                <a:cs typeface="Arial" pitchFamily="34" charset="0"/>
              </a:rPr>
              <a:t>Similar environments</a:t>
            </a:r>
            <a:r>
              <a:rPr lang="en-US" dirty="0" smtClean="0"/>
              <a:t/>
            </a:r>
          </a:p>
          <a:p>
            <a:r>
              <a:rPr lang="en-US" dirty="0" smtClean="0"/>
              <a:t/>
            </a:r>
            <a:r>
              <a:rPr lang="en-US" sz="1800" lvl="0" dirty="0" smtClean="0">
                <a:solidFill>
                  <a:srgbClr val="black"/>
                </a:solidFill>
                <a:latin typeface="Arial" pitchFamily="34" charset="0"/>
                <a:cs typeface="Arial" pitchFamily="34" charset="0"/>
              </a:rPr>
              <a:t>Familiar code</a:t>
            </a:r>
            <a:r>
              <a:rPr lang="en-US" dirty="0" smtClean="0"/>
              <a:t/>
            </a:r>
          </a:p>
          <a:p>
            <a:r>
              <a:rPr lang="en-US" dirty="0" smtClean="0"/>
              <a:t/>
            </a:r>
            <a:r>
              <a:rPr lang="en-US" sz="1800" lvl="0" dirty="0" smtClean="0">
                <a:solidFill>
                  <a:srgbClr val="black"/>
                </a:solidFill>
                <a:latin typeface="Arial" pitchFamily="34" charset="0"/>
                <a:cs typeface="Arial" pitchFamily="34" charset="0"/>
              </a:rPr>
              <a:t>Predictable behavior</a:t>
            </a:r>
            <a:endParaRPr lang="en-US" sz="1800" dirty="0"/>
          </a:p>
        </p:txBody>
      </p:sp>
      <p:pic>
        <p:nvPicPr>
          <p:cNvPr id="10" name="Object 9"/>
          <p:cNvPicPr>
            <a:picLocks noChangeAspect="1"/>
          </p:cNvPicPr>
          <p:nvPr/>
        </p:nvPicPr>
        <p:blipFill>
          <a:blip r:embed="rId6" cstate="print"/>
          <a:stretch>
            <a:fillRect/>
          </a:stretch>
        </p:blipFill>
        <p:spPr>
          <a:xfrm>
            <a:off x="5512308" y="1788668"/>
            <a:ext cx="1905000" cy="1905000"/>
          </a:xfrm>
          <a:prstGeom prst="rect">
            <a:avLst/>
          </a:prstGeom>
        </p:spPr>
      </p:pic>
      <p:sp>
        <p:nvSpPr>
          <p:cNvPr id="11" name="Object 11"/>
          <p:cNvSpPr txBox="1"/>
          <p:nvPr/>
        </p:nvSpPr>
        <p:spPr>
          <a:xfrm>
            <a:off x="5512308" y="3693668"/>
            <a:ext cx="1819910" cy="415544"/>
          </a:xfrm>
          <a:prstGeom prst="rect">
            <a:avLst/>
          </a:prstGeom>
          <a:noFill/>
        </p:spPr>
        <p:txBody>
          <a:bodyPr wrap="square" rtlCol="0"/>
          <a:lstStyle/>
          <a:p>
            <a:r>
              <a:rPr lang="en-US" sz="1000" u="sng" dirty="0" smtClean="0">
                <a:solidFill>
                  <a:srgbClr val="666666"/>
                </a:solidFill>
                <a:hlinkClick r:id="rId7"/>
                <a:latin typeface="Arial" pitchFamily="34" charset="0"/>
                <a:cs typeface="Arial" pitchFamily="34" charset="0"/>
              </a:rPr>
              <a:t>Chrome Logo Image Source</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Differences between JS &amp; Node.js</a:t>
            </a:r>
            <a:endParaRPr lang="en-US" sz="2700" dirty="0"/>
          </a:p>
        </p:txBody>
      </p:sp>
      <p:pic>
        <p:nvPicPr>
          <p:cNvPr id="8" name="Object 7"/>
          <p:cNvPicPr>
            <a:picLocks noChangeAspect="1"/>
          </p:cNvPicPr>
          <p:nvPr/>
        </p:nvPicPr>
        <p:blipFill>
          <a:blip r:embed="rId6" cstate="print"/>
          <a:stretch>
            <a:fillRect/>
          </a:stretch>
        </p:blipFill>
        <p:spPr>
          <a:xfrm>
            <a:off x="7909560" y="457200"/>
            <a:ext cx="457200" cy="4572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914400" y="2089912"/>
          <a:ext cx="-228600" cy="2514600"/>
        </p:xfrm>
        <a:graphic>
          <a:graphicData uri="http://schemas.openxmlformats.org/drawingml/2006/table">
            <a:tbl>
              <a:tblPr firstRow="1" bandRow="1">
                <a:tableStyleId>{5C22544A-7EE6-4342-B048-85BDC9FD1C3A}</a:tableStyleId>
              </a:tblPr>
              <a:tblGrid>
                <a:gridCol w="3657600"/>
                <a:gridCol w="3657600"/>
              </a:tblGrid>
              <a:tr h="0">
                <a:tc>
                  <a:txBody>
                    <a:bodyPr/>
                    <a:lstStyle/>
                    <a:p>
                      <a:pPr algn="ctr"/>
                      <a:r>
                        <a:rPr lang="en-US" sz="1400" dirty="0" smtClean="0" b="true" i="0">
                          <a:latin typeface="Arial"/>
                          <a:cs typeface="Arial"/>
                          <a:solidFill>
                            <a:srgbClr val="000000"/>
                          </a:solidFill>
                        </a:rPr>
                        <a:t>JavaScript</a:t>
                      </a:r>
                      <a:endParaRPr lang="en-US" sz="1400" dirty="0">
                        <a:latin typeface="Arial"/>
                        <a:cs typeface="Arial"/>
                      </a:endParaRPr>
                    </a:p>
                  </a:txBody>
                  <a:tcPr>
                    <a:lnT w="1px" cap="flat" cmpd="sng" algn="ctr">
                      <a:solidFill>
                        <a:scrgbClr val="black"/>
                      </a:solidFill>
                    </a:lnT>
                    <a:lnL w="1px" cap="flat" cmpd="sng" algn="ctr">
                      <a:solidFill>
                        <a:scrgbClr val="black"/>
                      </a:solidFill>
                    </a:lnL>
                    <a:lnR w="1px" cap="flat" cmpd="sng" algn="ctr">
                      <a:solidFill>
                        <a:scrgbClr val="black"/>
                      </a:solidFill>
                    </a:lnR>
                    <a:lnB w="1px" cap="flat" cmpd="sng" algn="ctr">
                      <a:solidFill>
                        <a:scrgbClr val="black"/>
                      </a:solidFill>
                    </a:lnB>
                    <a:solidFill>
                      <a:srgbClr val="FFFFFF"/>
                    </a:solidFill>
                  </a:tcPr>
                </a:tc>
                <a:tc>
                  <a:txBody>
                    <a:bodyPr/>
                    <a:lstStyle/>
                    <a:p>
                      <a:pPr algn="ctr"/>
                      <a:r>
                        <a:rPr lang="en-US" sz="1400" dirty="0" smtClean="0" b="true" i="0">
                          <a:latin typeface="Arial"/>
                          <a:cs typeface="Arial"/>
                          <a:solidFill>
                            <a:srgbClr val="000000"/>
                          </a:solidFill>
                        </a:rPr>
                        <a:t>Node.js</a:t>
                      </a:r>
                      <a:endParaRPr lang="en-US" sz="1400" dirty="0">
                        <a:latin typeface="Arial"/>
                        <a:cs typeface="Arial"/>
                      </a:endParaRPr>
                    </a:p>
                  </a:txBody>
                  <a:tcPr>
                    <a:lnT w="1px" cap="flat" cmpd="sng" algn="ctr">
                      <a:solidFill>
                        <a:scrgbClr val="black"/>
                      </a:solidFill>
                    </a:lnT>
                    <a:lnL w="1px" cap="flat" cmpd="sng" algn="ctr">
                      <a:solidFill>
                        <a:scrgbClr val="black"/>
                      </a:solidFill>
                    </a:lnL>
                    <a:lnR w="1px" cap="flat" cmpd="sng" algn="ctr">
                      <a:solidFill>
                        <a:scrgbClr val="black"/>
                      </a:solidFill>
                    </a:lnR>
                    <a:lnB w="1px" cap="flat" cmpd="sng" algn="ctr">
                      <a:solidFill>
                        <a:scrgbClr val="black"/>
                      </a:solidFill>
                    </a:lnB>
                    <a:solidFill>
                      <a:srgbClr val="FFFFFF"/>
                    </a:solidFill>
                  </a:tcPr>
                </a:tc>
              </a:tr>
              <a:tr h="0">
                <a:tc>
                  <a:txBody>
                    <a:bodyPr/>
                    <a:lstStyle/>
                    <a:p>
                      <a:pPr algn="ctr"/>
                      <a:r>
                        <a:rPr lang="en-US" sz="1400" dirty="0" smtClean="0" b="0" i="0">
                          <a:latin typeface="Arial"/>
                          <a:cs typeface="Arial"/>
                          <a:solidFill>
                            <a:srgbClr val="000000"/>
                          </a:solidFill>
                        </a:rPr>
                        <a:t>Runs in a web browser</a:t>
                      </a:r>
                      <a:endParaRPr lang="en-US" sz="1400" dirty="0">
                        <a:latin typeface="Arial"/>
                        <a:cs typeface="Arial"/>
                      </a:endParaRPr>
                    </a:p>
                  </a:txBody>
                  <a:tcPr>
                    <a:lnT w="1px" cap="flat" cmpd="sng" algn="ctr">
                      <a:solidFill>
                        <a:scrgbClr val="black"/>
                      </a:solidFill>
                    </a:lnT>
                    <a:lnL w="1px" cap="flat" cmpd="sng" algn="ctr">
                      <a:solidFill>
                        <a:scrgbClr val="black"/>
                      </a:solidFill>
                    </a:lnL>
                    <a:lnR w="1px" cap="flat" cmpd="sng" algn="ctr">
                      <a:solidFill>
                        <a:scrgbClr val="black"/>
                      </a:solidFill>
                    </a:lnR>
                    <a:lnB w="1px" cap="flat" cmpd="sng" algn="ctr">
                      <a:solidFill>
                        <a:scrgbClr val="black"/>
                      </a:solidFill>
                    </a:lnB>
                    <a:solidFill>
                      <a:srgbClr val="FFFFFF"/>
                    </a:solidFill>
                  </a:tcPr>
                </a:tc>
                <a:tc>
                  <a:txBody>
                    <a:bodyPr/>
                    <a:lstStyle/>
                    <a:p>
                      <a:pPr algn="ctr"/>
                      <a:r>
                        <a:rPr lang="en-US" sz="1400" dirty="0" smtClean="0" b="0" i="0">
                          <a:latin typeface="Arial"/>
                          <a:cs typeface="Arial"/>
                          <a:solidFill>
                            <a:srgbClr val="000000"/>
                          </a:solidFill>
                        </a:rPr>
                        <a:t>Runs outside of a web browser</a:t>
                      </a:r>
                      <a:endParaRPr lang="en-US" sz="1400" dirty="0">
                        <a:latin typeface="Arial"/>
                        <a:cs typeface="Arial"/>
                      </a:endParaRPr>
                    </a:p>
                  </a:txBody>
                  <a:tcPr>
                    <a:lnT w="1px" cap="flat" cmpd="sng" algn="ctr">
                      <a:solidFill>
                        <a:scrgbClr val="black"/>
                      </a:solidFill>
                    </a:lnT>
                    <a:lnL w="1px" cap="flat" cmpd="sng" algn="ctr">
                      <a:solidFill>
                        <a:scrgbClr val="black"/>
                      </a:solidFill>
                    </a:lnL>
                    <a:lnR w="1px" cap="flat" cmpd="sng" algn="ctr">
                      <a:solidFill>
                        <a:scrgbClr val="black"/>
                      </a:solidFill>
                    </a:lnR>
                    <a:lnB w="1px" cap="flat" cmpd="sng" algn="ctr">
                      <a:solidFill>
                        <a:scrgbClr val="black"/>
                      </a:solidFill>
                    </a:lnB>
                    <a:solidFill>
                      <a:srgbClr val="FFFFFF"/>
                    </a:solidFill>
                  </a:tcPr>
                </a:tc>
              </a:tr>
              <a:tr h="0">
                <a:tc>
                  <a:txBody>
                    <a:bodyPr/>
                    <a:lstStyle/>
                    <a:p>
                      <a:pPr algn="ctr"/>
                      <a:r>
                        <a:rPr lang="en-US" sz="1400" dirty="0" smtClean="0" b="0" i="0">
                          <a:latin typeface="Arial"/>
                          <a:cs typeface="Arial"/>
                          <a:solidFill>
                            <a:srgbClr val="000000"/>
                          </a:solidFill>
                        </a:rPr>
                        <a:t>Can manipulate the DOM</a:t>
                      </a:r>
                      <a:endParaRPr lang="en-US" sz="1400" dirty="0">
                        <a:latin typeface="Arial"/>
                        <a:cs typeface="Arial"/>
                      </a:endParaRPr>
                    </a:p>
                  </a:txBody>
                  <a:tcPr>
                    <a:lnT w="1px" cap="flat" cmpd="sng" algn="ctr">
                      <a:solidFill>
                        <a:scrgbClr val="black"/>
                      </a:solidFill>
                    </a:lnT>
                    <a:lnL w="1px" cap="flat" cmpd="sng" algn="ctr">
                      <a:solidFill>
                        <a:scrgbClr val="black"/>
                      </a:solidFill>
                    </a:lnL>
                    <a:lnR w="1px" cap="flat" cmpd="sng" algn="ctr">
                      <a:solidFill>
                        <a:scrgbClr val="black"/>
                      </a:solidFill>
                    </a:lnR>
                    <a:lnB w="1px" cap="flat" cmpd="sng" algn="ctr">
                      <a:solidFill>
                        <a:scrgbClr val="black"/>
                      </a:solidFill>
                    </a:lnB>
                    <a:solidFill>
                      <a:srgbClr val="FFFFFF"/>
                    </a:solidFill>
                  </a:tcPr>
                </a:tc>
                <a:tc>
                  <a:txBody>
                    <a:bodyPr/>
                    <a:lstStyle/>
                    <a:p>
                      <a:pPr algn="ctr"/>
                      <a:r>
                        <a:rPr lang="en-US" sz="1400" dirty="0" smtClean="0" b="0" i="0">
                          <a:latin typeface="Arial"/>
                          <a:cs typeface="Arial"/>
                          <a:solidFill>
                            <a:srgbClr val="000000"/>
                          </a:solidFill>
                        </a:rPr>
                        <a:t>No access to the DOM</a:t>
                      </a:r>
                      <a:endParaRPr lang="en-US" sz="1400" dirty="0">
                        <a:latin typeface="Arial"/>
                        <a:cs typeface="Arial"/>
                      </a:endParaRPr>
                    </a:p>
                  </a:txBody>
                  <a:tcPr>
                    <a:lnT w="1px" cap="flat" cmpd="sng" algn="ctr">
                      <a:solidFill>
                        <a:scrgbClr val="black"/>
                      </a:solidFill>
                    </a:lnT>
                    <a:lnL w="1px" cap="flat" cmpd="sng" algn="ctr">
                      <a:solidFill>
                        <a:scrgbClr val="black"/>
                      </a:solidFill>
                    </a:lnL>
                    <a:lnR w="1px" cap="flat" cmpd="sng" algn="ctr">
                      <a:solidFill>
                        <a:scrgbClr val="black"/>
                      </a:solidFill>
                    </a:lnR>
                    <a:lnB w="1px" cap="flat" cmpd="sng" algn="ctr">
                      <a:solidFill>
                        <a:scrgbClr val="black"/>
                      </a:solidFill>
                    </a:lnB>
                    <a:solidFill>
                      <a:srgbClr val="FFFFFF"/>
                    </a:solidFill>
                  </a:tcPr>
                </a:tc>
              </a:tr>
              <a:tr h="0">
                <a:tc>
                  <a:txBody>
                    <a:bodyPr/>
                    <a:lstStyle/>
                    <a:p>
                      <a:pPr algn="ctr"/>
                      <a:r>
                        <a:rPr lang="en-US" sz="1400" dirty="0" smtClean="0" b="0" i="0">
                          <a:latin typeface="Arial"/>
                          <a:cs typeface="Arial"/>
                          <a:solidFill>
                            <a:srgbClr val="000000"/>
                          </a:solidFill>
                        </a:rPr>
                        <a:t>Needs libraries for external code</a:t>
                      </a:r>
                      <a:endParaRPr lang="en-US" sz="1400" dirty="0">
                        <a:latin typeface="Arial"/>
                        <a:cs typeface="Arial"/>
                      </a:endParaRPr>
                    </a:p>
                  </a:txBody>
                  <a:tcPr>
                    <a:lnT w="1px" cap="flat" cmpd="sng" algn="ctr">
                      <a:solidFill>
                        <a:scrgbClr val="black"/>
                      </a:solidFill>
                    </a:lnT>
                    <a:lnL w="1px" cap="flat" cmpd="sng" algn="ctr">
                      <a:solidFill>
                        <a:scrgbClr val="black"/>
                      </a:solidFill>
                    </a:lnL>
                    <a:lnR w="1px" cap="flat" cmpd="sng" algn="ctr">
                      <a:solidFill>
                        <a:scrgbClr val="black"/>
                      </a:solidFill>
                    </a:lnR>
                    <a:lnB w="1px" cap="flat" cmpd="sng" algn="ctr">
                      <a:solidFill>
                        <a:scrgbClr val="black"/>
                      </a:solidFill>
                    </a:lnB>
                    <a:solidFill>
                      <a:srgbClr val="FFFFFF"/>
                    </a:solidFill>
                  </a:tcPr>
                </a:tc>
                <a:tc>
                  <a:txBody>
                    <a:bodyPr/>
                    <a:lstStyle/>
                    <a:p>
                      <a:pPr algn="ctr"/>
                      <a:r>
                        <a:rPr lang="en-US" sz="1400" dirty="0" smtClean="0" b="0" i="0">
                          <a:latin typeface="Arial"/>
                          <a:cs typeface="Arial"/>
                          <a:solidFill>
                            <a:srgbClr val="000000"/>
                          </a:solidFill>
                        </a:rPr>
                        <a:t>Comes with a package manager: npm</a:t>
                      </a:r>
                      <a:endParaRPr lang="en-US" sz="1400" dirty="0">
                        <a:latin typeface="Arial"/>
                        <a:cs typeface="Arial"/>
                      </a:endParaRPr>
                    </a:p>
                  </a:txBody>
                  <a:tcPr>
                    <a:lnT w="1px" cap="flat" cmpd="sng" algn="ctr">
                      <a:solidFill>
                        <a:scrgbClr val="black"/>
                      </a:solidFill>
                    </a:lnT>
                    <a:lnL w="1px" cap="flat" cmpd="sng" algn="ctr">
                      <a:solidFill>
                        <a:scrgbClr val="black"/>
                      </a:solidFill>
                    </a:lnL>
                    <a:lnR w="1px" cap="flat" cmpd="sng" algn="ctr">
                      <a:solidFill>
                        <a:scrgbClr val="black"/>
                      </a:solidFill>
                    </a:lnR>
                    <a:lnB w="1px" cap="flat" cmpd="sng" algn="ctr">
                      <a:solidFill>
                        <a:scrgbClr val="black"/>
                      </a:solidFill>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Features of Node.js</a:t>
            </a:r>
            <a:endParaRPr lang="en-US" sz="2700" dirty="0"/>
          </a:p>
        </p:txBody>
      </p:sp>
      <p:sp>
        <p:nvSpPr>
          <p:cNvPr id="8" name="Object 8"/>
          <p:cNvSpPr txBox="1"/>
          <p:nvPr/>
        </p:nvSpPr>
        <p:spPr>
          <a:xfrm>
            <a:off x="457200" y="1854454"/>
            <a:ext cx="6053836" cy="817880"/>
          </a:xfrm>
          <a:prstGeom prst="rect">
            <a:avLst/>
          </a:prstGeom>
          <a:noFill/>
        </p:spPr>
        <p:txBody>
          <a:bodyPr wrap="square" rtlCol="0"/>
          <a:lstStyle/>
          <a:p>
            <a:r>
              <a:rPr lang="en-US" sz="2800" dirty="0" smtClean="0">
                <a:solidFill>
                  <a:srgbClr val="003399"/>
                </a:solidFill>
                <a:latin typeface="Arial" pitchFamily="34" charset="0"/>
                <a:cs typeface="Arial" pitchFamily="34" charset="0"/>
              </a:rPr>
              <a:t>Node.js gives us several new things:</a:t>
            </a:r>
            <a:endParaRPr lang="en-US" sz="2800" dirty="0"/>
          </a:p>
        </p:txBody>
      </p:sp>
      <p:sp>
        <p:nvSpPr>
          <p:cNvPr id="9" name="Object 9"/>
          <p:cNvSpPr txBox="1"/>
          <p:nvPr/>
        </p:nvSpPr>
        <p:spPr>
          <a:xfrm>
            <a:off x="457200" y="2489454"/>
            <a:ext cx="7471156" cy="228600"/>
          </a:xfrm>
          <a:prstGeom prst="rect">
            <a:avLst/>
          </a:prstGeom>
          <a:noFill/>
        </p:spPr>
        <p:txBody>
          <a:bodyPr wrap="square" rtlCol="0"/>
          <a:lstStyle>
            <a:lvl1pPr>
              <a:buChar char="•"/>
              <a:spcBef>
                <a:spcPct val="20000"/>
              </a:spcBef>
            </a:lvl1pPr>
            <a:lvl2pPr>
              <a:buChar char="•"/>
            </a:lvl2pPr>
            <a:lvl3pPr>
              <a:buChar char="•"/>
            </a:lvl3pPr>
            <a:lvl4pPr>
              <a:buChar char="•"/>
            </a:lvl4pPr>
            <a:lvl5pPr>
              <a:buChar char="•"/>
            </a:lvl5pPr>
          </a:lstStyle>
          <a:p>
            <a:r>
              <a:rPr lang="en-US" sz="1800" lvl="0" dirty="0" smtClean="0">
                <a:solidFill>
                  <a:srgbClr val="black"/>
                </a:solidFill>
                <a:latin typeface="Arial" pitchFamily="34" charset="0"/>
                <a:cs typeface="Arial" pitchFamily="34" charset="0"/>
              </a:rPr>
              <a:t>Keyword </a:t>
            </a:r>
            <a:r>
              <a:rPr lang="en-US" sz="1800" lvl="0" dirty="0" smtClean="0">
                <a:solidFill>
                  <a:srgbClr val="black"/>
                </a:solidFill>
                <a:latin typeface="Arial" pitchFamily="34" charset="0"/>
                <a:cs typeface="Arial" pitchFamily="34" charset="0"/>
              </a:rPr>
              <a:t>require</a:t>
            </a:r>
            <a:r>
              <a:rPr lang="en-US" sz="1800" lvl="0" dirty="0" smtClean="0">
                <a:solidFill>
                  <a:srgbClr val="black"/>
                </a:solidFill>
                <a:latin typeface="Arial" pitchFamily="34" charset="0"/>
                <a:cs typeface="Arial" pitchFamily="34" charset="0"/>
              </a:rPr>
              <a:t> to include modules</a:t>
            </a:r>
            <a:r>
              <a:rPr lang="en-US" dirty="0" smtClean="0"/>
              <a:t/>
            </a:r>
          </a:p>
          <a:p>
            <a:r>
              <a:rPr lang="en-US" dirty="0" smtClean="0"/>
              <a:t/>
            </a:r>
            <a:r>
              <a:rPr lang="en-US" sz="1800" lvl="0" dirty="0" smtClean="0">
                <a:solidFill>
                  <a:srgbClr val="black"/>
                </a:solidFill>
                <a:latin typeface="Arial" pitchFamily="34" charset="0"/>
                <a:cs typeface="Arial" pitchFamily="34" charset="0"/>
              </a:rPr>
              <a:t>Global </a:t>
            </a:r>
            <a:r>
              <a:rPr lang="en-US" sz="1800" lvl="0" dirty="0" smtClean="0">
                <a:solidFill>
                  <a:srgbClr val="black"/>
                </a:solidFill>
                <a:latin typeface="Arial" pitchFamily="34" charset="0"/>
                <a:cs typeface="Arial" pitchFamily="34" charset="0"/>
              </a:rPr>
              <a:t>process</a:t>
            </a:r>
            <a:r>
              <a:rPr lang="en-US" sz="1800" lvl="0" dirty="0" smtClean="0">
                <a:solidFill>
                  <a:srgbClr val="black"/>
                </a:solidFill>
                <a:latin typeface="Arial" pitchFamily="34" charset="0"/>
                <a:cs typeface="Arial" pitchFamily="34" charset="0"/>
              </a:rPr>
              <a:t> variable to access the enviroment</a:t>
            </a:r>
            <a:r>
              <a:rPr lang="en-US" dirty="0" smtClean="0"/>
              <a:t/>
            </a:r>
          </a:p>
          <a:p>
            <a:r>
              <a:rPr lang="en-US" dirty="0" smtClean="0"/>
              <a:t/>
            </a:r>
            <a:r>
              <a:rPr lang="en-US" sz="1800" lvl="0" dirty="0" smtClean="0">
                <a:solidFill>
                  <a:srgbClr val="black"/>
                </a:solidFill>
                <a:latin typeface="Arial" pitchFamily="34" charset="0"/>
                <a:cs typeface="Arial" pitchFamily="34" charset="0"/>
              </a:rPr>
              <a:t>npm to get code other people wrote</a:t>
            </a:r>
            <a:endParaRPr lang="en-US" sz="1800" dirty="0"/>
          </a:p>
        </p:txBody>
      </p:sp>
      <p:sp>
        <p:nvSpPr>
          <p:cNvPr id="10" name="Object 10"/>
          <p:cNvSpPr txBox="1"/>
          <p:nvPr/>
        </p:nvSpPr>
        <p:spPr>
          <a:xfrm>
            <a:off x="457200" y="3649726"/>
            <a:ext cx="8179308" cy="5765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...but it loses access to the browser enviroment and direct access to the DOM.</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Think of It Like This</a:t>
            </a:r>
            <a:endParaRPr lang="en-US" sz="2700" dirty="0"/>
          </a:p>
        </p:txBody>
      </p:sp>
      <p:sp>
        <p:nvSpPr>
          <p:cNvPr id="8" name="Object 8"/>
          <p:cNvSpPr txBox="1"/>
          <p:nvPr/>
        </p:nvSpPr>
        <p:spPr>
          <a:xfrm>
            <a:off x="621792" y="1326578"/>
            <a:ext cx="2690622" cy="5765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Let's say we have a cat.</a:t>
            </a:r>
            <a:endParaRPr lang="en-US" sz="1800" dirty="0"/>
          </a:p>
        </p:txBody>
      </p:sp>
      <p:sp>
        <p:nvSpPr>
          <p:cNvPr id="9" name="Object 9"/>
          <p:cNvSpPr txBox="1"/>
          <p:nvPr/>
        </p:nvSpPr>
        <p:spPr>
          <a:xfrm>
            <a:off x="621792" y="1765998"/>
            <a:ext cx="3528060" cy="6695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Up until now, she's been an indoor cat, growing up with her sisters...</a:t>
            </a:r>
            <a:endParaRPr lang="en-US" sz="1500" dirty="0"/>
          </a:p>
        </p:txBody>
      </p:sp>
      <p:pic>
        <p:nvPicPr>
          <p:cNvPr id="10" name="Object 9"/>
          <p:cNvPicPr>
            <a:picLocks noChangeAspect="1"/>
          </p:cNvPicPr>
          <p:nvPr/>
        </p:nvPicPr>
        <p:blipFill>
          <a:blip r:embed="rId6" cstate="print"/>
          <a:stretch>
            <a:fillRect/>
          </a:stretch>
        </p:blipFill>
        <p:spPr>
          <a:xfrm>
            <a:off x="621792" y="2252662"/>
            <a:ext cx="2857500" cy="1857375"/>
          </a:xfrm>
          <a:prstGeom prst="rect">
            <a:avLst/>
          </a:prstGeom>
        </p:spPr>
      </p:pic>
      <p:sp>
        <p:nvSpPr>
          <p:cNvPr id="11" name="Object 11"/>
          <p:cNvSpPr txBox="1"/>
          <p:nvPr/>
        </p:nvSpPr>
        <p:spPr>
          <a:xfrm>
            <a:off x="621792" y="4110037"/>
            <a:ext cx="685800" cy="415544"/>
          </a:xfrm>
          <a:prstGeom prst="rect">
            <a:avLst/>
          </a:prstGeom>
          <a:noFill/>
        </p:spPr>
        <p:txBody>
          <a:bodyPr wrap="square" rtlCol="0"/>
          <a:lstStyle/>
          <a:p>
            <a:r>
              <a:rPr lang="en-US" sz="1000" u="sng" dirty="0" smtClean="0">
                <a:solidFill>
                  <a:srgbClr val="666666"/>
                </a:solidFill>
                <a:hlinkClick r:id="rId7"/>
                <a:latin typeface="Arial" pitchFamily="34" charset="0"/>
                <a:cs typeface="Arial" pitchFamily="34" charset="0"/>
              </a:rPr>
              <a:t>PixaBay</a:t>
            </a:r>
            <a:endParaRPr lang="en-US" sz="1000" dirty="0"/>
          </a:p>
        </p:txBody>
      </p:sp>
      <p:sp>
        <p:nvSpPr>
          <p:cNvPr id="12" name="Object 12"/>
          <p:cNvSpPr txBox="1"/>
          <p:nvPr/>
        </p:nvSpPr>
        <p:spPr>
          <a:xfrm>
            <a:off x="4572000" y="1159447"/>
            <a:ext cx="3248406" cy="5765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Now we're letting her outside.</a:t>
            </a:r>
            <a:endParaRPr lang="en-US" sz="1800" dirty="0"/>
          </a:p>
        </p:txBody>
      </p:sp>
      <p:sp>
        <p:nvSpPr>
          <p:cNvPr id="13" name="Object 13"/>
          <p:cNvSpPr txBox="1"/>
          <p:nvPr/>
        </p:nvSpPr>
        <p:spPr>
          <a:xfrm>
            <a:off x="4572000" y="1598867"/>
            <a:ext cx="3966210" cy="4790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Amazing new things: flowers and butterflies!</a:t>
            </a:r>
            <a:endParaRPr lang="en-US" sz="1500" dirty="0"/>
          </a:p>
        </p:txBody>
      </p:sp>
      <p:sp>
        <p:nvSpPr>
          <p:cNvPr id="14" name="Object 14"/>
          <p:cNvSpPr txBox="1"/>
          <p:nvPr/>
        </p:nvSpPr>
        <p:spPr>
          <a:xfrm>
            <a:off x="4572000" y="1895031"/>
            <a:ext cx="4126230" cy="6695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But she's also missing some old comforts, like her food bowl and her bed.</a:t>
            </a:r>
            <a:endParaRPr lang="en-US" sz="1500" dirty="0"/>
          </a:p>
        </p:txBody>
      </p:sp>
      <p:pic>
        <p:nvPicPr>
          <p:cNvPr id="15" name="Object 14"/>
          <p:cNvPicPr>
            <a:picLocks noChangeAspect="1"/>
          </p:cNvPicPr>
          <p:nvPr/>
        </p:nvPicPr>
        <p:blipFill>
          <a:blip r:embed="rId8" cstate="print"/>
          <a:stretch>
            <a:fillRect/>
          </a:stretch>
        </p:blipFill>
        <p:spPr>
          <a:xfrm>
            <a:off x="4572000" y="2381695"/>
            <a:ext cx="2857500" cy="1895475"/>
          </a:xfrm>
          <a:prstGeom prst="rect">
            <a:avLst/>
          </a:prstGeom>
        </p:spPr>
      </p:pic>
      <p:sp>
        <p:nvSpPr>
          <p:cNvPr id="16" name="Object 16"/>
          <p:cNvSpPr txBox="1"/>
          <p:nvPr/>
        </p:nvSpPr>
        <p:spPr>
          <a:xfrm>
            <a:off x="4572000" y="4277170"/>
            <a:ext cx="685800" cy="415544"/>
          </a:xfrm>
          <a:prstGeom prst="rect">
            <a:avLst/>
          </a:prstGeom>
          <a:noFill/>
        </p:spPr>
        <p:txBody>
          <a:bodyPr wrap="square" rtlCol="0"/>
          <a:lstStyle/>
          <a:p>
            <a:r>
              <a:rPr lang="en-US" sz="1000" u="sng" dirty="0" smtClean="0">
                <a:solidFill>
                  <a:srgbClr val="666666"/>
                </a:solidFill>
                <a:hlinkClick r:id="rId9"/>
                <a:latin typeface="Arial" pitchFamily="34" charset="0"/>
                <a:cs typeface="Arial" pitchFamily="34" charset="0"/>
              </a:rPr>
              <a:t>PixaBay</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228600" y="228600"/>
            <a:ext cx="685800" cy="685800"/>
          </a:xfrm>
          <a:prstGeom prst="rect">
            <a:avLst/>
          </a:prstGeom>
        </p:spPr>
      </p:pic>
      <p:pic>
        <p:nvPicPr>
          <p:cNvPr id="3" name="Object 2"/>
          <p:cNvPicPr>
            <a:picLocks noChangeAspect="1"/>
          </p:cNvPicPr>
          <p:nvPr/>
        </p:nvPicPr>
        <p:blipFill>
          <a:blip r:embed="rId3" cstate="print"/>
          <a:stretch>
            <a:fillRect/>
          </a:stretch>
        </p:blipFill>
        <p:spPr>
          <a:xfrm>
            <a:off x="548640" y="777240"/>
            <a:ext cx="685800" cy="685800"/>
          </a:xfrm>
          <a:prstGeom prst="rect">
            <a:avLst/>
          </a:prstGeom>
        </p:spPr>
      </p:pic>
      <p:pic>
        <p:nvPicPr>
          <p:cNvPr id="4" name="Object 3"/>
          <p:cNvPicPr>
            <a:picLocks noChangeAspect="1"/>
          </p:cNvPicPr>
          <p:nvPr/>
        </p:nvPicPr>
        <p:blipFill>
          <a:blip r:embed="rId4" cstate="print"/>
          <a:stretch>
            <a:fillRect/>
          </a:stretch>
        </p:blipFill>
        <p:spPr>
          <a:xfrm>
            <a:off x="256032" y="896112"/>
            <a:ext cx="320040" cy="320040"/>
          </a:xfrm>
          <a:prstGeom prst="rect">
            <a:avLst/>
          </a:prstGeom>
        </p:spPr>
      </p:pic>
      <p:sp>
        <p:nvSpPr>
          <p:cNvPr id="5" name="Object 5"/>
          <p:cNvSpPr txBox="1"/>
          <p:nvPr/>
        </p:nvSpPr>
        <p:spPr>
          <a:xfrm>
            <a:off x="868680" y="228600"/>
            <a:ext cx="2852928" cy="440944"/>
          </a:xfrm>
          <a:prstGeom prst="rect">
            <a:avLst/>
          </a:prstGeom>
          <a:noFill/>
        </p:spPr>
        <p:txBody>
          <a:bodyPr wrap="square" rtlCol="0"/>
          <a:lstStyle/>
          <a:p>
            <a:r>
              <a:rPr lang="en-US" sz="1200" dirty="0" smtClean="0">
                <a:solidFill>
                  <a:srgbClr val="666666"/>
                </a:solidFill>
                <a:latin typeface="Arial" pitchFamily="34" charset="0"/>
                <a:cs typeface="Arial" pitchFamily="34" charset="0"/>
              </a:rPr>
              <a:t>Node.js: JavaScript on the Server Side</a:t>
            </a:r>
            <a:endParaRPr lang="en-US" sz="1200" dirty="0"/>
          </a:p>
        </p:txBody>
      </p:sp>
      <p:pic>
        <p:nvPicPr>
          <p:cNvPr id="6" name="Object 5"/>
          <p:cNvPicPr>
            <a:picLocks noChangeAspect="1"/>
          </p:cNvPicPr>
          <p:nvPr/>
        </p:nvPicPr>
        <p:blipFill>
          <a:blip r:embed="rId5" cstate="print"/>
          <a:stretch>
            <a:fillRect/>
          </a:stretch>
        </p:blipFill>
        <p:spPr>
          <a:xfrm>
            <a:off x="685800" y="914400"/>
            <a:ext cx="411480" cy="411480"/>
          </a:xfrm>
          <a:prstGeom prst="rect">
            <a:avLst/>
          </a:prstGeom>
        </p:spPr>
      </p:pic>
      <p:sp>
        <p:nvSpPr>
          <p:cNvPr id="7" name="Object 7"/>
          <p:cNvSpPr txBox="1"/>
          <p:nvPr/>
        </p:nvSpPr>
        <p:spPr>
          <a:xfrm>
            <a:off x="441655" y="320040"/>
            <a:ext cx="8412480" cy="690880"/>
          </a:xfrm>
          <a:prstGeom prst="rect">
            <a:avLst/>
          </a:prstGeom>
          <a:noFill/>
        </p:spPr>
        <p:txBody>
          <a:bodyPr wrap="square" rtlCol="0"/>
          <a:lstStyle/>
          <a:p>
            <a:r>
              <a:rPr lang="en-US" sz="2700" dirty="0" smtClean="0">
                <a:solidFill>
                  <a:srgbClr val="176CEE"/>
                </a:solidFill>
                <a:latin typeface="Arial" pitchFamily="34" charset="0"/>
                <a:cs typeface="Arial" pitchFamily="34" charset="0"/>
              </a:rPr>
              <a:t>What Is npm?</a:t>
            </a:r>
            <a:endParaRPr lang="en-US" sz="2700" dirty="0"/>
          </a:p>
        </p:txBody>
      </p:sp>
      <p:sp>
        <p:nvSpPr>
          <p:cNvPr id="8" name="Object 8"/>
          <p:cNvSpPr txBox="1"/>
          <p:nvPr/>
        </p:nvSpPr>
        <p:spPr>
          <a:xfrm>
            <a:off x="621792" y="2223516"/>
            <a:ext cx="2722626" cy="576580"/>
          </a:xfrm>
          <a:prstGeom prst="rect">
            <a:avLst/>
          </a:prstGeom>
          <a:noFill/>
        </p:spPr>
        <p:txBody>
          <a:bodyPr wrap="square" rtlCol="0"/>
          <a:lstStyle/>
          <a:p>
            <a:r>
              <a:rPr lang="en-US" sz="1800" dirty="0" smtClean="0">
                <a:solidFill>
                  <a:srgbClr val="176CEE"/>
                </a:solidFill>
                <a:latin typeface="Arial" pitchFamily="34" charset="0"/>
                <a:cs typeface="Arial" pitchFamily="34" charset="0"/>
              </a:rPr>
              <a:t>Node Package Manager</a:t>
            </a:r>
            <a:endParaRPr lang="en-US" sz="1800" dirty="0"/>
          </a:p>
        </p:txBody>
      </p:sp>
      <p:sp>
        <p:nvSpPr>
          <p:cNvPr id="9" name="Object 9"/>
          <p:cNvSpPr txBox="1"/>
          <p:nvPr/>
        </p:nvSpPr>
        <p:spPr>
          <a:xfrm>
            <a:off x="621792" y="2662936"/>
            <a:ext cx="3169920" cy="4790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A public directory of node modules</a:t>
            </a:r>
            <a:endParaRPr lang="en-US" sz="1500" dirty="0"/>
          </a:p>
        </p:txBody>
      </p:sp>
      <p:sp>
        <p:nvSpPr>
          <p:cNvPr id="10" name="Object 10"/>
          <p:cNvSpPr txBox="1"/>
          <p:nvPr/>
        </p:nvSpPr>
        <p:spPr>
          <a:xfrm>
            <a:off x="621792" y="2959100"/>
            <a:ext cx="4221480" cy="669544"/>
          </a:xfrm>
          <a:prstGeom prst="rect">
            <a:avLst/>
          </a:prstGeom>
          <a:noFill/>
        </p:spPr>
        <p:txBody>
          <a:bodyPr wrap="square" rtlCol="0"/>
          <a:lstStyle/>
          <a:p>
            <a:r>
              <a:rPr lang="en-US" sz="1500" dirty="0" smtClean="0">
                <a:solidFill>
                  <a:srgbClr val="black"/>
                </a:solidFill>
                <a:latin typeface="Arial" pitchFamily="34" charset="0"/>
                <a:cs typeface="Arial" pitchFamily="34" charset="0"/>
              </a:rPr>
              <a:t>Think of it as a library where you can check out code with a specific function.</a:t>
            </a:r>
            <a:endParaRPr lang="en-US" sz="1500" dirty="0"/>
          </a:p>
        </p:txBody>
      </p:sp>
      <p:pic>
        <p:nvPicPr>
          <p:cNvPr id="11" name="Object 10"/>
          <p:cNvPicPr>
            <a:picLocks noChangeAspect="1"/>
          </p:cNvPicPr>
          <p:nvPr/>
        </p:nvPicPr>
        <p:blipFill>
          <a:blip r:embed="rId6" cstate="print"/>
          <a:stretch>
            <a:fillRect/>
          </a:stretch>
        </p:blipFill>
        <p:spPr>
          <a:xfrm>
            <a:off x="5036058" y="2283968"/>
            <a:ext cx="2857500" cy="914400"/>
          </a:xfrm>
          <a:prstGeom prst="rect">
            <a:avLst/>
          </a:prstGeom>
        </p:spPr>
      </p:pic>
      <p:sp>
        <p:nvSpPr>
          <p:cNvPr id="12" name="Object 12"/>
          <p:cNvSpPr txBox="1"/>
          <p:nvPr/>
        </p:nvSpPr>
        <p:spPr>
          <a:xfrm>
            <a:off x="5036058" y="3198368"/>
            <a:ext cx="614680" cy="415544"/>
          </a:xfrm>
          <a:prstGeom prst="rect">
            <a:avLst/>
          </a:prstGeom>
          <a:noFill/>
        </p:spPr>
        <p:txBody>
          <a:bodyPr wrap="square" rtlCol="0"/>
          <a:lstStyle/>
          <a:p>
            <a:r>
              <a:rPr lang="en-US" sz="1000" u="sng" dirty="0" smtClean="0">
                <a:solidFill>
                  <a:srgbClr val="666666"/>
                </a:solidFill>
                <a:hlinkClick r:id="rId7"/>
                <a:latin typeface="Arial" pitchFamily="34" charset="0"/>
                <a:cs typeface="Arial" pitchFamily="34" charset="0"/>
              </a:rPr>
              <a:t>GitHub</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2022-07-20T16:20:02Z</dcterms:created>
  <dcterms:modified xsi:type="dcterms:W3CDTF">2022-07-20T16:20:02Z</dcterms:modified>
</cp:coreProperties>
</file>