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4x3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theme" Target="theme/theme2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BAA8-ADDE-4290-A9BE-D64DC1002B1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F6F6-A11E-4DE0-B2DB-03E2E9A59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 the "app.get()" method? In this case, GET refers to the HTTP verb.</a:t>
            </a:r>
          </a:p>
          <a:p>
            <a:r>
              <a:rPr lang="en-US" dirty="0" smtClean="0"/>
              <a:t>We learned about the HTTP verbs GET and POST while learning about HTML forms.</a:t>
            </a:r>
          </a:p>
          <a:p>
            <a:r>
              <a:rPr lang="en-US" dirty="0" smtClean="0"/>
              <a:t>Learners commonly misunderstand that these actions generate GET requests rather than another method.</a:t>
            </a:r>
          </a:p>
          <a:p>
            <a:r>
              <a:rPr lang="en-US" dirty="0" smtClean="0"/>
              <a:t>This may be a good time to remind them that a form's default method is GET if a method is not specified.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Notice in the image that we are receiving a 404 status code. Errors can tell us a lot.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Depending on how far you have gone in the course, you could use regular expressions </a:t>
            </a:r>
          </a:p>
          <a:p>
            <a:r>
              <a:rPr lang="en-US" dirty="0" smtClean="0"/>
              <a:t>for comparison and remind learners that they have seen wildcards before.</a:t>
            </a:r>
          </a:p>
          <a:p>
            <a:r>
              <a:rPr lang="en-US" dirty="0" smtClean="0"/>
              <a:t>See Lesson Companion Exercise 4.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Sometimes you want to test a POST route without having to write a page with a form or filling out a whole</a:t>
            </a:r>
          </a:p>
          <a:p>
            <a:r>
              <a:rPr lang="en-US" dirty="0" smtClean="0"/>
              <a:t>application full of pages before testing them.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Let learners know they will download and install Postman during the activity,</a:t>
            </a:r>
          </a:p>
          <a:p>
            <a:r>
              <a:rPr lang="en-US" dirty="0" smtClean="0"/>
              <a:t>so there is no need for them to do it now.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Sometimes you want to test a POST route without having to write a page with a form or filling out a whole</a:t>
            </a:r>
          </a:p>
          <a:p>
            <a:r>
              <a:rPr lang="en-US" dirty="0" smtClean="0"/>
              <a:t>application full of pages before testing them.</a:t>
            </a:r>
          </a:p>
          <a:p>
            <a:r>
              <a:rPr lang="en-US" dirty="0" smtClean="0"/>
              <a:t>Note: There's no need to go into too much detail about testing routes. If you have time, you can</a:t>
            </a:r>
          </a:p>
          <a:p>
            <a:r>
              <a:rPr lang="en-US" dirty="0" smtClean="0"/>
              <a:t>demonstrate Postman, but it will be part of the next activity.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Move into the Trying out Postman code-along activity.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Clients and servers are two different machines trying to communicate with each other about the same data.</a:t>
            </a:r>
          </a:p>
          <a:p>
            <a:r>
              <a:rPr lang="en-US" dirty="0" smtClean="0"/>
              <a:t>It can help if you take a moment to look at where the data from the client is interpreted by the server.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Take a moment to perform a live demo. </a:t>
            </a:r>
          </a:p>
          <a:p>
            <a:r>
              <a:rPr lang="en-US" dirty="0" smtClean="0"/>
              <a:t>    1. Open Google.com and search for "cats."</a:t>
            </a:r>
          </a:p>
          <a:p>
            <a:r>
              <a:rPr lang="en-US" dirty="0" smtClean="0"/>
              <a:t>    2. Show learners the generated query string (part of the URL) where they can see "q=cats."</a:t>
            </a:r>
          </a:p>
          <a:p>
            <a:r>
              <a:rPr lang="en-US" dirty="0" smtClean="0"/>
              <a:t>    3. The result is a GET request passing data in action.</a:t>
            </a:r>
          </a:p>
          <a:p>
            <a:r>
              <a:rPr lang="en-US" dirty="0" smtClean="0"/>
              <a:t>See Lesson Companion Exercise 1.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write POST routes the same way as GET routes. Simply change the method name from</a:t>
            </a:r>
          </a:p>
          <a:p>
            <a:r>
              <a:rPr lang="en-US" dirty="0" smtClean="0"/>
              <a:t>"app.get()" to "app.post()".</a:t>
            </a:r>
          </a:p>
          <a:p>
            <a:r>
              <a:rPr lang="en-US" dirty="0" smtClean="0"/>
              <a:t>You may have both a GET and a POST route for the "/auth/login" path. </a:t>
            </a:r>
          </a:p>
          <a:p>
            <a:r>
              <a:rPr lang="en-US" dirty="0" smtClean="0"/>
              <a:t>GET may render the login form, while POST would receive your username and password and process your login.</a:t>
            </a:r>
          </a:p>
          <a:p>
            <a:r>
              <a:rPr lang="en-US" dirty="0" smtClean="0"/>
              <a:t>See Lesson Companion Exercise 2.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POST route might also redirect the user to a profile page or dashboard page with</a:t>
            </a:r>
          </a:p>
          <a:p>
            <a:r>
              <a:rPr lang="en-US" dirty="0" smtClean="0"/>
              <a:t>successful login credentials or provide an error message for invalid credentials.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that we are getting into back-end coding and defining different routes, it</a:t>
            </a:r>
          </a:p>
          <a:p>
            <a:r>
              <a:rPr lang="en-US" dirty="0" smtClean="0"/>
              <a:t>may be time to think about how to organize and scale our projects.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people call their controllers folder "routes" or something similar. </a:t>
            </a:r>
          </a:p>
          <a:p>
            <a:r>
              <a:rPr lang="en-US" dirty="0" smtClean="0"/>
              <a:t>Do as you like, but just be sure to explain this to learners.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all these routes are part of the same application but don't need to live in the same file.</a:t>
            </a:r>
          </a:p>
          <a:p>
            <a:r>
              <a:rPr lang="en-US" dirty="0" smtClean="0"/>
              <a:t>See Lesson Companion Exercise 3.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we scale up and make larger applications with more routes, two key questions</a:t>
            </a:r>
          </a:p>
          <a:p>
            <a:r>
              <a:rPr lang="en-US" dirty="0" smtClean="0"/>
              <a:t>come to mind.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1.png"/><Relationship Id="rId6" Type="http://schemas.openxmlformats.org/officeDocument/2006/relationships/image" Target="../media/image13.png"/><Relationship Id="rId7" Type="http://schemas.openxmlformats.org/officeDocument/2006/relationships/notesSlide" Target="../notesSlides/notesSlide8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2.png"/><Relationship Id="rId6" Type="http://schemas.openxmlformats.org/officeDocument/2006/relationships/notesSlide" Target="../notesSlides/notesSlide9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Relationship Id="rId7" Type="http://schemas.openxmlformats.org/officeDocument/2006/relationships/notesSlide" Target="../notesSlides/notesSlide10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1.png"/><Relationship Id="rId6" Type="http://schemas.openxmlformats.org/officeDocument/2006/relationships/image" Target="../media/image13.png"/><Relationship Id="rId7" Type="http://schemas.openxmlformats.org/officeDocument/2006/relationships/image" Target="../media/image24.png"/><Relationship Id="rId8" Type="http://schemas.openxmlformats.org/officeDocument/2006/relationships/notesSlide" Target="../notesSlides/notesSlide11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Relationship Id="rId7" Type="http://schemas.openxmlformats.org/officeDocument/2006/relationships/hyperlink" Target="https://www.postman.com/" TargetMode="External"/><Relationship Id="rId8" Type="http://schemas.openxmlformats.org/officeDocument/2006/relationships/notesSlide" Target="../notesSlides/notesSlide1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Relationship Id="rId7" Type="http://schemas.openxmlformats.org/officeDocument/2006/relationships/notesSlide" Target="../notesSlides/notesSlide13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Relationship Id="rId7" Type="http://schemas.openxmlformats.org/officeDocument/2006/relationships/notesSlide" Target="../notesSlides/notesSlide14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notesSlide" Target="../notesSlides/notesSlide1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notesSlide" Target="../notesSlides/notes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notesSlide" Target="../notesSlides/notesSlide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notesSlide" Target="../notesSlides/notesSlide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notesSlide" Target="../notesSlides/notesSlide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notesSlide" Target="../notesSlides/notesSlide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notesSlide" Target="../notesSlides/notesSlide6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7.png"/><Relationship Id="rId7" Type="http://schemas.openxmlformats.org/officeDocument/2006/relationships/notesSlide" Target="../notesSlides/notesSlide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8280" cy="5120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1112" y="0"/>
            <a:ext cx="2468880" cy="17634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7240" y="1307592"/>
            <a:ext cx="365379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SOFTWARE DEVELOPMENT PROFESSIONAL PROGRAM</a:t>
            </a:r>
            <a:endParaRPr lang="en-US"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777240" y="1600200"/>
            <a:ext cx="5120640" cy="919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 smtClean="0">
                <a:solidFill>
                  <a:srgbClr val="FFFFFF"/>
                </a:solidFill>
                <a:latin typeface="Open Sans" pitchFamily="34" charset="0"/>
                <a:cs typeface="Open Sans" pitchFamily="34" charset="0"/>
              </a:rPr>
              <a:t>Scaling up with Express</a:t>
            </a:r>
            <a:endParaRPr lang="en-US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777240" y="3063240"/>
            <a:ext cx="512064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1800" dirty="0"/>
          </a:p>
        </p:txBody>
      </p: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4960" y="3081528"/>
            <a:ext cx="3703320" cy="20153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4861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Scaling up with Express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Introducing Controllers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079498"/>
            <a:ext cx="3920490" cy="906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To make a controller, call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express.Router()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and attach routes.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849118"/>
            <a:ext cx="4137660" cy="7711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For example, you might extract your login and sign-up routes into a controller called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auth.js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3437382"/>
            <a:ext cx="4119372" cy="182880"/>
          </a:xfrm>
          <a:prstGeom prst="rect">
            <a:avLst/>
          </a:prstGeom>
          <a:solidFill>
            <a:srgbClr val="003399"/>
          </a:solidFill>
        </p:spPr>
        <p:txBody>
          <a:bodyPr wrap="square" rtlCol="0"/>
          <a:lstStyle/>
          <a:p>
            <a:r>
              <a:rPr lang="en-US" sz="12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Note: Module.exports allows you to export the router from auth.js and import it in index.js.</a:t>
            </a:r>
            <a:endParaRPr lang="en-US" sz="12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0" y="1535084"/>
            <a:ext cx="1998345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500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controllers/auth.js</a:t>
            </a:r>
            <a:endParaRPr lang="en-US" sz="1500" dirty="0"/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882048"/>
            <a:ext cx="3785616" cy="22978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4861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Scaling up with Express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Using a Controller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1387002"/>
            <a:ext cx="1840230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controllers/auth.js</a:t>
            </a:r>
            <a:endParaRPr lang="en-US" sz="15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1733966"/>
            <a:ext cx="258127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(Export routes from this file)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2030130"/>
            <a:ext cx="3785616" cy="229786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572000" y="1544105"/>
            <a:ext cx="990600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index.js</a:t>
            </a:r>
            <a:endParaRPr lang="en-US" sz="1500" dirty="0"/>
          </a:p>
        </p:txBody>
      </p:sp>
      <p:sp>
        <p:nvSpPr>
          <p:cNvPr id="12" name="Object 12"/>
          <p:cNvSpPr txBox="1"/>
          <p:nvPr/>
        </p:nvSpPr>
        <p:spPr>
          <a:xfrm>
            <a:off x="4572000" y="1891069"/>
            <a:ext cx="312420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(Import routes to your index.js file)</a:t>
            </a:r>
            <a:endParaRPr lang="en-US" sz="1500" dirty="0"/>
          </a:p>
        </p:txBody>
      </p: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2187233"/>
            <a:ext cx="3785616" cy="19836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4861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Scaling up with Express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Resulting Available Routes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400" y="1648968"/>
          <a:ext cx="-2286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true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Method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true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Path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true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Purpose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GET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/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Homepage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GET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/auth/login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Render a page with a login form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POST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/auth/login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Accept and process information from the login form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GET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/auth/signup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Render a page with a sign-up form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POST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/auth/signup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Accept and process information from the sign-up form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4861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Scaling up with Express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Let's Discuss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142236"/>
            <a:ext cx="8319008" cy="1173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As applications become larger, you have more and more routes.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3132836"/>
            <a:ext cx="9372600" cy="2286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What happens when you visit a route that doesn't exist?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How do you test these routes?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4861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Scaling up with Express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Handling 404s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044446"/>
            <a:ext cx="4078224" cy="1033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When you visit a non-existent page, you receive a 404 error, and the page crashes.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941066"/>
            <a:ext cx="301371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This isn't a nice user experience.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3328670"/>
            <a:ext cx="264223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Luckily, there's a better way!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750207"/>
            <a:ext cx="3785616" cy="22145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4861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Scaling up with Express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Wildcard Routes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1556106"/>
            <a:ext cx="535609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 catch-all (or wildcard) route matches every path.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1995526"/>
            <a:ext cx="496062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This gives us the chance to render a graceful 404 page.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2383130"/>
            <a:ext cx="8229600" cy="195864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57200" y="4341775"/>
            <a:ext cx="5792724" cy="182880"/>
          </a:xfrm>
          <a:prstGeom prst="rect">
            <a:avLst/>
          </a:prstGeom>
          <a:solidFill>
            <a:srgbClr val="003399"/>
          </a:solidFill>
        </p:spPr>
        <p:txBody>
          <a:bodyPr wrap="square" rtlCol="0"/>
          <a:lstStyle/>
          <a:p>
            <a:r>
              <a:rPr lang="en-US" sz="12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Remember, a catch-all route must come last. Otherwise, it will "catch" valid routes.</a:t>
            </a:r>
            <a:endParaRPr 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4861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Scaling up with Express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Tools for Scaling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058416"/>
            <a:ext cx="3767328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Sometimes we want to test a route without writing a full app.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726436"/>
            <a:ext cx="282892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Testing routes is best practice.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3022600"/>
            <a:ext cx="3529965" cy="7711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In this course, we will use a tool called </a:t>
            </a:r>
            <a:r>
              <a:rPr lang="en-US" sz="1500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Postman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78883" y="2160143"/>
            <a:ext cx="3371850" cy="116205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778883" y="3322193"/>
            <a:ext cx="98298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 smtClean="0">
                <a:solidFill>
                  <a:srgbClr val="666666"/>
                </a:solidFill>
                <a:hlinkClick r:id="rId7"/>
                <a:latin typeface="Arial" pitchFamily="34" charset="0"/>
                <a:cs typeface="Arial" pitchFamily="34" charset="0"/>
              </a:rPr>
              <a:t>postman.com</a:t>
            </a:r>
            <a:endParaRPr lang="en-US" sz="1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4861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Scaling up with Express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Downloading Postman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460470"/>
            <a:ext cx="3785616" cy="279406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238248"/>
            <a:ext cx="4139946" cy="1033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Postman is often used for testing APIs and applications while they are in development.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3134868"/>
            <a:ext cx="411289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We will download Postman during the activity.</a:t>
            </a:r>
            <a:endParaRPr lang="en-US" sz="1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4861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Scaling up with Express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Using Routes with Postman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300480"/>
            <a:ext cx="404850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Test a route without writing a full app.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1739900"/>
            <a:ext cx="634365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4861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Scaling up with Express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Let's Put Ideas into Motion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499486"/>
            <a:ext cx="3785616" cy="24833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0" y="3982850"/>
            <a:ext cx="21844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fld id="{5C7A2A3D-GRZ5-OD15-RDMX-SY2JFR6BYNQS}" type="undefined">
              <a:rPr lang="en-US" sz="1000" u="sng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null</a:t>
            </a:fld>
            <a:endParaRPr lang="en-US" sz="1000" dirty="0"/>
          </a:p>
        </p:txBody>
      </p:sp>
      <p:sp>
        <p:nvSpPr>
          <p:cNvPr id="10" name="Object 10"/>
          <p:cNvSpPr txBox="1"/>
          <p:nvPr/>
        </p:nvSpPr>
        <p:spPr>
          <a:xfrm>
            <a:off x="1655826" y="2540000"/>
            <a:ext cx="1900428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Let's do it!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4861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Scaling up with Express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80" y="1631442"/>
            <a:ext cx="4572000" cy="4251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680" y="2056638"/>
            <a:ext cx="4928616" cy="2286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Write both GET and POST routes in an Express app.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Test an app's functionality with Postman.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Access routes from a controller.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3208" y="1202436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4861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Scaling up with Express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Review: GET (Client Side)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606354"/>
            <a:ext cx="3785616" cy="250229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1884934"/>
            <a:ext cx="3755898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How does a client generate a GET request?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2552954"/>
            <a:ext cx="4471416" cy="2286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Typing into your browser's address bar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Clicking a hyperlink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Submitting a form that uses the GET method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4861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Scaling up with Express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Review: GET (Server Side)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363782"/>
            <a:ext cx="3785616" cy="148396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2939183"/>
            <a:ext cx="3785616" cy="141203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1792" y="1999234"/>
            <a:ext cx="4087368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How the server interprets the data the client sends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621792" y="2667254"/>
            <a:ext cx="5504688" cy="2286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Green: The method (HTTP verb)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Blue: The path (URL part)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Yellow: The data (query)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4861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Scaling up with Express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Review: GET vs. POST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1999234"/>
            <a:ext cx="71780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GET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2438654"/>
            <a:ext cx="4471416" cy="2286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Visible data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Not encrypted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Good for public information (e.g., Google searches)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0" y="1999234"/>
            <a:ext cx="87096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POST</a:t>
            </a:r>
            <a:endParaRPr lang="en-US" sz="1800" dirty="0"/>
          </a:p>
        </p:txBody>
      </p:sp>
      <p:sp>
        <p:nvSpPr>
          <p:cNvPr id="12" name="Object 12"/>
          <p:cNvSpPr txBox="1"/>
          <p:nvPr/>
        </p:nvSpPr>
        <p:spPr>
          <a:xfrm>
            <a:off x="4572000" y="2438654"/>
            <a:ext cx="4471416" cy="2286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Data not visible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Encrypted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Good for private information (e.g., usernames and passwords)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4861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Scaling up with Express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POST (Server Side)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611740"/>
            <a:ext cx="3785616" cy="132496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000" y="3028146"/>
            <a:ext cx="3785616" cy="107511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21792" y="1916176"/>
            <a:ext cx="4151376" cy="906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Use the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app.post()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method to receive a POST request.</a:t>
            </a:r>
            <a:endParaRPr lang="en-US" sz="1800" dirty="0"/>
          </a:p>
        </p:txBody>
      </p:sp>
      <p:sp>
        <p:nvSpPr>
          <p:cNvPr id="12" name="Object 12"/>
          <p:cNvSpPr txBox="1"/>
          <p:nvPr/>
        </p:nvSpPr>
        <p:spPr>
          <a:xfrm>
            <a:off x="621792" y="2777236"/>
            <a:ext cx="4088130" cy="7711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You may have both a GET and a POST route for the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/auth/login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path.</a:t>
            </a:r>
            <a:endParaRPr lang="en-US" sz="1500" dirty="0"/>
          </a:p>
        </p:txBody>
      </p:sp>
      <p:sp>
        <p:nvSpPr>
          <p:cNvPr id="13" name="Object 13"/>
          <p:cNvSpPr txBox="1"/>
          <p:nvPr/>
        </p:nvSpPr>
        <p:spPr>
          <a:xfrm>
            <a:off x="621792" y="3456940"/>
            <a:ext cx="201168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Can you guess why?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4861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Scaling up with Express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GET vs. POST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067814"/>
            <a:ext cx="569442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GET and POST: Different lanes on the same highway</a:t>
            </a: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400" y="2113534"/>
          <a:ext cx="-2286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true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Method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true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Path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true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Purpose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GET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/auth/login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Render a page with a login form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POST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/auth/login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Accept and process information from the login form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4861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Scaling up with Express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An Issue of Scale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466848"/>
            <a:ext cx="402793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You can add more routes as needed.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906268"/>
            <a:ext cx="286131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But it becomes tedious quickly.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157758"/>
            <a:ext cx="3785616" cy="33994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48612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Scaling up with Express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Introducing Controllers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060448"/>
            <a:ext cx="4000500" cy="906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You can organize related routes into </a:t>
            </a:r>
            <a:r>
              <a:rPr lang="en-US" sz="1800" i="1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controllers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830068"/>
            <a:ext cx="4030980" cy="9616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Controllers allow you to put routes in another file besides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index.js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and help keep them organized by their purpose.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54333" y="914400"/>
            <a:ext cx="3420951" cy="3886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2022-07-20T16:20:03Z</dcterms:created>
  <dcterms:modified xsi:type="dcterms:W3CDTF">2022-07-20T16:20:03Z</dcterms:modified>
</cp:coreProperties>
</file>