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8" r:id="rId7"/>
    <p:sldId id="286" r:id="rId8"/>
    <p:sldId id="287" r:id="rId9"/>
    <p:sldId id="288" r:id="rId10"/>
    <p:sldId id="292" r:id="rId11"/>
    <p:sldId id="282" r:id="rId12"/>
    <p:sldId id="285" r:id="rId13"/>
    <p:sldId id="261" r:id="rId14"/>
    <p:sldId id="279" r:id="rId15"/>
    <p:sldId id="280" r:id="rId16"/>
    <p:sldId id="283" r:id="rId17"/>
    <p:sldId id="281" r:id="rId18"/>
    <p:sldId id="262" r:id="rId19"/>
    <p:sldId id="263" r:id="rId20"/>
    <p:sldId id="296" r:id="rId21"/>
    <p:sldId id="290" r:id="rId22"/>
    <p:sldId id="291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F49A30-1474-4729-9289-E7611DD93A0E}">
          <p14:sldIdLst>
            <p14:sldId id="256"/>
            <p14:sldId id="257"/>
            <p14:sldId id="258"/>
            <p14:sldId id="259"/>
            <p14:sldId id="260"/>
            <p14:sldId id="278"/>
            <p14:sldId id="286"/>
            <p14:sldId id="287"/>
            <p14:sldId id="288"/>
            <p14:sldId id="292"/>
            <p14:sldId id="282"/>
            <p14:sldId id="285"/>
            <p14:sldId id="261"/>
            <p14:sldId id="279"/>
            <p14:sldId id="280"/>
            <p14:sldId id="283"/>
            <p14:sldId id="281"/>
            <p14:sldId id="262"/>
            <p14:sldId id="263"/>
            <p14:sldId id="296"/>
            <p14:sldId id="290"/>
            <p14:sldId id="291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071" autoAdjust="0"/>
  </p:normalViewPr>
  <p:slideViewPr>
    <p:cSldViewPr snapToGrid="0">
      <p:cViewPr varScale="1">
        <p:scale>
          <a:sx n="93" d="100"/>
          <a:sy n="93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5AC0-8913-4584-9330-E7BF571A4CBA}" type="datetimeFigureOut">
              <a:rPr lang="bg-BG" smtClean="0"/>
              <a:t>04.06.2017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C1A14-D935-48F0-995D-AA20F6A8E8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288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252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630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32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11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8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62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12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05483"/>
            <a:ext cx="9363914" cy="1931542"/>
          </a:xfrm>
        </p:spPr>
        <p:txBody>
          <a:bodyPr/>
          <a:lstStyle/>
          <a:p>
            <a:r>
              <a:rPr lang="ru-RU" b="1" dirty="0"/>
              <a:t>Информационна система за управление на зали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020602"/>
            <a:ext cx="7206341" cy="3133617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Участници: 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Валентин Георгиев ФН: 71563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Георги Димов ФН: 71572 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Александър Танков ФН: 71492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Ивелин Тодоров ФН: 71547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Богомил Богомилов ФН: 71591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Иван Атанасов ФН: 71560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Иво Райков ФН: 71561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sz="1600" dirty="0">
                <a:solidFill>
                  <a:schemeClr val="tx1">
                    <a:lumMod val="85000"/>
                  </a:schemeClr>
                </a:solidFill>
              </a:rPr>
            </a:br>
            <a:endParaRPr lang="bg-BG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8291" y="5394036"/>
            <a:ext cx="231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Екип: 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048" y="0"/>
            <a:ext cx="8534400" cy="1507067"/>
          </a:xfrm>
        </p:spPr>
        <p:txBody>
          <a:bodyPr/>
          <a:lstStyle/>
          <a:p>
            <a:pPr algn="ctr"/>
            <a:r>
              <a:rPr lang="bg-BG" dirty="0"/>
              <a:t>Процес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39" y="997527"/>
            <a:ext cx="11341533" cy="545869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В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предпочетания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относно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деня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датата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мястото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тяхното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занятие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възможност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форма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комуникира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нужно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останалите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занятия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,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където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имало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активност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случаен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принцип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генерират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събития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въвеждат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календара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стъпка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1, 2, 3,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календарите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стаите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специалностите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вече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изготвени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текущия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семестър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избираемите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курсове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допълнителните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упражнения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консултации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разчита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попълнил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формата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график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одобрил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сесия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въведе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своите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предпочетания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съобразени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студентите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дневният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допълнително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комуникира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нужно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).</a:t>
            </a: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Графика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изготвен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спрямо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заявленията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3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Форма за вход в системата</a:t>
            </a:r>
          </a:p>
          <a:p>
            <a:endParaRPr lang="bg-BG" dirty="0"/>
          </a:p>
          <a:p>
            <a:r>
              <a:rPr lang="bg-BG" dirty="0"/>
              <a:t> - Данни, имейл и парола</a:t>
            </a:r>
          </a:p>
          <a:p>
            <a:endParaRPr lang="bg-BG" dirty="0"/>
          </a:p>
          <a:p>
            <a:r>
              <a:rPr lang="bg-BG" dirty="0"/>
              <a:t> - Забравена парола. Как работи и защо е важна функционалност?</a:t>
            </a:r>
          </a:p>
          <a:p>
            <a:endParaRPr lang="bg-BG" sz="1100" dirty="0"/>
          </a:p>
          <a:p>
            <a:r>
              <a:rPr lang="bg-BG" dirty="0"/>
              <a:t> - Ограничен достъп до системата.</a:t>
            </a:r>
          </a:p>
          <a:p>
            <a:endParaRPr lang="bg-BG" dirty="0"/>
          </a:p>
          <a:p>
            <a:r>
              <a:rPr lang="bg-BG" dirty="0"/>
              <a:t> – Регистрация?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61" y="1376736"/>
            <a:ext cx="7052596" cy="53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3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Форма за регистриране на лектор в системата</a:t>
            </a:r>
          </a:p>
          <a:p>
            <a:endParaRPr lang="bg-BG" dirty="0"/>
          </a:p>
          <a:p>
            <a:r>
              <a:rPr lang="bg-BG" dirty="0"/>
              <a:t> - Данни, пълно име, имейл, телефон, предмети.</a:t>
            </a:r>
          </a:p>
          <a:p>
            <a:endParaRPr lang="bg-BG" dirty="0"/>
          </a:p>
          <a:p>
            <a:r>
              <a:rPr lang="bg-BG" dirty="0"/>
              <a:t> - Паролата се генерира от системата и се изпраща на предоставения имейл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5915"/>
            <a:ext cx="7201856" cy="55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9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27396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7585" y="2178915"/>
            <a:ext cx="3768980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Добавяне на нова стая</a:t>
            </a:r>
          </a:p>
          <a:p>
            <a:endParaRPr lang="bg-BG" dirty="0"/>
          </a:p>
          <a:p>
            <a:r>
              <a:rPr lang="bg-BG" dirty="0"/>
              <a:t> - Актьор? </a:t>
            </a:r>
          </a:p>
          <a:p>
            <a:endParaRPr lang="bg-BG" sz="1100" dirty="0"/>
          </a:p>
          <a:p>
            <a:r>
              <a:rPr lang="bg-BG" dirty="0"/>
              <a:t> - Данни</a:t>
            </a:r>
          </a:p>
          <a:p>
            <a:endParaRPr lang="bg-BG" sz="1050" dirty="0"/>
          </a:p>
          <a:p>
            <a:r>
              <a:rPr lang="bg-BG" dirty="0"/>
              <a:t> - Валидация на сървърно ниво</a:t>
            </a:r>
          </a:p>
          <a:p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3" y="1221130"/>
            <a:ext cx="7222740" cy="54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7879" y="307555"/>
            <a:ext cx="3799438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Календар на администратора</a:t>
            </a:r>
          </a:p>
          <a:p>
            <a:endParaRPr lang="bg-BG" dirty="0"/>
          </a:p>
          <a:p>
            <a:r>
              <a:rPr lang="bg-BG" dirty="0"/>
              <a:t> - Цел? </a:t>
            </a:r>
          </a:p>
          <a:p>
            <a:endParaRPr lang="bg-BG" sz="1100" dirty="0"/>
          </a:p>
          <a:p>
            <a:r>
              <a:rPr lang="bg-BG" dirty="0"/>
              <a:t> - Следене на графика (24/7)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1677161"/>
            <a:ext cx="10459092" cy="516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9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8" y="2697400"/>
            <a:ext cx="263584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Панел на лектор</a:t>
            </a:r>
          </a:p>
          <a:p>
            <a:endParaRPr lang="bg-BG" dirty="0"/>
          </a:p>
          <a:p>
            <a:r>
              <a:rPr lang="bg-BG" dirty="0"/>
              <a:t> - Навигация. Достъп до всички важни функционалности. </a:t>
            </a:r>
          </a:p>
          <a:p>
            <a:endParaRPr lang="bg-BG" sz="1100" dirty="0"/>
          </a:p>
          <a:p>
            <a:r>
              <a:rPr lang="bg-BG" dirty="0"/>
              <a:t> - Бърз и удобен интерфейс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96" y="1602769"/>
            <a:ext cx="9079085" cy="48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4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8" y="2348078"/>
            <a:ext cx="273842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Администраторски панел</a:t>
            </a:r>
          </a:p>
          <a:p>
            <a:endParaRPr lang="bg-BG" dirty="0"/>
          </a:p>
          <a:p>
            <a:r>
              <a:rPr lang="bg-BG" dirty="0"/>
              <a:t> - Навигация и управление на информационната система. Достъп до всички важни функционалности. </a:t>
            </a:r>
          </a:p>
          <a:p>
            <a:endParaRPr lang="bg-BG" sz="1100" dirty="0"/>
          </a:p>
          <a:p>
            <a:r>
              <a:rPr lang="bg-BG" dirty="0"/>
              <a:t> - Бърз и удобен интерфейс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84" y="1677161"/>
            <a:ext cx="8803856" cy="45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9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Редактиране на профил на лектор</a:t>
            </a:r>
          </a:p>
          <a:p>
            <a:endParaRPr lang="bg-BG" dirty="0"/>
          </a:p>
          <a:p>
            <a:r>
              <a:rPr lang="bg-BG" dirty="0"/>
              <a:t> - Актьор?</a:t>
            </a:r>
          </a:p>
          <a:p>
            <a:endParaRPr lang="bg-BG" sz="1100" dirty="0"/>
          </a:p>
          <a:p>
            <a:r>
              <a:rPr lang="bg-BG" dirty="0"/>
              <a:t> - Пълен контрол върху цялата информационна система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86" y="1284268"/>
            <a:ext cx="7167837" cy="54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8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338" y="79718"/>
            <a:ext cx="10021460" cy="1507067"/>
          </a:xfrm>
        </p:spPr>
        <p:txBody>
          <a:bodyPr/>
          <a:lstStyle/>
          <a:p>
            <a:r>
              <a:rPr lang="bg-BG" dirty="0"/>
              <a:t>Модели на Потребителски случаи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6" y="7658"/>
            <a:ext cx="10623479" cy="6850342"/>
          </a:xfrm>
        </p:spPr>
      </p:pic>
    </p:spTree>
    <p:extLst>
      <p:ext uri="{BB962C8B-B14F-4D97-AF65-F5344CB8AC3E}">
        <p14:creationId xmlns:p14="http://schemas.microsoft.com/office/powerpoint/2010/main" val="425017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82" y="28520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потребителските случаи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80" y="1458931"/>
            <a:ext cx="8534400" cy="4311342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Най – важна функционалност: </a:t>
            </a:r>
          </a:p>
          <a:p>
            <a:pPr lvl="1" fontAlgn="base"/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Поискване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endParaRPr lang="bg-BG" dirty="0">
              <a:solidFill>
                <a:schemeClr val="tx1">
                  <a:lumMod val="95000"/>
                </a:schemeClr>
              </a:solidFill>
            </a:endParaRPr>
          </a:p>
          <a:p>
            <a:pPr lvl="1" fontAlgn="base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право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поиска да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запази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Когато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той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избере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час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 периодичност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заглавие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заниманието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провежда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курс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резултат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изпраща до администратора поискването на лектора и той преценява дали да запази тази зала за него или не.</a:t>
            </a:r>
          </a:p>
          <a:p>
            <a:endParaRPr lang="bg-BG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Екипно р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ешихме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приоритизираме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всички пълни описания на потребителските случаи по това колко често ще се използват в информационната система за разпределение на зали</a:t>
            </a:r>
          </a:p>
          <a:p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0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3738"/>
            <a:ext cx="4493963" cy="128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>
                <a:solidFill>
                  <a:schemeClr val="tx1"/>
                </a:solidFill>
              </a:rPr>
              <a:t>СЪДЪРЖАНИЕ: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154" y="1520576"/>
            <a:ext cx="8424809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400" dirty="0"/>
              <a:t>Какво променихме и защо?</a:t>
            </a:r>
            <a:endParaRPr lang="en-US" sz="24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bg-BG" sz="2400" dirty="0"/>
              <a:t>Визия на проекта</a:t>
            </a:r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FontTx/>
              <a:buAutoNum type="arabicPeriod"/>
            </a:pPr>
            <a:r>
              <a:rPr lang="bg-BG" sz="2400" dirty="0"/>
              <a:t>Актьори и роли</a:t>
            </a:r>
          </a:p>
          <a:p>
            <a:pPr marL="342900" indent="-342900">
              <a:buFontTx/>
              <a:buAutoNum type="arabicPeriod"/>
            </a:pPr>
            <a:endParaRPr lang="bg-BG" sz="900" dirty="0"/>
          </a:p>
          <a:p>
            <a:pPr marL="342900" indent="-342900">
              <a:buFontTx/>
              <a:buAutoNum type="arabicPeriod"/>
            </a:pPr>
            <a:r>
              <a:rPr lang="bg-BG" sz="2400" dirty="0"/>
              <a:t>Потребителски интерфейси</a:t>
            </a:r>
          </a:p>
          <a:p>
            <a:pPr marL="342900" indent="-342900">
              <a:buFontTx/>
              <a:buAutoNum type="arabicPeriod"/>
            </a:pPr>
            <a:endParaRPr lang="en-US" sz="9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bg-BG" sz="2400" dirty="0"/>
              <a:t>Модели на потребителските случаи</a:t>
            </a:r>
            <a:endParaRPr lang="en-US" sz="24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bg-BG" sz="2400" dirty="0"/>
              <a:t>Начален списък на потребителските случаи</a:t>
            </a:r>
          </a:p>
          <a:p>
            <a:pPr marL="742950" lvl="1" indent="-285750">
              <a:buFontTx/>
              <a:buChar char="-"/>
            </a:pPr>
            <a:r>
              <a:rPr lang="bg-BG" sz="2400" dirty="0"/>
              <a:t>Признак на приоритизиране</a:t>
            </a:r>
            <a:endParaRPr lang="en-US" sz="2400" dirty="0"/>
          </a:p>
          <a:p>
            <a:endParaRPr lang="en-US" sz="900" dirty="0"/>
          </a:p>
          <a:p>
            <a:r>
              <a:rPr lang="bg-BG" sz="2400"/>
              <a:t>7</a:t>
            </a:r>
            <a:r>
              <a:rPr lang="en-US" sz="2400"/>
              <a:t>. </a:t>
            </a:r>
            <a:r>
              <a:rPr lang="en-US" sz="2400" dirty="0"/>
              <a:t>FURPS</a:t>
            </a:r>
            <a:endParaRPr lang="bg-BG" sz="2400" dirty="0"/>
          </a:p>
          <a:p>
            <a:pPr marL="342900" indent="-342900">
              <a:buAutoNum type="arabicPeriod" startAt="6"/>
            </a:pPr>
            <a:endParaRPr lang="bg-BG" sz="9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6002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82" y="28520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потребителските случаи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80" y="1458931"/>
            <a:ext cx="8534400" cy="5061942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Други функционалности: </a:t>
            </a:r>
          </a:p>
          <a:p>
            <a:pPr lvl="1"/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</a:rPr>
              <a:t>Вход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потребител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информационната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може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влезе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нея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успешно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влизане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, в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зависимост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ролята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потребителят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различни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възможности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права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bg-BG" b="1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Редактиране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sz="21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Лекторът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запазил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възможност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променя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детайлите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тази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Това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прави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цел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променят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часа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или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залата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занятието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 В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резултат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промяната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проверка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дали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залата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свободна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указаната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свободна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100" dirty="0">
                <a:solidFill>
                  <a:schemeClr val="tx1">
                    <a:lumMod val="95000"/>
                  </a:schemeClr>
                </a:solidFill>
              </a:rPr>
              <a:t>се изпраща запитване към администратора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съобщава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потребителя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15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891" y="0"/>
            <a:ext cx="5145375" cy="1507067"/>
          </a:xfrm>
        </p:spPr>
        <p:txBody>
          <a:bodyPr/>
          <a:lstStyle/>
          <a:p>
            <a:r>
              <a:rPr lang="en-US" dirty="0"/>
              <a:t>(F)URPS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545" y="1231515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Начално</a:t>
            </a:r>
            <a:r>
              <a:rPr lang="en-US" b="1" dirty="0"/>
              <a:t> </a:t>
            </a:r>
            <a:r>
              <a:rPr lang="en-US" b="1" dirty="0" err="1"/>
              <a:t>описание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нефункционалните</a:t>
            </a:r>
            <a:r>
              <a:rPr lang="en-US" b="1" dirty="0"/>
              <a:t> </a:t>
            </a:r>
            <a:r>
              <a:rPr lang="en-US" b="1" dirty="0" err="1"/>
              <a:t>изисквания</a:t>
            </a:r>
            <a:r>
              <a:rPr lang="en-US" b="1" dirty="0"/>
              <a:t> </a:t>
            </a:r>
            <a:r>
              <a:rPr lang="en-US" b="1" dirty="0" err="1"/>
              <a:t>по</a:t>
            </a:r>
            <a:r>
              <a:rPr lang="en-US" b="1" dirty="0"/>
              <a:t> </a:t>
            </a:r>
            <a:r>
              <a:rPr lang="en-US" b="1" dirty="0" err="1"/>
              <a:t>модела</a:t>
            </a:r>
            <a:r>
              <a:rPr lang="en-US" b="1" dirty="0"/>
              <a:t> FURPS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2181" y="2338232"/>
            <a:ext cx="9855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1.Функционалност(Functionality)</a:t>
            </a:r>
            <a:endParaRPr lang="en-US" sz="2400" dirty="0"/>
          </a:p>
          <a:p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dirty="0"/>
              <a:t>      1.1 </a:t>
            </a:r>
            <a:r>
              <a:rPr lang="en-US" sz="2400" dirty="0" err="1"/>
              <a:t>Изпращане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нова</a:t>
            </a:r>
            <a:r>
              <a:rPr lang="en-US" sz="2400" dirty="0"/>
              <a:t> </a:t>
            </a:r>
            <a:r>
              <a:rPr lang="en-US" sz="2400" dirty="0" err="1"/>
              <a:t>парола</a:t>
            </a:r>
            <a:r>
              <a:rPr lang="en-US" sz="2400" dirty="0"/>
              <a:t> -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забравена</a:t>
            </a:r>
            <a:r>
              <a:rPr lang="en-US" sz="2400" dirty="0"/>
              <a:t> </a:t>
            </a:r>
            <a:r>
              <a:rPr lang="en-US" sz="2400" dirty="0" err="1"/>
              <a:t>парола</a:t>
            </a:r>
            <a:r>
              <a:rPr lang="en-US" sz="2400" dirty="0"/>
              <a:t>, </a:t>
            </a:r>
            <a:r>
              <a:rPr lang="en-US" sz="2400" dirty="0" err="1"/>
              <a:t>системата</a:t>
            </a:r>
            <a:r>
              <a:rPr lang="en-US" sz="2400" dirty="0"/>
              <a:t> </a:t>
            </a:r>
            <a:r>
              <a:rPr lang="en-US" sz="2400" dirty="0" err="1"/>
              <a:t>изпраща</a:t>
            </a:r>
            <a:r>
              <a:rPr lang="en-US" sz="2400" dirty="0"/>
              <a:t> </a:t>
            </a:r>
            <a:r>
              <a:rPr lang="en-US" sz="2400" dirty="0" err="1"/>
              <a:t>нова</a:t>
            </a:r>
            <a:r>
              <a:rPr lang="en-US" sz="2400" dirty="0"/>
              <a:t>,  </a:t>
            </a:r>
            <a:r>
              <a:rPr lang="en-US" sz="2400" dirty="0" err="1"/>
              <a:t>произволно</a:t>
            </a:r>
            <a:r>
              <a:rPr lang="en-US" sz="2400" dirty="0"/>
              <a:t> </a:t>
            </a:r>
            <a:r>
              <a:rPr lang="en-US" sz="2400" dirty="0" err="1"/>
              <a:t>генерирана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имейла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потребителя</a:t>
            </a:r>
            <a:r>
              <a:rPr lang="en-US" sz="2400" dirty="0"/>
              <a:t>.</a:t>
            </a:r>
          </a:p>
          <a:p>
            <a:endParaRPr lang="en-US" sz="2000" dirty="0"/>
          </a:p>
          <a:p>
            <a:r>
              <a:rPr lang="en-US" sz="2400" dirty="0"/>
              <a:t>      1.2 </a:t>
            </a:r>
            <a:r>
              <a:rPr lang="en-US" sz="2400" dirty="0" err="1"/>
              <a:t>Възможност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допълнително</a:t>
            </a:r>
            <a:r>
              <a:rPr lang="en-US" sz="2400" dirty="0"/>
              <a:t> </a:t>
            </a:r>
            <a:r>
              <a:rPr lang="en-US" sz="2400" dirty="0" err="1"/>
              <a:t>описание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резервация</a:t>
            </a:r>
            <a:r>
              <a:rPr lang="en-US" sz="2400" dirty="0"/>
              <a:t> -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резервация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зала</a:t>
            </a:r>
            <a:r>
              <a:rPr lang="en-US" sz="2400" dirty="0"/>
              <a:t>, </a:t>
            </a:r>
            <a:r>
              <a:rPr lang="en-US" sz="2400" dirty="0" err="1"/>
              <a:t>потребителят</a:t>
            </a:r>
            <a:r>
              <a:rPr lang="en-US" sz="2400" dirty="0"/>
              <a:t> </a:t>
            </a:r>
            <a:r>
              <a:rPr lang="en-US" sz="2400" dirty="0" err="1"/>
              <a:t>може</a:t>
            </a:r>
            <a:r>
              <a:rPr lang="en-US" sz="2400" dirty="0"/>
              <a:t> </a:t>
            </a:r>
            <a:r>
              <a:rPr lang="en-US" sz="2400" dirty="0" err="1"/>
              <a:t>да</a:t>
            </a:r>
            <a:r>
              <a:rPr lang="en-US" sz="2400" dirty="0"/>
              <a:t> </a:t>
            </a:r>
            <a:r>
              <a:rPr lang="en-US" sz="2400" dirty="0" err="1"/>
              <a:t>посочи</a:t>
            </a:r>
            <a:r>
              <a:rPr lang="en-US" sz="2400" dirty="0"/>
              <a:t> </a:t>
            </a:r>
            <a:r>
              <a:rPr lang="en-US" sz="2400" dirty="0" err="1"/>
              <a:t>допълнителна</a:t>
            </a:r>
            <a:r>
              <a:rPr lang="en-US" sz="2400" dirty="0"/>
              <a:t> </a:t>
            </a:r>
            <a:r>
              <a:rPr lang="en-US" sz="2400" dirty="0" err="1"/>
              <a:t>информация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това</a:t>
            </a:r>
            <a:r>
              <a:rPr lang="en-US" sz="2400" dirty="0"/>
              <a:t> </a:t>
            </a:r>
            <a:r>
              <a:rPr lang="en-US" sz="2400" dirty="0" err="1"/>
              <a:t>какъв</a:t>
            </a:r>
            <a:r>
              <a:rPr lang="en-US" sz="2400" dirty="0"/>
              <a:t> </a:t>
            </a:r>
            <a:r>
              <a:rPr lang="en-US" sz="2400" dirty="0" err="1"/>
              <a:t>ресурс</a:t>
            </a:r>
            <a:r>
              <a:rPr lang="en-US" sz="2400" dirty="0"/>
              <a:t> </a:t>
            </a:r>
            <a:r>
              <a:rPr lang="en-US" sz="2400" dirty="0" err="1"/>
              <a:t>ще</a:t>
            </a:r>
            <a:r>
              <a:rPr lang="en-US" sz="2400" dirty="0"/>
              <a:t> </a:t>
            </a:r>
            <a:r>
              <a:rPr lang="en-US" sz="2400" dirty="0" err="1"/>
              <a:t>съдържа</a:t>
            </a:r>
            <a:r>
              <a:rPr lang="en-US" sz="2400" dirty="0"/>
              <a:t> </a:t>
            </a:r>
            <a:r>
              <a:rPr lang="en-US" sz="2400" dirty="0" err="1"/>
              <a:t>залата</a:t>
            </a:r>
            <a:r>
              <a:rPr lang="en-US" sz="2400" dirty="0"/>
              <a:t> (</a:t>
            </a:r>
            <a:r>
              <a:rPr lang="en-US" sz="2400" dirty="0" err="1"/>
              <a:t>мултимедия</a:t>
            </a:r>
            <a:r>
              <a:rPr lang="en-US" sz="2400" dirty="0"/>
              <a:t>, </a:t>
            </a:r>
            <a:r>
              <a:rPr lang="en-US" sz="2400" dirty="0" err="1"/>
              <a:t>лаптоп</a:t>
            </a:r>
            <a:r>
              <a:rPr lang="en-US" sz="2400" dirty="0"/>
              <a:t> и </a:t>
            </a:r>
            <a:r>
              <a:rPr lang="en-US" sz="2400" dirty="0" err="1"/>
              <a:t>др</a:t>
            </a:r>
            <a:r>
              <a:rPr lang="en-US" sz="2400" dirty="0"/>
              <a:t>.).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418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393" y="1757218"/>
            <a:ext cx="10870479" cy="43757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2.Употреба (Usability)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2.1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акаунт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един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акаунт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2.2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администраторът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чрез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вижда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информация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потребителите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2.3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собствен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помага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рекуестват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своите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резервации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9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2.4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Съвместимост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мобилни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устройства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инетрфейсът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работи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адекватно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различните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мобилни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устройства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телефони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таблети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037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0" y="794327"/>
            <a:ext cx="10870479" cy="526472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4.Производителност(Performance)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4.1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Бързина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зареждане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календара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повече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секунда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половина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4.2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Брой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посещения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около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100-150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посещения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ден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4.3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Брой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активни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акаунти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1000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активни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лекторски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акаунта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090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0" y="794327"/>
            <a:ext cx="10870479" cy="526472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5.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</a:rPr>
              <a:t>Поддръжка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(Supportability)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 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5.1</a:t>
            </a:r>
            <a:r>
              <a:rPr lang="en-US" sz="900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Поддръжка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всички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стандартни браузъри (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достъпен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чрез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стандартните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уеб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браузъри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(Chrome, Mozilla, IE/Edge, Opera, Safari)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bg-BG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5.2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Поддръжка на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smart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 устройства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5.3</a:t>
            </a:r>
            <a:r>
              <a:rPr lang="en-US" sz="900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Жизнен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цикъл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– 10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години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758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793" y="2039696"/>
            <a:ext cx="8534400" cy="1507067"/>
          </a:xfrm>
        </p:spPr>
        <p:txBody>
          <a:bodyPr/>
          <a:lstStyle/>
          <a:p>
            <a:r>
              <a:rPr lang="bg-BG" dirty="0"/>
              <a:t>Благодарим за вниманието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0959"/>
            <a:ext cx="8534400" cy="1507067"/>
          </a:xfrm>
        </p:spPr>
        <p:txBody>
          <a:bodyPr/>
          <a:lstStyle/>
          <a:p>
            <a:r>
              <a:rPr lang="bg-BG" dirty="0"/>
              <a:t>Какво променихме?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08026"/>
            <a:ext cx="8534400" cy="3615267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Свършена работа: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Изчистване на идеята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Конкретизиране върху една целева група (Факултет)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Разглеждане на текущата информационна система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Добавяне на нови функционалности. 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Подобряване на презентацията, документацията и графичните интерфейси</a:t>
            </a:r>
          </a:p>
          <a:p>
            <a:pPr lvl="1"/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4856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929" y="0"/>
            <a:ext cx="8534400" cy="1507067"/>
          </a:xfrm>
        </p:spPr>
        <p:txBody>
          <a:bodyPr/>
          <a:lstStyle/>
          <a:p>
            <a:r>
              <a:rPr lang="bg-BG" dirty="0"/>
              <a:t>Визия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28" y="1212351"/>
            <a:ext cx="8534400" cy="564564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Функционалности: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Запазване на зала. От кого?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Искане за запазване на зала.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Премахване на резервация. Защо е необходимо?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Редактиране на резервация. Промяна в последния момент.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Добавяне на нови лектори. Нови колеги.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Добавяне на нови стаи. Разширяване на факултета.</a:t>
            </a:r>
          </a:p>
          <a:p>
            <a:pPr lvl="1"/>
            <a:endParaRPr lang="bg-BG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Обмисляне на всички варианти системата да не може да бъде полезна.</a:t>
            </a:r>
          </a:p>
          <a:p>
            <a:pPr marL="457200" lvl="1" indent="0">
              <a:buNone/>
            </a:pPr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3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873" y="2257746"/>
            <a:ext cx="8534400" cy="3615267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Ограничения: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С две думи: Един човек контролира всичко! 	</a:t>
            </a: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Изискване на имейл и парола за достъп до главните функционалности на системата</a:t>
            </a: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Ограничения при запазването на зала</a:t>
            </a:r>
          </a:p>
          <a:p>
            <a:pPr lvl="2"/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Един човек определя залата от кого да бъде запазена.</a:t>
            </a:r>
          </a:p>
          <a:p>
            <a:pPr lvl="2"/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Предотвратяване на хаос между лекторите.</a:t>
            </a:r>
          </a:p>
          <a:p>
            <a:pPr lvl="2"/>
            <a:endParaRPr lang="bg-BG" sz="18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0558" y="0"/>
            <a:ext cx="8534400" cy="1507067"/>
          </a:xfrm>
        </p:spPr>
        <p:txBody>
          <a:bodyPr/>
          <a:lstStyle/>
          <a:p>
            <a:r>
              <a:rPr lang="bg-BG" dirty="0"/>
              <a:t>Визия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85782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53355"/>
          </a:xfrm>
        </p:spPr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Нефункционални изисквания: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Достъпна през глобалната мрежа (Интернет). Защо?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Един администраторски акаунт. Защо само един?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Да поддържа приблизително 1000 лекторски акаунта. Изследване, колко лектори има средно в един факултет.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Да записва паролите на потребителите в криптиран вид.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Автоматичен онлайн бекъп 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 други...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/>
              <a:t>Визия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156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53355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Лектор: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се вписва в системата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проверява за празна стая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прави запитване за резервация на стая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редактира и изтрива собствена резервация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може да си изтегля някаква информация (например календари) в pdf формат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променя личните си данни (email, телефон, предмети)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пром</a:t>
            </a:r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еня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 паролата си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Актьори и Роли</a:t>
            </a:r>
          </a:p>
        </p:txBody>
      </p:sp>
    </p:spTree>
    <p:extLst>
      <p:ext uri="{BB962C8B-B14F-4D97-AF65-F5344CB8AC3E}">
        <p14:creationId xmlns:p14="http://schemas.microsoft.com/office/powerpoint/2010/main" val="143539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53355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Администратор: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има всичките права на лектора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създава, редактира и изтрива акаунти на лектори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разглежда личните данни на лекторите, въведени в системата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добавя, редактира, изтрива нови стаи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добавя, редактира и изтрива нови специалности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вижда списък с лекторите, стаите и специалностите в системата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изпраща имейл с покана до лекторите на факултета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Актьори и Роли</a:t>
            </a:r>
          </a:p>
        </p:txBody>
      </p:sp>
    </p:spTree>
    <p:extLst>
      <p:ext uri="{BB962C8B-B14F-4D97-AF65-F5344CB8AC3E}">
        <p14:creationId xmlns:p14="http://schemas.microsoft.com/office/powerpoint/2010/main" val="58000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744" y="595902"/>
            <a:ext cx="8534400" cy="5653355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Стая – всяка една стая в университета, която може да се ползва, ще бъде добавена в системата от администратора. Така лекторите ще могат лесно да предлагат за запазване различни стаи в зависимост от техните изисквания.</a:t>
            </a:r>
          </a:p>
          <a:p>
            <a:pPr fontAlgn="base"/>
            <a:endParaRPr lang="ru-RU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Специалност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име, година, капацитет, групи)</a:t>
            </a:r>
          </a:p>
          <a:p>
            <a:pPr fontAlgn="base"/>
            <a:endParaRPr lang="bg-BG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Предмети (седмична заетост, лектор, асистенти, курс, специалност)</a:t>
            </a:r>
          </a:p>
          <a:p>
            <a:pPr fontAlgn="base"/>
            <a:endParaRPr lang="bg-BG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Резервация (Име, дата, място, допълнителна информация)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Домейн Модел</a:t>
            </a:r>
          </a:p>
        </p:txBody>
      </p:sp>
    </p:spTree>
    <p:extLst>
      <p:ext uri="{BB962C8B-B14F-4D97-AF65-F5344CB8AC3E}">
        <p14:creationId xmlns:p14="http://schemas.microsoft.com/office/powerpoint/2010/main" val="19977559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</TotalTime>
  <Words>1105</Words>
  <Application>Microsoft Office PowerPoint</Application>
  <PresentationFormat>Widescreen</PresentationFormat>
  <Paragraphs>200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Century Gothic</vt:lpstr>
      <vt:lpstr>Wingdings 3</vt:lpstr>
      <vt:lpstr>Slice</vt:lpstr>
      <vt:lpstr>Информационна система за управление на зали</vt:lpstr>
      <vt:lpstr>PowerPoint Presentation</vt:lpstr>
      <vt:lpstr>Какво променихме?</vt:lpstr>
      <vt:lpstr>Визия на проекта</vt:lpstr>
      <vt:lpstr>Визия на проекта</vt:lpstr>
      <vt:lpstr>PowerPoint Presentation</vt:lpstr>
      <vt:lpstr>PowerPoint Presentation</vt:lpstr>
      <vt:lpstr>PowerPoint Presentation</vt:lpstr>
      <vt:lpstr>PowerPoint Presentation</vt:lpstr>
      <vt:lpstr>Процес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Модели на Потребителски случаи</vt:lpstr>
      <vt:lpstr>списък на потребителските случаи </vt:lpstr>
      <vt:lpstr>списък на потребителските случаи </vt:lpstr>
      <vt:lpstr>(F)URPS</vt:lpstr>
      <vt:lpstr>(F)urPS</vt:lpstr>
      <vt:lpstr>(F)urPS</vt:lpstr>
      <vt:lpstr>(F)urPS</vt:lpstr>
      <vt:lpstr>Благодарим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 система за управление на зали</dc:title>
  <dc:creator>User</dc:creator>
  <cp:lastModifiedBy>User</cp:lastModifiedBy>
  <cp:revision>50</cp:revision>
  <dcterms:created xsi:type="dcterms:W3CDTF">2017-05-15T19:38:44Z</dcterms:created>
  <dcterms:modified xsi:type="dcterms:W3CDTF">2017-06-04T17:12:06Z</dcterms:modified>
</cp:coreProperties>
</file>