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78" r:id="rId7"/>
    <p:sldId id="262" r:id="rId8"/>
    <p:sldId id="290" r:id="rId9"/>
    <p:sldId id="291" r:id="rId10"/>
    <p:sldId id="293" r:id="rId11"/>
    <p:sldId id="294" r:id="rId12"/>
    <p:sldId id="288" r:id="rId13"/>
    <p:sldId id="299" r:id="rId14"/>
    <p:sldId id="292" r:id="rId15"/>
    <p:sldId id="282" r:id="rId16"/>
    <p:sldId id="285" r:id="rId17"/>
    <p:sldId id="261" r:id="rId18"/>
    <p:sldId id="279" r:id="rId19"/>
    <p:sldId id="280" r:id="rId20"/>
    <p:sldId id="283" r:id="rId21"/>
    <p:sldId id="281" r:id="rId22"/>
    <p:sldId id="297" r:id="rId23"/>
    <p:sldId id="298" r:id="rId24"/>
    <p:sldId id="300" r:id="rId25"/>
    <p:sldId id="29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F49A30-1474-4729-9289-E7611DD93A0E}">
          <p14:sldIdLst>
            <p14:sldId id="256"/>
            <p14:sldId id="257"/>
            <p14:sldId id="258"/>
            <p14:sldId id="259"/>
            <p14:sldId id="260"/>
            <p14:sldId id="278"/>
            <p14:sldId id="262"/>
            <p14:sldId id="290"/>
            <p14:sldId id="291"/>
            <p14:sldId id="293"/>
            <p14:sldId id="294"/>
            <p14:sldId id="288"/>
            <p14:sldId id="299"/>
            <p14:sldId id="292"/>
            <p14:sldId id="282"/>
            <p14:sldId id="285"/>
            <p14:sldId id="261"/>
            <p14:sldId id="279"/>
            <p14:sldId id="280"/>
            <p14:sldId id="283"/>
            <p14:sldId id="281"/>
            <p14:sldId id="297"/>
            <p14:sldId id="298"/>
            <p14:sldId id="300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5071" autoAdjust="0"/>
  </p:normalViewPr>
  <p:slideViewPr>
    <p:cSldViewPr snapToGrid="0">
      <p:cViewPr varScale="1">
        <p:scale>
          <a:sx n="93" d="100"/>
          <a:sy n="93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45AC0-8913-4584-9330-E7BF571A4CBA}" type="datetimeFigureOut">
              <a:rPr lang="bg-BG" smtClean="0"/>
              <a:t>04.06.2017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C1A14-D935-48F0-995D-AA20F6A8E8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288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252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6305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9324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111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085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620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412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205483"/>
            <a:ext cx="9363914" cy="1931542"/>
          </a:xfrm>
        </p:spPr>
        <p:txBody>
          <a:bodyPr/>
          <a:lstStyle/>
          <a:p>
            <a:r>
              <a:rPr lang="ru-RU" b="1" dirty="0"/>
              <a:t>Информационна система за управление на зали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3020602"/>
            <a:ext cx="7206341" cy="3133617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Участници: 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Валентин Георгиев ФН: 71563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Георги Димов ФН: 71572 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Александър Танков ФН: 71492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Ивелин Тодоров ФН: 71547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Богомил Богомилов ФН: 71591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Иван Атанасов ФН: 71560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Иво Райков ФН: 71561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ru-RU" sz="1600" dirty="0">
                <a:solidFill>
                  <a:schemeClr val="tx1">
                    <a:lumMod val="85000"/>
                  </a:schemeClr>
                </a:solidFill>
              </a:rPr>
            </a:br>
            <a:endParaRPr lang="bg-BG" sz="16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08291" y="5394036"/>
            <a:ext cx="2318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Екип: 2.1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13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109" y="155477"/>
            <a:ext cx="3510539" cy="1507067"/>
          </a:xfrm>
        </p:spPr>
        <p:txBody>
          <a:bodyPr/>
          <a:lstStyle/>
          <a:p>
            <a:r>
              <a:rPr lang="en-US" dirty="0"/>
              <a:t>(F)</a:t>
            </a:r>
            <a:r>
              <a:rPr lang="en-US" dirty="0" err="1"/>
              <a:t>urPS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920" y="794327"/>
            <a:ext cx="10870479" cy="526472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4.Производителност(Performance)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4.1  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Бързина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зареждане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календара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не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повече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от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секунда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половина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4.2  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Брой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посещения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поддържа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около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100-150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посещения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ден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4.3  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Брой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активни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акаунти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поддържа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до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1000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активни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лекторски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акаунта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0090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109" y="155477"/>
            <a:ext cx="3510539" cy="1507067"/>
          </a:xfrm>
        </p:spPr>
        <p:txBody>
          <a:bodyPr/>
          <a:lstStyle/>
          <a:p>
            <a:r>
              <a:rPr lang="en-US" dirty="0"/>
              <a:t>(F)</a:t>
            </a:r>
            <a:r>
              <a:rPr lang="en-US" dirty="0" err="1"/>
              <a:t>urPS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920" y="794327"/>
            <a:ext cx="10870479" cy="526472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5. </a:t>
            </a: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</a:rPr>
              <a:t>Поддръжка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(Supportability)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 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5.1</a:t>
            </a:r>
            <a:r>
              <a:rPr lang="en-US" sz="900" dirty="0">
                <a:solidFill>
                  <a:schemeClr val="tx1">
                    <a:lumMod val="95000"/>
                  </a:schemeClr>
                </a:solidFill>
              </a:rPr>
              <a:t>  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Поддръжка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всички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стандартни браузъри (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интерфейс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достъпен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чрез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стандартните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уеб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браузъри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(Chrome, Mozilla, IE/Edge, Opera, Safari)</a:t>
            </a:r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.</a:t>
            </a:r>
            <a:endParaRPr lang="bg-BG" sz="24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5.2 </a:t>
            </a:r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Поддръжка на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smart</a:t>
            </a:r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 устройства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5.3</a:t>
            </a:r>
            <a:r>
              <a:rPr lang="en-US" sz="900" dirty="0">
                <a:solidFill>
                  <a:schemeClr val="tx1">
                    <a:lumMod val="95000"/>
                  </a:schemeClr>
                </a:solidFill>
              </a:rPr>
              <a:t>  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Жизнен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цикъл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– 10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години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875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744" y="595902"/>
            <a:ext cx="8534400" cy="5653355"/>
          </a:xfrm>
        </p:spPr>
        <p:txBody>
          <a:bodyPr>
            <a:normAutofit/>
          </a:bodyPr>
          <a:lstStyle/>
          <a:p>
            <a:pPr fontAlgn="base"/>
            <a:r>
              <a:rPr lang="ru-RU" sz="2400" dirty="0">
                <a:solidFill>
                  <a:schemeClr val="tx1">
                    <a:lumMod val="95000"/>
                  </a:schemeClr>
                </a:solidFill>
              </a:rPr>
              <a:t>Стая – всяка една стая в университета, която може да се ползва, ще бъде добавена в системата от администратора. Така лекторите ще могат лесно да предлагат за запазване различни стаи в зависимост от техните изисквания.</a:t>
            </a:r>
          </a:p>
          <a:p>
            <a:pPr fontAlgn="base"/>
            <a:endParaRPr lang="ru-RU" sz="900" dirty="0">
              <a:solidFill>
                <a:schemeClr val="tx1">
                  <a:lumMod val="95000"/>
                </a:schemeClr>
              </a:solidFill>
            </a:endParaRPr>
          </a:p>
          <a:p>
            <a:pPr fontAlgn="base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Специалност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(</a:t>
            </a:r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име, година, капацитет, групи)</a:t>
            </a:r>
          </a:p>
          <a:p>
            <a:pPr fontAlgn="base"/>
            <a:endParaRPr lang="bg-BG" sz="900" dirty="0">
              <a:solidFill>
                <a:schemeClr val="tx1">
                  <a:lumMod val="95000"/>
                </a:schemeClr>
              </a:solidFill>
            </a:endParaRPr>
          </a:p>
          <a:p>
            <a:pPr fontAlgn="base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Предмети (седмична заетост, лектор, асистенти, курс, специалност)</a:t>
            </a:r>
          </a:p>
          <a:p>
            <a:pPr fontAlgn="base"/>
            <a:endParaRPr lang="bg-BG" sz="900" dirty="0">
              <a:solidFill>
                <a:schemeClr val="tx1">
                  <a:lumMod val="95000"/>
                </a:schemeClr>
              </a:solidFill>
            </a:endParaRPr>
          </a:p>
          <a:p>
            <a:pPr fontAlgn="base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Резервация (Име, дата, място, допълнителна информация)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70558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Домейн Модел</a:t>
            </a:r>
          </a:p>
        </p:txBody>
      </p:sp>
    </p:spTree>
    <p:extLst>
      <p:ext uri="{BB962C8B-B14F-4D97-AF65-F5344CB8AC3E}">
        <p14:creationId xmlns:p14="http://schemas.microsoft.com/office/powerpoint/2010/main" val="1997755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70558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Домейн Модел</a:t>
            </a:r>
          </a:p>
        </p:txBody>
      </p:sp>
      <p:pic>
        <p:nvPicPr>
          <p:cNvPr id="2052" name="Picture 4" descr="https://scontent-otp1-1.xx.fbcdn.net/v/t34.0-12/18944754_764545830373064_2026102956_n.jpg?oh=377e597f50d20b21cf5b485bef66c4ea&amp;oe=5935F8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85" y="-1"/>
            <a:ext cx="9513870" cy="685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703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048" y="0"/>
            <a:ext cx="8534400" cy="1507067"/>
          </a:xfrm>
        </p:spPr>
        <p:txBody>
          <a:bodyPr/>
          <a:lstStyle/>
          <a:p>
            <a:pPr algn="ctr"/>
            <a:r>
              <a:rPr lang="bg-BG" dirty="0"/>
              <a:t>Процес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39" y="997527"/>
            <a:ext cx="11341533" cy="5458691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В 10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дневен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срок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които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предпочетания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относно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деня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датата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мястото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тяхното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занятие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ще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възможност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попълнят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форма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След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10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дневния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срок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комуникира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с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ако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нужно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).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останалите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занятия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,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където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имало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активност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случаен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принцип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генерират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събития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които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въвеждат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в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календара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След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стъпка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1, 2, 3,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календарите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стаите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специалностите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вече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изготвени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текущия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семестър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избираемите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курсове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допълнителните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упражнения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консултации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ще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разчита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всеки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попълнил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формата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график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след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което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ги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одобрил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Преди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сесия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всеки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трябва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в 10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дневен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срок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въведе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своите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предпочетания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които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съобразени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със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студентите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След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10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дневният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срок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допълнително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комуникира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с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(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ако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нужно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).</a:t>
            </a: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Графика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изготвен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спрямо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заявленията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03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447" y="2697400"/>
            <a:ext cx="4279553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Форма за вход в системата</a:t>
            </a:r>
          </a:p>
          <a:p>
            <a:endParaRPr lang="bg-BG" dirty="0"/>
          </a:p>
          <a:p>
            <a:r>
              <a:rPr lang="bg-BG" dirty="0"/>
              <a:t> - Данни, имейл и парола</a:t>
            </a:r>
          </a:p>
          <a:p>
            <a:endParaRPr lang="bg-BG" dirty="0"/>
          </a:p>
          <a:p>
            <a:r>
              <a:rPr lang="bg-BG" dirty="0"/>
              <a:t> - Забравена парола. Как работи и защо е важна функционалност?</a:t>
            </a:r>
          </a:p>
          <a:p>
            <a:endParaRPr lang="bg-BG" sz="1100" dirty="0"/>
          </a:p>
          <a:p>
            <a:r>
              <a:rPr lang="bg-BG" dirty="0"/>
              <a:t> - Ограничен достъп до системата.</a:t>
            </a:r>
          </a:p>
          <a:p>
            <a:endParaRPr lang="bg-BG" dirty="0"/>
          </a:p>
          <a:p>
            <a:r>
              <a:rPr lang="bg-BG" dirty="0"/>
              <a:t> – Регистрация?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561" y="1376736"/>
            <a:ext cx="7052596" cy="536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30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447" y="2697400"/>
            <a:ext cx="42795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Форма за регистриране на лектор в системата</a:t>
            </a:r>
          </a:p>
          <a:p>
            <a:endParaRPr lang="bg-BG" dirty="0"/>
          </a:p>
          <a:p>
            <a:r>
              <a:rPr lang="bg-BG" dirty="0"/>
              <a:t> - Данни, пълно име, имейл, телефон, предмети.</a:t>
            </a:r>
          </a:p>
          <a:p>
            <a:endParaRPr lang="bg-BG" dirty="0"/>
          </a:p>
          <a:p>
            <a:r>
              <a:rPr lang="bg-BG" dirty="0"/>
              <a:t> - Паролата се генерира от системата и се изпраща на предоставения имейл</a:t>
            </a:r>
          </a:p>
          <a:p>
            <a:endParaRPr lang="bg-BG" dirty="0"/>
          </a:p>
          <a:p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45915"/>
            <a:ext cx="7201856" cy="551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99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27396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7585" y="2178915"/>
            <a:ext cx="3768980" cy="2108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Добавяне на нова стая</a:t>
            </a:r>
          </a:p>
          <a:p>
            <a:endParaRPr lang="bg-BG" dirty="0"/>
          </a:p>
          <a:p>
            <a:r>
              <a:rPr lang="bg-BG" dirty="0"/>
              <a:t> - Актьор? </a:t>
            </a:r>
          </a:p>
          <a:p>
            <a:endParaRPr lang="bg-BG" sz="1100" dirty="0"/>
          </a:p>
          <a:p>
            <a:r>
              <a:rPr lang="bg-BG" dirty="0"/>
              <a:t> - Данни</a:t>
            </a:r>
          </a:p>
          <a:p>
            <a:endParaRPr lang="bg-BG" sz="1050" dirty="0"/>
          </a:p>
          <a:p>
            <a:r>
              <a:rPr lang="bg-BG" dirty="0"/>
              <a:t> - Валидация на сървърно ниво</a:t>
            </a:r>
          </a:p>
          <a:p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3" y="1221130"/>
            <a:ext cx="7222740" cy="548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68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7879" y="307555"/>
            <a:ext cx="3799438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Календар на администратора</a:t>
            </a:r>
          </a:p>
          <a:p>
            <a:endParaRPr lang="bg-BG" dirty="0"/>
          </a:p>
          <a:p>
            <a:r>
              <a:rPr lang="bg-BG" dirty="0"/>
              <a:t> - Цел? </a:t>
            </a:r>
          </a:p>
          <a:p>
            <a:endParaRPr lang="bg-BG" sz="1100" dirty="0"/>
          </a:p>
          <a:p>
            <a:r>
              <a:rPr lang="bg-BG" dirty="0"/>
              <a:t> - Следене на графика (24/7)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9" y="1677161"/>
            <a:ext cx="10459092" cy="516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94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448" y="2697400"/>
            <a:ext cx="2635848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/>
              <a:t>Панел на лектор</a:t>
            </a:r>
          </a:p>
          <a:p>
            <a:endParaRPr lang="bg-BG" dirty="0"/>
          </a:p>
          <a:p>
            <a:r>
              <a:rPr lang="bg-BG" dirty="0"/>
              <a:t> - Навигация. Достъп до всички важни функционалности. </a:t>
            </a:r>
          </a:p>
          <a:p>
            <a:endParaRPr lang="bg-BG" sz="1100" dirty="0"/>
          </a:p>
          <a:p>
            <a:r>
              <a:rPr lang="bg-BG" dirty="0"/>
              <a:t> - Бърз и удобен интерфейс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296" y="1602769"/>
            <a:ext cx="9079085" cy="488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4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3738"/>
            <a:ext cx="4493963" cy="1286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200" dirty="0">
                <a:solidFill>
                  <a:schemeClr val="tx1"/>
                </a:solidFill>
              </a:rPr>
              <a:t>СЪДЪРЖАНИЕ: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7154" y="1520576"/>
            <a:ext cx="84248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bg-BG" sz="2400" dirty="0"/>
              <a:t>Какво променихме и защо?</a:t>
            </a:r>
            <a:endParaRPr lang="en-US" sz="2400" dirty="0"/>
          </a:p>
          <a:p>
            <a:pPr marL="342900" indent="-342900">
              <a:buAutoNum type="arabicPeriod"/>
            </a:pPr>
            <a:endParaRPr lang="bg-BG" sz="900" dirty="0"/>
          </a:p>
          <a:p>
            <a:pPr marL="342900" indent="-342900">
              <a:buAutoNum type="arabicPeriod"/>
            </a:pPr>
            <a:r>
              <a:rPr lang="bg-BG" sz="2400" dirty="0"/>
              <a:t>Визия на проекта</a:t>
            </a:r>
          </a:p>
          <a:p>
            <a:pPr marL="342900" indent="-342900">
              <a:buAutoNum type="arabicPeriod"/>
            </a:pPr>
            <a:endParaRPr lang="bg-BG" sz="900" dirty="0"/>
          </a:p>
          <a:p>
            <a:pPr marL="342900" indent="-342900">
              <a:buFontTx/>
              <a:buAutoNum type="arabicPeriod"/>
            </a:pPr>
            <a:r>
              <a:rPr lang="bg-BG" sz="2400" dirty="0" smtClean="0"/>
              <a:t>Модел на потребителските случаи</a:t>
            </a:r>
            <a:endParaRPr lang="en-US" sz="2400" dirty="0"/>
          </a:p>
          <a:p>
            <a:pPr marL="342900" indent="-342900">
              <a:buFontTx/>
              <a:buAutoNum type="arabicPeriod"/>
            </a:pPr>
            <a:endParaRPr lang="bg-BG" sz="900" dirty="0"/>
          </a:p>
          <a:p>
            <a:pPr marL="342900" indent="-342900">
              <a:buAutoNum type="arabicPeriod"/>
            </a:pPr>
            <a:r>
              <a:rPr lang="en-US" sz="2400" dirty="0" smtClean="0"/>
              <a:t>(F)URPS+</a:t>
            </a:r>
            <a:endParaRPr lang="bg-BG" sz="2400" dirty="0" smtClean="0"/>
          </a:p>
          <a:p>
            <a:pPr marL="342900" indent="-342900">
              <a:buAutoNum type="arabicPeriod"/>
            </a:pPr>
            <a:endParaRPr lang="bg-BG" sz="1200" dirty="0" smtClean="0"/>
          </a:p>
          <a:p>
            <a:pPr marL="342900" indent="-342900">
              <a:buAutoNum type="arabicPeriod"/>
            </a:pPr>
            <a:r>
              <a:rPr lang="bg-BG" sz="2400" dirty="0" smtClean="0"/>
              <a:t>Домейн модел</a:t>
            </a:r>
          </a:p>
          <a:p>
            <a:pPr marL="342900" indent="-342900">
              <a:buAutoNum type="arabicPeriod"/>
            </a:pPr>
            <a:endParaRPr lang="bg-BG" sz="1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UML </a:t>
            </a:r>
            <a:r>
              <a:rPr lang="bg-BG" sz="2400" dirty="0" smtClean="0"/>
              <a:t>диаграми</a:t>
            </a:r>
          </a:p>
          <a:p>
            <a:pPr marL="342900" indent="-342900">
              <a:buAutoNum type="arabicPeriod"/>
            </a:pPr>
            <a:endParaRPr lang="bg-BG" sz="1200" dirty="0" smtClean="0"/>
          </a:p>
          <a:p>
            <a:r>
              <a:rPr lang="en-US" sz="2400" dirty="0"/>
              <a:t>7</a:t>
            </a:r>
            <a:r>
              <a:rPr lang="bg-BG" sz="2400" dirty="0" smtClean="0"/>
              <a:t>.</a:t>
            </a:r>
            <a:r>
              <a:rPr lang="en-US" sz="2400" dirty="0" smtClean="0"/>
              <a:t> </a:t>
            </a:r>
            <a:r>
              <a:rPr lang="bg-BG" sz="2400" dirty="0" smtClean="0"/>
              <a:t>План на проекта</a:t>
            </a:r>
            <a:endParaRPr lang="bg-BG" sz="2400" dirty="0"/>
          </a:p>
          <a:p>
            <a:pPr marL="342900" indent="-342900">
              <a:buAutoNum type="arabicPeriod" startAt="6"/>
            </a:pPr>
            <a:endParaRPr lang="bg-BG" sz="9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76002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448" y="2348078"/>
            <a:ext cx="273842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/>
              <a:t>Администраторски панел</a:t>
            </a:r>
          </a:p>
          <a:p>
            <a:endParaRPr lang="bg-BG" dirty="0"/>
          </a:p>
          <a:p>
            <a:r>
              <a:rPr lang="bg-BG" dirty="0"/>
              <a:t> - Навигация и управление на информационната система. Достъп до всички важни функционалности. </a:t>
            </a:r>
          </a:p>
          <a:p>
            <a:endParaRPr lang="bg-BG" sz="1100" dirty="0"/>
          </a:p>
          <a:p>
            <a:r>
              <a:rPr lang="bg-BG" dirty="0"/>
              <a:t> - Бърз и удобен интерфейс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484" y="1677161"/>
            <a:ext cx="8803856" cy="453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96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447" y="2697400"/>
            <a:ext cx="4279553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Редактиране на профил на лектор</a:t>
            </a:r>
          </a:p>
          <a:p>
            <a:endParaRPr lang="bg-BG" dirty="0"/>
          </a:p>
          <a:p>
            <a:r>
              <a:rPr lang="bg-BG" dirty="0"/>
              <a:t> - Актьор?</a:t>
            </a:r>
          </a:p>
          <a:p>
            <a:endParaRPr lang="bg-BG" sz="1100" dirty="0"/>
          </a:p>
          <a:p>
            <a:r>
              <a:rPr lang="bg-BG" dirty="0"/>
              <a:t> - Пълен контрол върху цялата информационна система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686" y="1284268"/>
            <a:ext cx="7167837" cy="549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81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338" y="79718"/>
            <a:ext cx="10021460" cy="1507067"/>
          </a:xfrm>
        </p:spPr>
        <p:txBody>
          <a:bodyPr/>
          <a:lstStyle/>
          <a:p>
            <a:r>
              <a:rPr lang="en-US" dirty="0" smtClean="0"/>
              <a:t>UML </a:t>
            </a:r>
            <a:r>
              <a:rPr lang="bg-BG" dirty="0" smtClean="0"/>
              <a:t>диаграми</a:t>
            </a:r>
            <a:endParaRPr lang="bg-BG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33" y="1406873"/>
            <a:ext cx="11825554" cy="536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5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338" y="79718"/>
            <a:ext cx="10021460" cy="1507067"/>
          </a:xfrm>
        </p:spPr>
        <p:txBody>
          <a:bodyPr/>
          <a:lstStyle/>
          <a:p>
            <a:r>
              <a:rPr lang="en-US" dirty="0" smtClean="0"/>
              <a:t>UML </a:t>
            </a:r>
            <a:r>
              <a:rPr lang="bg-BG" dirty="0" smtClean="0"/>
              <a:t>диаграми</a:t>
            </a:r>
            <a:endParaRPr lang="bg-BG" dirty="0"/>
          </a:p>
        </p:txBody>
      </p:sp>
      <p:pic>
        <p:nvPicPr>
          <p:cNvPr id="1026" name="Picture 2" descr="https://scontent-otp1-1.xx.fbcdn.net/v/t34.0-12/18928230_1650224444988412_1903775097_n.jpg?oh=72199802416679f093b0a0154ca47914&amp;oe=5936E8F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338" y="0"/>
            <a:ext cx="9144000" cy="682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044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7411" y="182461"/>
            <a:ext cx="4791914" cy="1507067"/>
          </a:xfrm>
        </p:spPr>
        <p:txBody>
          <a:bodyPr/>
          <a:lstStyle/>
          <a:p>
            <a:r>
              <a:rPr lang="bg-BG" dirty="0" smtClean="0"/>
              <a:t>План За Проекта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770562" y="2373330"/>
            <a:ext cx="87227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bg-BG" dirty="0" smtClean="0"/>
              <a:t>Планиране</a:t>
            </a:r>
            <a:endParaRPr lang="en-US" dirty="0" smtClean="0"/>
          </a:p>
          <a:p>
            <a:pPr marL="342900" indent="-342900">
              <a:buAutoNum type="arabicPeriod"/>
            </a:pPr>
            <a:endParaRPr lang="bg-BG" dirty="0" smtClean="0"/>
          </a:p>
          <a:p>
            <a:pPr marL="342900" indent="-342900">
              <a:buAutoNum type="arabicPeriod"/>
            </a:pPr>
            <a:r>
              <a:rPr lang="bg-BG" dirty="0" smtClean="0"/>
              <a:t>Детайлизиране</a:t>
            </a:r>
          </a:p>
          <a:p>
            <a:r>
              <a:rPr lang="bg-BG" dirty="0" smtClean="0"/>
              <a:t> </a:t>
            </a:r>
          </a:p>
          <a:p>
            <a:r>
              <a:rPr lang="bg-BG" dirty="0" smtClean="0"/>
              <a:t>3.  Изграждане </a:t>
            </a:r>
          </a:p>
          <a:p>
            <a:pPr marL="342900" indent="-342900">
              <a:buAutoNum type="arabicPeriod"/>
            </a:pPr>
            <a:endParaRPr lang="bg-BG" dirty="0" smtClean="0"/>
          </a:p>
          <a:p>
            <a:r>
              <a:rPr lang="bg-BG" dirty="0" smtClean="0"/>
              <a:t>4.  Предаване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80621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793" y="2039696"/>
            <a:ext cx="8534400" cy="1507067"/>
          </a:xfrm>
        </p:spPr>
        <p:txBody>
          <a:bodyPr/>
          <a:lstStyle/>
          <a:p>
            <a:r>
              <a:rPr lang="bg-BG" dirty="0"/>
              <a:t>Благодарим за вниманието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2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0959"/>
            <a:ext cx="8534400" cy="1507067"/>
          </a:xfrm>
        </p:spPr>
        <p:txBody>
          <a:bodyPr/>
          <a:lstStyle/>
          <a:p>
            <a:r>
              <a:rPr lang="bg-BG" dirty="0"/>
              <a:t>Какво променихме?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008026"/>
            <a:ext cx="8534400" cy="3615267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Свършена работа:</a:t>
            </a:r>
          </a:p>
          <a:p>
            <a:pPr lvl="1"/>
            <a:r>
              <a:rPr lang="bg-BG" sz="2000" dirty="0" smtClean="0">
                <a:solidFill>
                  <a:schemeClr val="tx1">
                    <a:lumMod val="95000"/>
                  </a:schemeClr>
                </a:solidFill>
              </a:rPr>
              <a:t>Превод на темплейта на потребителските случаи</a:t>
            </a:r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bg-BG" sz="2000" dirty="0" smtClean="0">
                <a:solidFill>
                  <a:schemeClr val="tx1">
                    <a:lumMod val="95000"/>
                  </a:schemeClr>
                </a:solidFill>
              </a:rPr>
              <a:t>Превод на интерфейсите</a:t>
            </a:r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bg-BG" sz="2000" dirty="0" smtClean="0">
                <a:solidFill>
                  <a:schemeClr val="tx1">
                    <a:lumMod val="95000"/>
                  </a:schemeClr>
                </a:solidFill>
              </a:rPr>
              <a:t>Оправяне на тригерите на </a:t>
            </a:r>
            <a:r>
              <a:rPr lang="bg-BG" sz="2000" dirty="0" smtClean="0">
                <a:solidFill>
                  <a:schemeClr val="tx1">
                    <a:lumMod val="95000"/>
                  </a:schemeClr>
                </a:solidFill>
              </a:rPr>
              <a:t>потребителските случаи</a:t>
            </a:r>
          </a:p>
          <a:p>
            <a:pPr lvl="1"/>
            <a:r>
              <a:rPr lang="bg-BG" sz="2000" dirty="0" smtClean="0">
                <a:solidFill>
                  <a:schemeClr val="tx1">
                    <a:lumMod val="95000"/>
                  </a:schemeClr>
                </a:solidFill>
              </a:rPr>
              <a:t>Оправяне на модела на потребителските случаи</a:t>
            </a:r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Подобряване на </a:t>
            </a:r>
            <a:r>
              <a:rPr lang="bg-BG" sz="2000" dirty="0" smtClean="0">
                <a:solidFill>
                  <a:schemeClr val="tx1">
                    <a:lumMod val="95000"/>
                  </a:schemeClr>
                </a:solidFill>
              </a:rPr>
              <a:t>презентацията</a:t>
            </a:r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tx1">
                    <a:lumMod val="95000"/>
                  </a:schemeClr>
                </a:solidFill>
              </a:rPr>
              <a:t>и</a:t>
            </a:r>
            <a:r>
              <a:rPr lang="bg-BG" sz="2000" dirty="0" smtClean="0">
                <a:solidFill>
                  <a:schemeClr val="tx1">
                    <a:lumMod val="95000"/>
                  </a:schemeClr>
                </a:solidFill>
              </a:rPr>
              <a:t> документацията</a:t>
            </a:r>
          </a:p>
          <a:p>
            <a:pPr lvl="1"/>
            <a:r>
              <a:rPr lang="bg-BG" sz="2000" dirty="0" smtClean="0">
                <a:solidFill>
                  <a:schemeClr val="tx1">
                    <a:lumMod val="95000"/>
                  </a:schemeClr>
                </a:solidFill>
              </a:rPr>
              <a:t>Добавяне на нови актьори</a:t>
            </a:r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48564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1929" y="0"/>
            <a:ext cx="8534400" cy="1507067"/>
          </a:xfrm>
        </p:spPr>
        <p:txBody>
          <a:bodyPr/>
          <a:lstStyle/>
          <a:p>
            <a:r>
              <a:rPr lang="bg-BG" dirty="0"/>
              <a:t>Визия на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228" y="1212351"/>
            <a:ext cx="8534400" cy="5645649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Функционалности: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Запазване на зала. От кого?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Искане за запазване на зала.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Премахване на резервация. Защо е необходимо?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Редактиране на резервация. Промяна в последния момент.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Добавяне на нови лектори. Нови колеги.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Добавяне на нови стаи. Разширяване на факултета.</a:t>
            </a:r>
          </a:p>
          <a:p>
            <a:pPr lvl="1"/>
            <a:endParaRPr lang="bg-BG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Обмисляне на всички варианти системата да не може да бъде полезна.</a:t>
            </a:r>
          </a:p>
          <a:p>
            <a:pPr marL="457200" lvl="1" indent="0">
              <a:buNone/>
            </a:pPr>
            <a:endParaRPr lang="bg-BG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03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873" y="2257746"/>
            <a:ext cx="8534400" cy="3615267"/>
          </a:xfrm>
        </p:spPr>
        <p:txBody>
          <a:bodyPr>
            <a:noAutofit/>
          </a:bodyPr>
          <a:lstStyle/>
          <a:p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Ограничения:</a:t>
            </a: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С две думи: Един човек контролира всичко! 	</a:t>
            </a:r>
          </a:p>
          <a:p>
            <a:pPr lvl="1"/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Изискване на имейл и парола за достъп до главните функционалности на системата</a:t>
            </a:r>
          </a:p>
          <a:p>
            <a:pPr lvl="1"/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Ограничения при запазването на зала</a:t>
            </a:r>
          </a:p>
          <a:p>
            <a:pPr lvl="2"/>
            <a:r>
              <a:rPr lang="bg-BG" sz="1800" dirty="0">
                <a:solidFill>
                  <a:schemeClr val="tx1">
                    <a:lumMod val="95000"/>
                  </a:schemeClr>
                </a:solidFill>
              </a:rPr>
              <a:t>Един човек определя залата от кого да бъде запазена.</a:t>
            </a:r>
          </a:p>
          <a:p>
            <a:pPr lvl="2"/>
            <a:r>
              <a:rPr lang="bg-BG" sz="1800" dirty="0">
                <a:solidFill>
                  <a:schemeClr val="tx1">
                    <a:lumMod val="95000"/>
                  </a:schemeClr>
                </a:solidFill>
              </a:rPr>
              <a:t>Предотвратяване на хаос между лекторите.</a:t>
            </a:r>
          </a:p>
          <a:p>
            <a:pPr lvl="2"/>
            <a:endParaRPr lang="bg-BG" sz="1800" dirty="0">
              <a:solidFill>
                <a:schemeClr val="tx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70558" y="0"/>
            <a:ext cx="8534400" cy="1507067"/>
          </a:xfrm>
        </p:spPr>
        <p:txBody>
          <a:bodyPr/>
          <a:lstStyle/>
          <a:p>
            <a:r>
              <a:rPr lang="bg-BG" dirty="0"/>
              <a:t>Визия на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85782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653355"/>
          </a:xfrm>
        </p:spPr>
        <p:txBody>
          <a:bodyPr/>
          <a:lstStyle/>
          <a:p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Нефункционални изисквания: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Достъпна през глобалната мрежа (Интернет). Защо?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Един администраторски акаунт. Защо само един?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Да поддържа приблизително 1000 лекторски акаунта. Изследване, колко лектори има средно в един факултет.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Да записва паролите на потребителите в криптиран вид.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Автоматичен онлайн бекъп 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И други...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70558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/>
              <a:t>Визия на проекта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156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338" y="79718"/>
            <a:ext cx="10021460" cy="1507067"/>
          </a:xfrm>
        </p:spPr>
        <p:txBody>
          <a:bodyPr/>
          <a:lstStyle/>
          <a:p>
            <a:r>
              <a:rPr lang="bg-BG" dirty="0"/>
              <a:t>Модели на Потребителски случаи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65" y="0"/>
            <a:ext cx="10632498" cy="6856157"/>
          </a:xfrm>
        </p:spPr>
      </p:pic>
    </p:spTree>
    <p:extLst>
      <p:ext uri="{BB962C8B-B14F-4D97-AF65-F5344CB8AC3E}">
        <p14:creationId xmlns:p14="http://schemas.microsoft.com/office/powerpoint/2010/main" val="425017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891" y="0"/>
            <a:ext cx="5145375" cy="1507067"/>
          </a:xfrm>
        </p:spPr>
        <p:txBody>
          <a:bodyPr/>
          <a:lstStyle/>
          <a:p>
            <a:r>
              <a:rPr lang="en-US" dirty="0"/>
              <a:t>(F)URPS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2545" y="1231515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Начално</a:t>
            </a:r>
            <a:r>
              <a:rPr lang="en-US" b="1" dirty="0"/>
              <a:t> </a:t>
            </a:r>
            <a:r>
              <a:rPr lang="en-US" b="1" dirty="0" err="1"/>
              <a:t>описание</a:t>
            </a:r>
            <a:r>
              <a:rPr lang="en-US" b="1" dirty="0"/>
              <a:t> </a:t>
            </a:r>
            <a:r>
              <a:rPr lang="en-US" b="1" dirty="0" err="1"/>
              <a:t>на</a:t>
            </a:r>
            <a:r>
              <a:rPr lang="en-US" b="1" dirty="0"/>
              <a:t> </a:t>
            </a:r>
            <a:r>
              <a:rPr lang="en-US" b="1" dirty="0" err="1"/>
              <a:t>нефункционалните</a:t>
            </a:r>
            <a:r>
              <a:rPr lang="en-US" b="1" dirty="0"/>
              <a:t> </a:t>
            </a:r>
            <a:r>
              <a:rPr lang="en-US" b="1" dirty="0" err="1"/>
              <a:t>изисквания</a:t>
            </a:r>
            <a:r>
              <a:rPr lang="en-US" b="1" dirty="0"/>
              <a:t> </a:t>
            </a:r>
            <a:r>
              <a:rPr lang="en-US" b="1" dirty="0" err="1"/>
              <a:t>по</a:t>
            </a:r>
            <a:r>
              <a:rPr lang="en-US" b="1" dirty="0"/>
              <a:t> </a:t>
            </a:r>
            <a:r>
              <a:rPr lang="en-US" b="1" dirty="0" err="1"/>
              <a:t>модела</a:t>
            </a:r>
            <a:r>
              <a:rPr lang="en-US" b="1" dirty="0"/>
              <a:t> FURPS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2181" y="2338232"/>
            <a:ext cx="98552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1.Функционалност(Functionality)</a:t>
            </a:r>
            <a:endParaRPr lang="en-US" sz="2400" dirty="0"/>
          </a:p>
          <a:p>
            <a:r>
              <a:rPr lang="en-US" sz="2400" b="1" dirty="0"/>
              <a:t> </a:t>
            </a:r>
            <a:endParaRPr lang="en-US" sz="2400" dirty="0"/>
          </a:p>
          <a:p>
            <a:r>
              <a:rPr lang="en-US" sz="2400" dirty="0"/>
              <a:t>      1.1 </a:t>
            </a:r>
            <a:r>
              <a:rPr lang="en-US" sz="2400" dirty="0" err="1"/>
              <a:t>Изпращане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нова</a:t>
            </a:r>
            <a:r>
              <a:rPr lang="en-US" sz="2400" dirty="0"/>
              <a:t> </a:t>
            </a:r>
            <a:r>
              <a:rPr lang="en-US" sz="2400" dirty="0" err="1"/>
              <a:t>парола</a:t>
            </a:r>
            <a:r>
              <a:rPr lang="en-US" sz="2400" dirty="0"/>
              <a:t> - </a:t>
            </a:r>
            <a:r>
              <a:rPr lang="en-US" sz="2400" dirty="0" err="1"/>
              <a:t>при</a:t>
            </a:r>
            <a:r>
              <a:rPr lang="en-US" sz="2400" dirty="0"/>
              <a:t> </a:t>
            </a:r>
            <a:r>
              <a:rPr lang="en-US" sz="2400" dirty="0" err="1"/>
              <a:t>забравена</a:t>
            </a:r>
            <a:r>
              <a:rPr lang="en-US" sz="2400" dirty="0"/>
              <a:t> </a:t>
            </a:r>
            <a:r>
              <a:rPr lang="en-US" sz="2400" dirty="0" err="1"/>
              <a:t>парола</a:t>
            </a:r>
            <a:r>
              <a:rPr lang="en-US" sz="2400" dirty="0"/>
              <a:t>, </a:t>
            </a:r>
            <a:r>
              <a:rPr lang="en-US" sz="2400" dirty="0" err="1"/>
              <a:t>системата</a:t>
            </a:r>
            <a:r>
              <a:rPr lang="en-US" sz="2400" dirty="0"/>
              <a:t> </a:t>
            </a:r>
            <a:r>
              <a:rPr lang="en-US" sz="2400" dirty="0" err="1"/>
              <a:t>изпраща</a:t>
            </a:r>
            <a:r>
              <a:rPr lang="en-US" sz="2400" dirty="0"/>
              <a:t> </a:t>
            </a:r>
            <a:r>
              <a:rPr lang="en-US" sz="2400" dirty="0" err="1"/>
              <a:t>нова</a:t>
            </a:r>
            <a:r>
              <a:rPr lang="en-US" sz="2400" dirty="0"/>
              <a:t>,  </a:t>
            </a:r>
            <a:r>
              <a:rPr lang="en-US" sz="2400" dirty="0" err="1"/>
              <a:t>произволно</a:t>
            </a:r>
            <a:r>
              <a:rPr lang="en-US" sz="2400" dirty="0"/>
              <a:t> </a:t>
            </a:r>
            <a:r>
              <a:rPr lang="en-US" sz="2400" dirty="0" err="1"/>
              <a:t>генерирана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имейла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потребителя</a:t>
            </a:r>
            <a:r>
              <a:rPr lang="en-US" sz="2400" dirty="0"/>
              <a:t>.</a:t>
            </a:r>
          </a:p>
          <a:p>
            <a:endParaRPr lang="en-US" sz="2000" dirty="0"/>
          </a:p>
          <a:p>
            <a:r>
              <a:rPr lang="en-US" sz="2400" dirty="0"/>
              <a:t>      1.2 </a:t>
            </a:r>
            <a:r>
              <a:rPr lang="en-US" sz="2400" dirty="0" err="1"/>
              <a:t>Възможност</a:t>
            </a:r>
            <a:r>
              <a:rPr lang="en-US" sz="2400" dirty="0"/>
              <a:t> </a:t>
            </a:r>
            <a:r>
              <a:rPr lang="en-US" sz="2400" dirty="0" err="1"/>
              <a:t>за</a:t>
            </a:r>
            <a:r>
              <a:rPr lang="en-US" sz="2400" dirty="0"/>
              <a:t> </a:t>
            </a:r>
            <a:r>
              <a:rPr lang="en-US" sz="2400" dirty="0" err="1"/>
              <a:t>допълнително</a:t>
            </a:r>
            <a:r>
              <a:rPr lang="en-US" sz="2400" dirty="0"/>
              <a:t> </a:t>
            </a:r>
            <a:r>
              <a:rPr lang="en-US" sz="2400" dirty="0" err="1"/>
              <a:t>описание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резервация</a:t>
            </a:r>
            <a:r>
              <a:rPr lang="en-US" sz="2400" dirty="0"/>
              <a:t> - </a:t>
            </a:r>
            <a:r>
              <a:rPr lang="en-US" sz="2400" dirty="0" err="1"/>
              <a:t>при</a:t>
            </a:r>
            <a:r>
              <a:rPr lang="en-US" sz="2400" dirty="0"/>
              <a:t> </a:t>
            </a:r>
            <a:r>
              <a:rPr lang="en-US" sz="2400" dirty="0" err="1"/>
              <a:t>резервация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зала</a:t>
            </a:r>
            <a:r>
              <a:rPr lang="en-US" sz="2400" dirty="0"/>
              <a:t>, </a:t>
            </a:r>
            <a:r>
              <a:rPr lang="en-US" sz="2400" dirty="0" err="1"/>
              <a:t>потребителят</a:t>
            </a:r>
            <a:r>
              <a:rPr lang="en-US" sz="2400" dirty="0"/>
              <a:t> </a:t>
            </a:r>
            <a:r>
              <a:rPr lang="en-US" sz="2400" dirty="0" err="1"/>
              <a:t>може</a:t>
            </a:r>
            <a:r>
              <a:rPr lang="en-US" sz="2400" dirty="0"/>
              <a:t> </a:t>
            </a:r>
            <a:r>
              <a:rPr lang="en-US" sz="2400" dirty="0" err="1"/>
              <a:t>да</a:t>
            </a:r>
            <a:r>
              <a:rPr lang="en-US" sz="2400" dirty="0"/>
              <a:t> </a:t>
            </a:r>
            <a:r>
              <a:rPr lang="en-US" sz="2400" dirty="0" err="1"/>
              <a:t>посочи</a:t>
            </a:r>
            <a:r>
              <a:rPr lang="en-US" sz="2400" dirty="0"/>
              <a:t> </a:t>
            </a:r>
            <a:r>
              <a:rPr lang="en-US" sz="2400" dirty="0" err="1"/>
              <a:t>допълнителна</a:t>
            </a:r>
            <a:r>
              <a:rPr lang="en-US" sz="2400" dirty="0"/>
              <a:t> </a:t>
            </a:r>
            <a:r>
              <a:rPr lang="en-US" sz="2400" dirty="0" err="1"/>
              <a:t>информация</a:t>
            </a:r>
            <a:r>
              <a:rPr lang="en-US" sz="2400" dirty="0"/>
              <a:t> </a:t>
            </a:r>
            <a:r>
              <a:rPr lang="en-US" sz="2400" dirty="0" err="1"/>
              <a:t>за</a:t>
            </a:r>
            <a:r>
              <a:rPr lang="en-US" sz="2400" dirty="0"/>
              <a:t> </a:t>
            </a:r>
            <a:r>
              <a:rPr lang="en-US" sz="2400" dirty="0" err="1"/>
              <a:t>това</a:t>
            </a:r>
            <a:r>
              <a:rPr lang="en-US" sz="2400" dirty="0"/>
              <a:t> </a:t>
            </a:r>
            <a:r>
              <a:rPr lang="en-US" sz="2400" dirty="0" err="1"/>
              <a:t>какъв</a:t>
            </a:r>
            <a:r>
              <a:rPr lang="en-US" sz="2400" dirty="0"/>
              <a:t> </a:t>
            </a:r>
            <a:r>
              <a:rPr lang="en-US" sz="2400" dirty="0" err="1"/>
              <a:t>ресурс</a:t>
            </a:r>
            <a:r>
              <a:rPr lang="en-US" sz="2400" dirty="0"/>
              <a:t> </a:t>
            </a:r>
            <a:r>
              <a:rPr lang="en-US" sz="2400" dirty="0" err="1"/>
              <a:t>ще</a:t>
            </a:r>
            <a:r>
              <a:rPr lang="en-US" sz="2400" dirty="0"/>
              <a:t> </a:t>
            </a:r>
            <a:r>
              <a:rPr lang="en-US" sz="2400" dirty="0" err="1"/>
              <a:t>съдържа</a:t>
            </a:r>
            <a:r>
              <a:rPr lang="en-US" sz="2400" dirty="0"/>
              <a:t> </a:t>
            </a:r>
            <a:r>
              <a:rPr lang="en-US" sz="2400" dirty="0" err="1"/>
              <a:t>залата</a:t>
            </a:r>
            <a:r>
              <a:rPr lang="en-US" sz="2400" dirty="0"/>
              <a:t> (</a:t>
            </a:r>
            <a:r>
              <a:rPr lang="en-US" sz="2400" dirty="0" err="1"/>
              <a:t>мултимедия</a:t>
            </a:r>
            <a:r>
              <a:rPr lang="en-US" sz="2400" dirty="0"/>
              <a:t>, </a:t>
            </a:r>
            <a:r>
              <a:rPr lang="en-US" sz="2400" dirty="0" err="1"/>
              <a:t>лаптоп</a:t>
            </a:r>
            <a:r>
              <a:rPr lang="en-US" sz="2400" dirty="0"/>
              <a:t> и </a:t>
            </a:r>
            <a:r>
              <a:rPr lang="en-US" sz="2400" dirty="0" err="1"/>
              <a:t>др</a:t>
            </a:r>
            <a:r>
              <a:rPr lang="en-US" sz="2400" dirty="0"/>
              <a:t>.).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418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109" y="155477"/>
            <a:ext cx="3510539" cy="1507067"/>
          </a:xfrm>
        </p:spPr>
        <p:txBody>
          <a:bodyPr/>
          <a:lstStyle/>
          <a:p>
            <a:r>
              <a:rPr lang="en-US" dirty="0"/>
              <a:t>(F)</a:t>
            </a:r>
            <a:r>
              <a:rPr lang="en-US" dirty="0" err="1"/>
              <a:t>urPS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393" y="1757218"/>
            <a:ext cx="10870479" cy="437572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2.Употреба (Usability)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2.1 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Администраторски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акаунт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поддържа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един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администраторски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акаунт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en-US" sz="1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2.2 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Администраторски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интерфейс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администраторът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специален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интерфейс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чрез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който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вижда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информация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потребителите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ги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администрира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en-US" sz="1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2.3 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Лекторски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интерфейс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собствен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интерфейс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който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помага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рекуестват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резервация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следят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своите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резервации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en-US" sz="9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2.4 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Съвместимост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с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мобилни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устройства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инетрфейсът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работи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адекватно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различните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мобилни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устройства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телефони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таблети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503710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255</TotalTime>
  <Words>785</Words>
  <Application>Microsoft Office PowerPoint</Application>
  <PresentationFormat>Widescreen</PresentationFormat>
  <Paragraphs>178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Slice</vt:lpstr>
      <vt:lpstr>Информационна система за управление на зали</vt:lpstr>
      <vt:lpstr>PowerPoint Presentation</vt:lpstr>
      <vt:lpstr>Какво променихме?</vt:lpstr>
      <vt:lpstr>Визия на проекта</vt:lpstr>
      <vt:lpstr>Визия на проекта</vt:lpstr>
      <vt:lpstr>PowerPoint Presentation</vt:lpstr>
      <vt:lpstr>Модели на Потребителски случаи</vt:lpstr>
      <vt:lpstr>(F)URPS</vt:lpstr>
      <vt:lpstr>(F)urPS</vt:lpstr>
      <vt:lpstr>(F)urPS</vt:lpstr>
      <vt:lpstr>(F)urPS</vt:lpstr>
      <vt:lpstr>PowerPoint Presentation</vt:lpstr>
      <vt:lpstr>PowerPoint Presentation</vt:lpstr>
      <vt:lpstr>Процес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UML диаграми</vt:lpstr>
      <vt:lpstr>UML диаграми</vt:lpstr>
      <vt:lpstr>План За Проекта</vt:lpstr>
      <vt:lpstr>Благодарим за вниманието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 система за управление на зали</dc:title>
  <dc:creator>User</dc:creator>
  <cp:lastModifiedBy>User</cp:lastModifiedBy>
  <cp:revision>59</cp:revision>
  <dcterms:created xsi:type="dcterms:W3CDTF">2017-05-15T19:38:44Z</dcterms:created>
  <dcterms:modified xsi:type="dcterms:W3CDTF">2017-06-04T20:23:27Z</dcterms:modified>
</cp:coreProperties>
</file>