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78" r:id="rId7"/>
    <p:sldId id="288" r:id="rId8"/>
    <p:sldId id="292" r:id="rId9"/>
    <p:sldId id="282" r:id="rId10"/>
    <p:sldId id="285" r:id="rId11"/>
    <p:sldId id="261" r:id="rId12"/>
    <p:sldId id="279" r:id="rId13"/>
    <p:sldId id="280" r:id="rId14"/>
    <p:sldId id="283" r:id="rId15"/>
    <p:sldId id="281" r:id="rId16"/>
    <p:sldId id="262" r:id="rId17"/>
    <p:sldId id="263" r:id="rId18"/>
    <p:sldId id="296" r:id="rId19"/>
    <p:sldId id="290" r:id="rId20"/>
    <p:sldId id="291" r:id="rId21"/>
    <p:sldId id="293" r:id="rId22"/>
    <p:sldId id="294" r:id="rId23"/>
    <p:sldId id="295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FF49A30-1474-4729-9289-E7611DD93A0E}">
          <p14:sldIdLst>
            <p14:sldId id="256"/>
            <p14:sldId id="257"/>
            <p14:sldId id="258"/>
            <p14:sldId id="259"/>
            <p14:sldId id="260"/>
            <p14:sldId id="278"/>
            <p14:sldId id="288"/>
            <p14:sldId id="292"/>
            <p14:sldId id="282"/>
            <p14:sldId id="285"/>
            <p14:sldId id="261"/>
            <p14:sldId id="279"/>
            <p14:sldId id="280"/>
            <p14:sldId id="283"/>
            <p14:sldId id="281"/>
            <p14:sldId id="262"/>
            <p14:sldId id="263"/>
            <p14:sldId id="296"/>
            <p14:sldId id="290"/>
            <p14:sldId id="291"/>
            <p14:sldId id="293"/>
            <p14:sldId id="294"/>
            <p14:sldId id="29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5071" autoAdjust="0"/>
  </p:normalViewPr>
  <p:slideViewPr>
    <p:cSldViewPr snapToGrid="0">
      <p:cViewPr varScale="1">
        <p:scale>
          <a:sx n="93" d="100"/>
          <a:sy n="93" d="100"/>
        </p:scale>
        <p:origin x="46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C45AC0-8913-4584-9330-E7BF571A4CBA}" type="datetimeFigureOut">
              <a:rPr lang="bg-BG" smtClean="0"/>
              <a:t>04.06.2017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DC1A14-D935-48F0-995D-AA20F6A8E84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62883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DC1A14-D935-48F0-995D-AA20F6A8E841}" type="slidenum">
              <a:rPr lang="bg-BG" smtClean="0"/>
              <a:t>9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325267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DC1A14-D935-48F0-995D-AA20F6A8E841}" type="slidenum">
              <a:rPr lang="bg-BG" smtClean="0"/>
              <a:t>10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563056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DC1A14-D935-48F0-995D-AA20F6A8E841}" type="slidenum">
              <a:rPr lang="bg-BG" smtClean="0"/>
              <a:t>11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393245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DC1A14-D935-48F0-995D-AA20F6A8E841}" type="slidenum">
              <a:rPr lang="bg-BG" smtClean="0"/>
              <a:t>12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011106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DC1A14-D935-48F0-995D-AA20F6A8E841}" type="slidenum">
              <a:rPr lang="bg-BG" smtClean="0"/>
              <a:t>13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10855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DC1A14-D935-48F0-995D-AA20F6A8E841}" type="slidenum">
              <a:rPr lang="bg-BG" smtClean="0"/>
              <a:t>14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26201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DC1A14-D935-48F0-995D-AA20F6A8E841}" type="slidenum">
              <a:rPr lang="bg-BG" smtClean="0"/>
              <a:t>15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14129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205483"/>
            <a:ext cx="9363914" cy="1931542"/>
          </a:xfrm>
        </p:spPr>
        <p:txBody>
          <a:bodyPr/>
          <a:lstStyle/>
          <a:p>
            <a:r>
              <a:rPr lang="ru-RU" b="1" dirty="0"/>
              <a:t>Информационна система за управление на зали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1" y="3020602"/>
            <a:ext cx="7206341" cy="3133617"/>
          </a:xfrm>
        </p:spPr>
        <p:txBody>
          <a:bodyPr>
            <a:noAutofit/>
          </a:bodyPr>
          <a:lstStyle/>
          <a:p>
            <a:r>
              <a:rPr lang="ru-RU" sz="1600" dirty="0">
                <a:solidFill>
                  <a:schemeClr val="tx1">
                    <a:lumMod val="85000"/>
                  </a:schemeClr>
                </a:solidFill>
              </a:rPr>
              <a:t>Участници: </a:t>
            </a:r>
          </a:p>
          <a:p>
            <a:r>
              <a:rPr lang="ru-RU" sz="1600" dirty="0">
                <a:solidFill>
                  <a:schemeClr val="tx1">
                    <a:lumMod val="85000"/>
                  </a:schemeClr>
                </a:solidFill>
              </a:rPr>
              <a:t>	- Валентин Георгиев ФН: 71563</a:t>
            </a:r>
          </a:p>
          <a:p>
            <a:r>
              <a:rPr lang="ru-RU" sz="1600" dirty="0">
                <a:solidFill>
                  <a:schemeClr val="tx1">
                    <a:lumMod val="85000"/>
                  </a:schemeClr>
                </a:solidFill>
              </a:rPr>
              <a:t>	- Георги Димов ФН: 71572 </a:t>
            </a:r>
          </a:p>
          <a:p>
            <a:r>
              <a:rPr lang="ru-RU" sz="1600" dirty="0">
                <a:solidFill>
                  <a:schemeClr val="tx1">
                    <a:lumMod val="85000"/>
                  </a:schemeClr>
                </a:solidFill>
              </a:rPr>
              <a:t>	- Александър Танков ФН: 71492</a:t>
            </a:r>
          </a:p>
          <a:p>
            <a:r>
              <a:rPr lang="ru-RU" sz="1600" dirty="0">
                <a:solidFill>
                  <a:schemeClr val="tx1">
                    <a:lumMod val="85000"/>
                  </a:schemeClr>
                </a:solidFill>
              </a:rPr>
              <a:t>	- Ивелин Тодоров ФН: 71547</a:t>
            </a:r>
          </a:p>
          <a:p>
            <a:r>
              <a:rPr lang="ru-RU" sz="1600" dirty="0">
                <a:solidFill>
                  <a:schemeClr val="tx1">
                    <a:lumMod val="85000"/>
                  </a:schemeClr>
                </a:solidFill>
              </a:rPr>
              <a:t>	- Богомил Богомилов ФН: 71591</a:t>
            </a:r>
          </a:p>
          <a:p>
            <a:r>
              <a:rPr lang="ru-RU" sz="1600" dirty="0">
                <a:solidFill>
                  <a:schemeClr val="tx1">
                    <a:lumMod val="85000"/>
                  </a:schemeClr>
                </a:solidFill>
              </a:rPr>
              <a:t>	- Иван Атанасов ФН: 71560</a:t>
            </a:r>
          </a:p>
          <a:p>
            <a:r>
              <a:rPr lang="ru-RU" sz="1600" dirty="0">
                <a:solidFill>
                  <a:schemeClr val="tx1">
                    <a:lumMod val="85000"/>
                  </a:schemeClr>
                </a:solidFill>
              </a:rPr>
              <a:t>	- Иво Райков ФН: 71561</a:t>
            </a:r>
          </a:p>
          <a:p>
            <a:r>
              <a:rPr lang="ru-RU" sz="1600" dirty="0">
                <a:solidFill>
                  <a:schemeClr val="tx1">
                    <a:lumMod val="85000"/>
                  </a:schemeClr>
                </a:solidFill>
              </a:rPr>
              <a:t/>
            </a:r>
            <a:br>
              <a:rPr lang="ru-RU" sz="1600" dirty="0">
                <a:solidFill>
                  <a:schemeClr val="tx1">
                    <a:lumMod val="85000"/>
                  </a:schemeClr>
                </a:solidFill>
              </a:rPr>
            </a:br>
            <a:endParaRPr lang="bg-BG" sz="1600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608291" y="5394036"/>
            <a:ext cx="23183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Екип: 2.1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6130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92448" y="170094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bg-BG" dirty="0"/>
              <a:t>Потребителски Интерфейс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2447" y="2697400"/>
            <a:ext cx="4279553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dirty="0"/>
              <a:t>Форма за регистриране на лектор в системата</a:t>
            </a:r>
          </a:p>
          <a:p>
            <a:endParaRPr lang="bg-BG" dirty="0"/>
          </a:p>
          <a:p>
            <a:r>
              <a:rPr lang="bg-BG" dirty="0"/>
              <a:t> - Данни, пълно име, имейл, телефон, предмети.</a:t>
            </a:r>
          </a:p>
          <a:p>
            <a:endParaRPr lang="bg-BG" dirty="0"/>
          </a:p>
          <a:p>
            <a:r>
              <a:rPr lang="bg-BG" dirty="0"/>
              <a:t> - Паролата се генерира от системата и се изпраща на предоставения имейл</a:t>
            </a:r>
          </a:p>
          <a:p>
            <a:endParaRPr lang="bg-BG" dirty="0"/>
          </a:p>
          <a:p>
            <a:endParaRPr lang="bg-B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345915"/>
            <a:ext cx="7201856" cy="5512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5999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227396" y="0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bg-BG" dirty="0"/>
              <a:t>Потребителски Интерфейс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57585" y="2178915"/>
            <a:ext cx="3768980" cy="21082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/>
              <a:t>Добавяне на нова стая</a:t>
            </a:r>
          </a:p>
          <a:p>
            <a:endParaRPr lang="bg-BG" dirty="0"/>
          </a:p>
          <a:p>
            <a:r>
              <a:rPr lang="bg-BG" dirty="0"/>
              <a:t> - Актьор? </a:t>
            </a:r>
          </a:p>
          <a:p>
            <a:endParaRPr lang="bg-BG" sz="1100" dirty="0"/>
          </a:p>
          <a:p>
            <a:r>
              <a:rPr lang="bg-BG" dirty="0"/>
              <a:t> - Данни</a:t>
            </a:r>
          </a:p>
          <a:p>
            <a:endParaRPr lang="bg-BG" sz="1050" dirty="0"/>
          </a:p>
          <a:p>
            <a:r>
              <a:rPr lang="bg-BG" dirty="0"/>
              <a:t> - Валидация на сървърно ниво</a:t>
            </a:r>
          </a:p>
          <a:p>
            <a:endParaRPr lang="bg-B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73" y="1221130"/>
            <a:ext cx="7222740" cy="5482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068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92448" y="170094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bg-BG" dirty="0"/>
              <a:t>Потребителски Интерфейс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427879" y="307555"/>
            <a:ext cx="3799438" cy="13696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/>
              <a:t>Календар на администратора</a:t>
            </a:r>
          </a:p>
          <a:p>
            <a:endParaRPr lang="bg-BG" dirty="0"/>
          </a:p>
          <a:p>
            <a:r>
              <a:rPr lang="bg-BG" dirty="0"/>
              <a:t> - Цел? </a:t>
            </a:r>
          </a:p>
          <a:p>
            <a:endParaRPr lang="bg-BG" sz="1100" dirty="0"/>
          </a:p>
          <a:p>
            <a:r>
              <a:rPr lang="bg-BG" dirty="0"/>
              <a:t> - Следене на графика (24/7)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449" y="1677161"/>
            <a:ext cx="10459092" cy="5163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994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92448" y="170094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bg-BG" dirty="0"/>
              <a:t>Потребителски Интерфейс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2448" y="2697400"/>
            <a:ext cx="2635848" cy="2231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000" dirty="0"/>
              <a:t>Панел на лектор</a:t>
            </a:r>
          </a:p>
          <a:p>
            <a:endParaRPr lang="bg-BG" dirty="0"/>
          </a:p>
          <a:p>
            <a:r>
              <a:rPr lang="bg-BG" dirty="0"/>
              <a:t> - Навигация. Достъп до всички важни функционалности. </a:t>
            </a:r>
          </a:p>
          <a:p>
            <a:endParaRPr lang="bg-BG" sz="1100" dirty="0"/>
          </a:p>
          <a:p>
            <a:r>
              <a:rPr lang="bg-BG" dirty="0"/>
              <a:t> - Бърз и удобен интерфейс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8296" y="1602769"/>
            <a:ext cx="9079085" cy="488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7491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92448" y="170094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bg-BG" dirty="0"/>
              <a:t>Потребителски Интерфейс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2448" y="2348078"/>
            <a:ext cx="2738428" cy="3370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000" dirty="0"/>
              <a:t>Администраторски панел</a:t>
            </a:r>
          </a:p>
          <a:p>
            <a:endParaRPr lang="bg-BG" dirty="0"/>
          </a:p>
          <a:p>
            <a:r>
              <a:rPr lang="bg-BG" dirty="0"/>
              <a:t> - Навигация и управление на информационната система. Достъп до всички важни функционалности. </a:t>
            </a:r>
          </a:p>
          <a:p>
            <a:endParaRPr lang="bg-BG" sz="1100" dirty="0"/>
          </a:p>
          <a:p>
            <a:r>
              <a:rPr lang="bg-BG" dirty="0"/>
              <a:t> - Бърз и удобен интерфейс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3484" y="1677161"/>
            <a:ext cx="8803856" cy="4534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2968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92448" y="170094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bg-BG" dirty="0"/>
              <a:t>Потребителски Интерфейс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2447" y="2697400"/>
            <a:ext cx="4279553" cy="21082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dirty="0"/>
              <a:t>Редактиране на профил на лектор</a:t>
            </a:r>
          </a:p>
          <a:p>
            <a:endParaRPr lang="bg-BG" dirty="0"/>
          </a:p>
          <a:p>
            <a:r>
              <a:rPr lang="bg-BG" dirty="0"/>
              <a:t> - Актьор?</a:t>
            </a:r>
          </a:p>
          <a:p>
            <a:endParaRPr lang="bg-BG" sz="1100" dirty="0"/>
          </a:p>
          <a:p>
            <a:r>
              <a:rPr lang="bg-BG" dirty="0"/>
              <a:t> - Пълен контрол върху цялата информационна система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1686" y="1284268"/>
            <a:ext cx="7167837" cy="5493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1810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8338" y="79718"/>
            <a:ext cx="10021460" cy="1507067"/>
          </a:xfrm>
        </p:spPr>
        <p:txBody>
          <a:bodyPr/>
          <a:lstStyle/>
          <a:p>
            <a:r>
              <a:rPr lang="bg-BG" dirty="0"/>
              <a:t>Модели на Потребителски случаи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126" y="7658"/>
            <a:ext cx="10623479" cy="6850342"/>
          </a:xfrm>
        </p:spPr>
      </p:pic>
    </p:spTree>
    <p:extLst>
      <p:ext uri="{BB962C8B-B14F-4D97-AF65-F5344CB8AC3E}">
        <p14:creationId xmlns:p14="http://schemas.microsoft.com/office/powerpoint/2010/main" val="42501793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4082" y="285202"/>
            <a:ext cx="8534400" cy="1507067"/>
          </a:xfrm>
        </p:spPr>
        <p:txBody>
          <a:bodyPr>
            <a:normAutofit fontScale="90000"/>
          </a:bodyPr>
          <a:lstStyle/>
          <a:p>
            <a:r>
              <a:rPr lang="bg-BG" dirty="0"/>
              <a:t>списък на потребителските случаи</a:t>
            </a:r>
            <a:br>
              <a:rPr lang="bg-BG" dirty="0"/>
            </a:b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6680" y="1458931"/>
            <a:ext cx="8534400" cy="4311342"/>
          </a:xfrm>
        </p:spPr>
        <p:txBody>
          <a:bodyPr>
            <a:normAutofit lnSpcReduction="10000"/>
          </a:bodyPr>
          <a:lstStyle/>
          <a:p>
            <a:r>
              <a:rPr lang="bg-BG" b="1" dirty="0">
                <a:solidFill>
                  <a:schemeClr val="tx1">
                    <a:lumMod val="95000"/>
                  </a:schemeClr>
                </a:solidFill>
              </a:rPr>
              <a:t>Най – важна функционалност: </a:t>
            </a:r>
          </a:p>
          <a:p>
            <a:pPr lvl="1" fontAlgn="base"/>
            <a:r>
              <a:rPr lang="en-US" b="1" dirty="0" err="1">
                <a:solidFill>
                  <a:schemeClr val="tx1">
                    <a:lumMod val="95000"/>
                  </a:schemeClr>
                </a:solidFill>
              </a:rPr>
              <a:t>Поискване</a:t>
            </a:r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95000"/>
                  </a:schemeClr>
                </a:solidFill>
              </a:rPr>
              <a:t>на</a:t>
            </a:r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95000"/>
                  </a:schemeClr>
                </a:solidFill>
              </a:rPr>
              <a:t>резервация</a:t>
            </a:r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95000"/>
                  </a:schemeClr>
                </a:solidFill>
              </a:rPr>
              <a:t>на</a:t>
            </a:r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95000"/>
                  </a:schemeClr>
                </a:solidFill>
              </a:rPr>
              <a:t>зала</a:t>
            </a:r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95000"/>
                  </a:schemeClr>
                </a:solidFill>
              </a:rPr>
              <a:t>от</a:t>
            </a:r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95000"/>
                  </a:schemeClr>
                </a:solidFill>
              </a:rPr>
              <a:t>лектор</a:t>
            </a:r>
            <a:endParaRPr lang="bg-BG" dirty="0">
              <a:solidFill>
                <a:schemeClr val="tx1">
                  <a:lumMod val="95000"/>
                </a:schemeClr>
              </a:solidFill>
            </a:endParaRPr>
          </a:p>
          <a:p>
            <a:pPr lvl="1" fontAlgn="base"/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Всеки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лектор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в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системата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има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право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да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bg-BG" dirty="0">
                <a:solidFill>
                  <a:schemeClr val="tx1">
                    <a:lumMod val="95000"/>
                  </a:schemeClr>
                </a:solidFill>
              </a:rPr>
              <a:t>поиска да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запази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зала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.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Когато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той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избере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час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,</a:t>
            </a:r>
            <a:r>
              <a:rPr lang="bg-BG" dirty="0">
                <a:solidFill>
                  <a:schemeClr val="tx1">
                    <a:lumMod val="95000"/>
                  </a:schemeClr>
                </a:solidFill>
              </a:rPr>
              <a:t> периодичност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и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зала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трябва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да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попълни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заглавие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на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заниманието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което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ще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се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провежда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курс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и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специалност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. В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резултат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системата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bg-BG" dirty="0">
                <a:solidFill>
                  <a:schemeClr val="tx1">
                    <a:lumMod val="95000"/>
                  </a:schemeClr>
                </a:solidFill>
              </a:rPr>
              <a:t>изпраща до администратора поискването на лектора и той преценява дали да запази тази зала за него или не.</a:t>
            </a:r>
          </a:p>
          <a:p>
            <a:endParaRPr lang="bg-BG" b="1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bg-BG" b="1" dirty="0">
                <a:solidFill>
                  <a:schemeClr val="tx1">
                    <a:lumMod val="95000"/>
                  </a:schemeClr>
                </a:solidFill>
              </a:rPr>
              <a:t>Екипно р</a:t>
            </a:r>
            <a:r>
              <a:rPr lang="en-US" b="1" dirty="0" err="1">
                <a:solidFill>
                  <a:schemeClr val="tx1">
                    <a:lumMod val="95000"/>
                  </a:schemeClr>
                </a:solidFill>
              </a:rPr>
              <a:t>ешихме</a:t>
            </a:r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95000"/>
                  </a:schemeClr>
                </a:solidFill>
              </a:rPr>
              <a:t>да</a:t>
            </a:r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95000"/>
                  </a:schemeClr>
                </a:solidFill>
              </a:rPr>
              <a:t>приоритизираме</a:t>
            </a:r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bg-BG" b="1" dirty="0">
                <a:solidFill>
                  <a:schemeClr val="tx1">
                    <a:lumMod val="95000"/>
                  </a:schemeClr>
                </a:solidFill>
              </a:rPr>
              <a:t>всички пълни описания на потребителските случаи по това колко често ще се използват в информационната система за разпределение на зали</a:t>
            </a:r>
          </a:p>
          <a:p>
            <a:endParaRPr lang="bg-BG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00011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4082" y="285202"/>
            <a:ext cx="8534400" cy="1507067"/>
          </a:xfrm>
        </p:spPr>
        <p:txBody>
          <a:bodyPr>
            <a:normAutofit fontScale="90000"/>
          </a:bodyPr>
          <a:lstStyle/>
          <a:p>
            <a:r>
              <a:rPr lang="bg-BG" dirty="0"/>
              <a:t>списък на потребителските случаи</a:t>
            </a:r>
            <a:br>
              <a:rPr lang="bg-BG" dirty="0"/>
            </a:b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6680" y="1458931"/>
            <a:ext cx="8534400" cy="5061942"/>
          </a:xfrm>
        </p:spPr>
        <p:txBody>
          <a:bodyPr>
            <a:normAutofit fontScale="92500" lnSpcReduction="10000"/>
          </a:bodyPr>
          <a:lstStyle/>
          <a:p>
            <a:r>
              <a:rPr lang="bg-BG" b="1" dirty="0">
                <a:solidFill>
                  <a:schemeClr val="tx1">
                    <a:lumMod val="95000"/>
                  </a:schemeClr>
                </a:solidFill>
              </a:rPr>
              <a:t>Други функционалности: </a:t>
            </a:r>
          </a:p>
          <a:p>
            <a:pPr lvl="1"/>
            <a:r>
              <a:rPr lang="en-US" sz="2000" b="1" dirty="0" err="1">
                <a:solidFill>
                  <a:schemeClr val="tx1">
                    <a:lumMod val="95000"/>
                  </a:schemeClr>
                </a:solidFill>
              </a:rPr>
              <a:t>Вход</a:t>
            </a:r>
            <a:r>
              <a:rPr lang="en-US" sz="2000" b="1" dirty="0">
                <a:solidFill>
                  <a:schemeClr val="tx1">
                    <a:lumMod val="95000"/>
                  </a:schemeClr>
                </a:solidFill>
              </a:rPr>
              <a:t> в </a:t>
            </a:r>
            <a:r>
              <a:rPr lang="en-US" sz="2000" b="1" dirty="0" err="1">
                <a:solidFill>
                  <a:schemeClr val="tx1">
                    <a:lumMod val="95000"/>
                  </a:schemeClr>
                </a:solidFill>
              </a:rPr>
              <a:t>системата</a:t>
            </a:r>
            <a:endParaRPr lang="en-US" sz="2000" dirty="0">
              <a:solidFill>
                <a:schemeClr val="tx1">
                  <a:lumMod val="95000"/>
                </a:schemeClr>
              </a:solidFill>
            </a:endParaRPr>
          </a:p>
          <a:p>
            <a:pPr lvl="1"/>
            <a:r>
              <a:rPr lang="en-US" sz="2000" dirty="0" err="1">
                <a:solidFill>
                  <a:schemeClr val="tx1">
                    <a:lumMod val="95000"/>
                  </a:schemeClr>
                </a:solidFill>
              </a:rPr>
              <a:t>Всеки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</a:rPr>
              <a:t>потребител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</a:rPr>
              <a:t>на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</a:rPr>
              <a:t>информационната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</a:rPr>
              <a:t>система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</a:rPr>
              <a:t>трябва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</a:rPr>
              <a:t>да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</a:rPr>
              <a:t>може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</a:rPr>
              <a:t>да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</a:rPr>
              <a:t>влезе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 в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</a:rPr>
              <a:t>нея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.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</a:rPr>
              <a:t>След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</a:rPr>
              <a:t>успешно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</a:rPr>
              <a:t>влизане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 в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</a:rPr>
              <a:t>системата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, в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</a:rPr>
              <a:t>зависимост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</a:rPr>
              <a:t>от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</a:rPr>
              <a:t>ролята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,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</a:rPr>
              <a:t>потребителят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</a:rPr>
              <a:t>има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</a:rPr>
              <a:t>различни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</a:rPr>
              <a:t>възможности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 и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</a:rPr>
              <a:t>права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.</a:t>
            </a:r>
          </a:p>
          <a:p>
            <a:endParaRPr lang="bg-BG" b="1" dirty="0">
              <a:solidFill>
                <a:schemeClr val="tx1">
                  <a:lumMod val="95000"/>
                </a:schemeClr>
              </a:solidFill>
            </a:endParaRPr>
          </a:p>
          <a:p>
            <a:pPr lvl="1"/>
            <a:r>
              <a:rPr lang="en-US" sz="2100" b="1" dirty="0" err="1">
                <a:solidFill>
                  <a:schemeClr val="tx1">
                    <a:lumMod val="95000"/>
                  </a:schemeClr>
                </a:solidFill>
              </a:rPr>
              <a:t>Редактиране</a:t>
            </a:r>
            <a:r>
              <a:rPr lang="en-US" sz="2100" b="1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100" b="1" dirty="0" err="1">
                <a:solidFill>
                  <a:schemeClr val="tx1">
                    <a:lumMod val="95000"/>
                  </a:schemeClr>
                </a:solidFill>
              </a:rPr>
              <a:t>на</a:t>
            </a:r>
            <a:r>
              <a:rPr lang="en-US" sz="2100" b="1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100" b="1" dirty="0" err="1">
                <a:solidFill>
                  <a:schemeClr val="tx1">
                    <a:lumMod val="95000"/>
                  </a:schemeClr>
                </a:solidFill>
              </a:rPr>
              <a:t>резервация</a:t>
            </a:r>
            <a:r>
              <a:rPr lang="en-US" sz="2100" b="1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100" b="1" dirty="0" err="1">
                <a:solidFill>
                  <a:schemeClr val="tx1">
                    <a:lumMod val="95000"/>
                  </a:schemeClr>
                </a:solidFill>
              </a:rPr>
              <a:t>от</a:t>
            </a:r>
            <a:r>
              <a:rPr lang="en-US" sz="2100" b="1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100" b="1" dirty="0" err="1">
                <a:solidFill>
                  <a:schemeClr val="tx1">
                    <a:lumMod val="95000"/>
                  </a:schemeClr>
                </a:solidFill>
              </a:rPr>
              <a:t>лектор</a:t>
            </a:r>
            <a:r>
              <a:rPr lang="en-US" sz="2100" b="1" dirty="0">
                <a:solidFill>
                  <a:schemeClr val="tx1">
                    <a:lumMod val="95000"/>
                  </a:schemeClr>
                </a:solidFill>
              </a:rPr>
              <a:t>.</a:t>
            </a:r>
            <a:endParaRPr lang="en-US" sz="2100" dirty="0">
              <a:solidFill>
                <a:schemeClr val="tx1">
                  <a:lumMod val="95000"/>
                </a:schemeClr>
              </a:solidFill>
            </a:endParaRPr>
          </a:p>
          <a:p>
            <a:pPr lvl="1"/>
            <a:r>
              <a:rPr lang="en-US" sz="2100" dirty="0" err="1">
                <a:solidFill>
                  <a:schemeClr val="tx1">
                    <a:lumMod val="95000"/>
                  </a:schemeClr>
                </a:solidFill>
              </a:rPr>
              <a:t>Лекторът</a:t>
            </a:r>
            <a:r>
              <a:rPr lang="en-US" sz="2100" dirty="0">
                <a:solidFill>
                  <a:schemeClr val="tx1">
                    <a:lumMod val="95000"/>
                  </a:schemeClr>
                </a:solidFill>
              </a:rPr>
              <a:t>, </a:t>
            </a:r>
            <a:r>
              <a:rPr lang="en-US" sz="2100" dirty="0" err="1">
                <a:solidFill>
                  <a:schemeClr val="tx1">
                    <a:lumMod val="95000"/>
                  </a:schemeClr>
                </a:solidFill>
              </a:rPr>
              <a:t>който</a:t>
            </a:r>
            <a:r>
              <a:rPr lang="en-US" sz="2100" dirty="0">
                <a:solidFill>
                  <a:schemeClr val="tx1">
                    <a:lumMod val="95000"/>
                  </a:schemeClr>
                </a:solidFill>
              </a:rPr>
              <a:t> е </a:t>
            </a:r>
            <a:r>
              <a:rPr lang="en-US" sz="2100" dirty="0" err="1">
                <a:solidFill>
                  <a:schemeClr val="tx1">
                    <a:lumMod val="95000"/>
                  </a:schemeClr>
                </a:solidFill>
              </a:rPr>
              <a:t>запазил</a:t>
            </a:r>
            <a:r>
              <a:rPr lang="en-US" sz="21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100" dirty="0" err="1">
                <a:solidFill>
                  <a:schemeClr val="tx1">
                    <a:lumMod val="95000"/>
                  </a:schemeClr>
                </a:solidFill>
              </a:rPr>
              <a:t>зала</a:t>
            </a:r>
            <a:r>
              <a:rPr lang="en-US" sz="2100" dirty="0">
                <a:solidFill>
                  <a:schemeClr val="tx1">
                    <a:lumMod val="95000"/>
                  </a:schemeClr>
                </a:solidFill>
              </a:rPr>
              <a:t>, </a:t>
            </a:r>
            <a:r>
              <a:rPr lang="en-US" sz="2100" dirty="0" err="1">
                <a:solidFill>
                  <a:schemeClr val="tx1">
                    <a:lumMod val="95000"/>
                  </a:schemeClr>
                </a:solidFill>
              </a:rPr>
              <a:t>има</a:t>
            </a:r>
            <a:r>
              <a:rPr lang="en-US" sz="21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100" dirty="0" err="1">
                <a:solidFill>
                  <a:schemeClr val="tx1">
                    <a:lumMod val="95000"/>
                  </a:schemeClr>
                </a:solidFill>
              </a:rPr>
              <a:t>възможност</a:t>
            </a:r>
            <a:r>
              <a:rPr lang="en-US" sz="21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100" dirty="0" err="1">
                <a:solidFill>
                  <a:schemeClr val="tx1">
                    <a:lumMod val="95000"/>
                  </a:schemeClr>
                </a:solidFill>
              </a:rPr>
              <a:t>да</a:t>
            </a:r>
            <a:r>
              <a:rPr lang="en-US" sz="21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100" dirty="0" err="1">
                <a:solidFill>
                  <a:schemeClr val="tx1">
                    <a:lumMod val="95000"/>
                  </a:schemeClr>
                </a:solidFill>
              </a:rPr>
              <a:t>променя</a:t>
            </a:r>
            <a:r>
              <a:rPr lang="en-US" sz="21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100" dirty="0" err="1">
                <a:solidFill>
                  <a:schemeClr val="tx1">
                    <a:lumMod val="95000"/>
                  </a:schemeClr>
                </a:solidFill>
              </a:rPr>
              <a:t>детайлите</a:t>
            </a:r>
            <a:r>
              <a:rPr lang="en-US" sz="21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100" dirty="0" err="1">
                <a:solidFill>
                  <a:schemeClr val="tx1">
                    <a:lumMod val="95000"/>
                  </a:schemeClr>
                </a:solidFill>
              </a:rPr>
              <a:t>по</a:t>
            </a:r>
            <a:r>
              <a:rPr lang="en-US" sz="21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100" dirty="0" err="1">
                <a:solidFill>
                  <a:schemeClr val="tx1">
                    <a:lumMod val="95000"/>
                  </a:schemeClr>
                </a:solidFill>
              </a:rPr>
              <a:t>тази</a:t>
            </a:r>
            <a:r>
              <a:rPr lang="en-US" sz="21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100" dirty="0" err="1">
                <a:solidFill>
                  <a:schemeClr val="tx1">
                    <a:lumMod val="95000"/>
                  </a:schemeClr>
                </a:solidFill>
              </a:rPr>
              <a:t>резервация</a:t>
            </a:r>
            <a:r>
              <a:rPr lang="en-US" sz="2100" dirty="0">
                <a:solidFill>
                  <a:schemeClr val="tx1">
                    <a:lumMod val="95000"/>
                  </a:schemeClr>
                </a:solidFill>
              </a:rPr>
              <a:t>. </a:t>
            </a:r>
            <a:r>
              <a:rPr lang="en-US" sz="2100" dirty="0" err="1">
                <a:solidFill>
                  <a:schemeClr val="tx1">
                    <a:lumMod val="95000"/>
                  </a:schemeClr>
                </a:solidFill>
              </a:rPr>
              <a:t>Това</a:t>
            </a:r>
            <a:r>
              <a:rPr lang="en-US" sz="21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100" dirty="0" err="1">
                <a:solidFill>
                  <a:schemeClr val="tx1">
                    <a:lumMod val="95000"/>
                  </a:schemeClr>
                </a:solidFill>
              </a:rPr>
              <a:t>се</a:t>
            </a:r>
            <a:r>
              <a:rPr lang="en-US" sz="21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100" dirty="0" err="1">
                <a:solidFill>
                  <a:schemeClr val="tx1">
                    <a:lumMod val="95000"/>
                  </a:schemeClr>
                </a:solidFill>
              </a:rPr>
              <a:t>прави</a:t>
            </a:r>
            <a:r>
              <a:rPr lang="en-US" sz="2100" dirty="0">
                <a:solidFill>
                  <a:schemeClr val="tx1">
                    <a:lumMod val="95000"/>
                  </a:schemeClr>
                </a:solidFill>
              </a:rPr>
              <a:t> с </a:t>
            </a:r>
            <a:r>
              <a:rPr lang="en-US" sz="2100" dirty="0" err="1">
                <a:solidFill>
                  <a:schemeClr val="tx1">
                    <a:lumMod val="95000"/>
                  </a:schemeClr>
                </a:solidFill>
              </a:rPr>
              <a:t>цел</a:t>
            </a:r>
            <a:r>
              <a:rPr lang="en-US" sz="21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100" dirty="0" err="1">
                <a:solidFill>
                  <a:schemeClr val="tx1">
                    <a:lumMod val="95000"/>
                  </a:schemeClr>
                </a:solidFill>
              </a:rPr>
              <a:t>ако</a:t>
            </a:r>
            <a:r>
              <a:rPr lang="en-US" sz="21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100" dirty="0" err="1">
                <a:solidFill>
                  <a:schemeClr val="tx1">
                    <a:lumMod val="95000"/>
                  </a:schemeClr>
                </a:solidFill>
              </a:rPr>
              <a:t>трябва</a:t>
            </a:r>
            <a:r>
              <a:rPr lang="en-US" sz="21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100" dirty="0" err="1">
                <a:solidFill>
                  <a:schemeClr val="tx1">
                    <a:lumMod val="95000"/>
                  </a:schemeClr>
                </a:solidFill>
              </a:rPr>
              <a:t>да</a:t>
            </a:r>
            <a:r>
              <a:rPr lang="en-US" sz="21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100" dirty="0" err="1">
                <a:solidFill>
                  <a:schemeClr val="tx1">
                    <a:lumMod val="95000"/>
                  </a:schemeClr>
                </a:solidFill>
              </a:rPr>
              <a:t>се</a:t>
            </a:r>
            <a:r>
              <a:rPr lang="en-US" sz="21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100" dirty="0" err="1">
                <a:solidFill>
                  <a:schemeClr val="tx1">
                    <a:lumMod val="95000"/>
                  </a:schemeClr>
                </a:solidFill>
              </a:rPr>
              <a:t>променят</a:t>
            </a:r>
            <a:r>
              <a:rPr lang="en-US" sz="21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100" dirty="0" err="1">
                <a:solidFill>
                  <a:schemeClr val="tx1">
                    <a:lumMod val="95000"/>
                  </a:schemeClr>
                </a:solidFill>
              </a:rPr>
              <a:t>часа</a:t>
            </a:r>
            <a:r>
              <a:rPr lang="en-US" sz="21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100" dirty="0" err="1">
                <a:solidFill>
                  <a:schemeClr val="tx1">
                    <a:lumMod val="95000"/>
                  </a:schemeClr>
                </a:solidFill>
              </a:rPr>
              <a:t>или</a:t>
            </a:r>
            <a:r>
              <a:rPr lang="en-US" sz="21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100" dirty="0" err="1">
                <a:solidFill>
                  <a:schemeClr val="tx1">
                    <a:lumMod val="95000"/>
                  </a:schemeClr>
                </a:solidFill>
              </a:rPr>
              <a:t>залата</a:t>
            </a:r>
            <a:r>
              <a:rPr lang="en-US" sz="21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100" dirty="0" err="1">
                <a:solidFill>
                  <a:schemeClr val="tx1">
                    <a:lumMod val="95000"/>
                  </a:schemeClr>
                </a:solidFill>
              </a:rPr>
              <a:t>за</a:t>
            </a:r>
            <a:r>
              <a:rPr lang="en-US" sz="21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100" dirty="0" err="1">
                <a:solidFill>
                  <a:schemeClr val="tx1">
                    <a:lumMod val="95000"/>
                  </a:schemeClr>
                </a:solidFill>
              </a:rPr>
              <a:t>занятието</a:t>
            </a:r>
            <a:r>
              <a:rPr lang="en-US" sz="2100" dirty="0">
                <a:solidFill>
                  <a:schemeClr val="tx1">
                    <a:lumMod val="95000"/>
                  </a:schemeClr>
                </a:solidFill>
              </a:rPr>
              <a:t>. В </a:t>
            </a:r>
            <a:r>
              <a:rPr lang="en-US" sz="2100" dirty="0" err="1">
                <a:solidFill>
                  <a:schemeClr val="tx1">
                    <a:lumMod val="95000"/>
                  </a:schemeClr>
                </a:solidFill>
              </a:rPr>
              <a:t>резултат</a:t>
            </a:r>
            <a:r>
              <a:rPr lang="en-US" sz="21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100" dirty="0" err="1">
                <a:solidFill>
                  <a:schemeClr val="tx1">
                    <a:lumMod val="95000"/>
                  </a:schemeClr>
                </a:solidFill>
              </a:rPr>
              <a:t>на</a:t>
            </a:r>
            <a:r>
              <a:rPr lang="en-US" sz="21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100" dirty="0" err="1">
                <a:solidFill>
                  <a:schemeClr val="tx1">
                    <a:lumMod val="95000"/>
                  </a:schemeClr>
                </a:solidFill>
              </a:rPr>
              <a:t>промяната</a:t>
            </a:r>
            <a:r>
              <a:rPr lang="en-US" sz="21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100" dirty="0" err="1">
                <a:solidFill>
                  <a:schemeClr val="tx1">
                    <a:lumMod val="95000"/>
                  </a:schemeClr>
                </a:solidFill>
              </a:rPr>
              <a:t>има</a:t>
            </a:r>
            <a:r>
              <a:rPr lang="en-US" sz="21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100" dirty="0" err="1">
                <a:solidFill>
                  <a:schemeClr val="tx1">
                    <a:lumMod val="95000"/>
                  </a:schemeClr>
                </a:solidFill>
              </a:rPr>
              <a:t>проверка</a:t>
            </a:r>
            <a:r>
              <a:rPr lang="en-US" sz="21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100" dirty="0" err="1">
                <a:solidFill>
                  <a:schemeClr val="tx1">
                    <a:lumMod val="95000"/>
                  </a:schemeClr>
                </a:solidFill>
              </a:rPr>
              <a:t>дали</a:t>
            </a:r>
            <a:r>
              <a:rPr lang="en-US" sz="21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100" dirty="0" err="1">
                <a:solidFill>
                  <a:schemeClr val="tx1">
                    <a:lumMod val="95000"/>
                  </a:schemeClr>
                </a:solidFill>
              </a:rPr>
              <a:t>залата</a:t>
            </a:r>
            <a:r>
              <a:rPr lang="en-US" sz="2100" dirty="0">
                <a:solidFill>
                  <a:schemeClr val="tx1">
                    <a:lumMod val="95000"/>
                  </a:schemeClr>
                </a:solidFill>
              </a:rPr>
              <a:t> е </a:t>
            </a:r>
            <a:r>
              <a:rPr lang="en-US" sz="2100" dirty="0" err="1">
                <a:solidFill>
                  <a:schemeClr val="tx1">
                    <a:lumMod val="95000"/>
                  </a:schemeClr>
                </a:solidFill>
              </a:rPr>
              <a:t>свободна</a:t>
            </a:r>
            <a:r>
              <a:rPr lang="en-US" sz="21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100" dirty="0" err="1">
                <a:solidFill>
                  <a:schemeClr val="tx1">
                    <a:lumMod val="95000"/>
                  </a:schemeClr>
                </a:solidFill>
              </a:rPr>
              <a:t>за</a:t>
            </a:r>
            <a:r>
              <a:rPr lang="en-US" sz="21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100" dirty="0" err="1">
                <a:solidFill>
                  <a:schemeClr val="tx1">
                    <a:lumMod val="95000"/>
                  </a:schemeClr>
                </a:solidFill>
              </a:rPr>
              <a:t>указаната</a:t>
            </a:r>
            <a:r>
              <a:rPr lang="en-US" sz="21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100" dirty="0" err="1">
                <a:solidFill>
                  <a:schemeClr val="tx1">
                    <a:lumMod val="95000"/>
                  </a:schemeClr>
                </a:solidFill>
              </a:rPr>
              <a:t>дата</a:t>
            </a:r>
            <a:r>
              <a:rPr lang="en-US" sz="2100" dirty="0">
                <a:solidFill>
                  <a:schemeClr val="tx1">
                    <a:lumMod val="95000"/>
                  </a:schemeClr>
                </a:solidFill>
              </a:rPr>
              <a:t>. </a:t>
            </a:r>
            <a:r>
              <a:rPr lang="en-US" sz="2100" dirty="0" err="1">
                <a:solidFill>
                  <a:schemeClr val="tx1">
                    <a:lumMod val="95000"/>
                  </a:schemeClr>
                </a:solidFill>
              </a:rPr>
              <a:t>Ако</a:t>
            </a:r>
            <a:r>
              <a:rPr lang="en-US" sz="2100" dirty="0">
                <a:solidFill>
                  <a:schemeClr val="tx1">
                    <a:lumMod val="95000"/>
                  </a:schemeClr>
                </a:solidFill>
              </a:rPr>
              <a:t> е </a:t>
            </a:r>
            <a:r>
              <a:rPr lang="en-US" sz="2100" dirty="0" err="1">
                <a:solidFill>
                  <a:schemeClr val="tx1">
                    <a:lumMod val="95000"/>
                  </a:schemeClr>
                </a:solidFill>
              </a:rPr>
              <a:t>свободна</a:t>
            </a:r>
            <a:r>
              <a:rPr lang="en-US" sz="21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bg-BG" sz="2100" dirty="0">
                <a:solidFill>
                  <a:schemeClr val="tx1">
                    <a:lumMod val="95000"/>
                  </a:schemeClr>
                </a:solidFill>
              </a:rPr>
              <a:t>се изпраща запитване към администратора</a:t>
            </a:r>
            <a:r>
              <a:rPr lang="en-US" sz="2100" dirty="0">
                <a:solidFill>
                  <a:schemeClr val="tx1">
                    <a:lumMod val="95000"/>
                  </a:schemeClr>
                </a:solidFill>
              </a:rPr>
              <a:t>, </a:t>
            </a:r>
            <a:r>
              <a:rPr lang="en-US" sz="2100" dirty="0" err="1">
                <a:solidFill>
                  <a:schemeClr val="tx1">
                    <a:lumMod val="95000"/>
                  </a:schemeClr>
                </a:solidFill>
              </a:rPr>
              <a:t>ако</a:t>
            </a:r>
            <a:r>
              <a:rPr lang="en-US" sz="21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100" dirty="0" err="1">
                <a:solidFill>
                  <a:schemeClr val="tx1">
                    <a:lumMod val="95000"/>
                  </a:schemeClr>
                </a:solidFill>
              </a:rPr>
              <a:t>не</a:t>
            </a:r>
            <a:r>
              <a:rPr lang="en-US" sz="2100" dirty="0">
                <a:solidFill>
                  <a:schemeClr val="tx1">
                    <a:lumMod val="95000"/>
                  </a:schemeClr>
                </a:solidFill>
              </a:rPr>
              <a:t> е </a:t>
            </a:r>
            <a:r>
              <a:rPr lang="en-US" sz="2100" dirty="0" err="1">
                <a:solidFill>
                  <a:schemeClr val="tx1">
                    <a:lumMod val="95000"/>
                  </a:schemeClr>
                </a:solidFill>
              </a:rPr>
              <a:t>се</a:t>
            </a:r>
            <a:r>
              <a:rPr lang="en-US" sz="21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100" dirty="0" err="1">
                <a:solidFill>
                  <a:schemeClr val="tx1">
                    <a:lumMod val="95000"/>
                  </a:schemeClr>
                </a:solidFill>
              </a:rPr>
              <a:t>съобщава</a:t>
            </a:r>
            <a:r>
              <a:rPr lang="en-US" sz="21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100" dirty="0" err="1">
                <a:solidFill>
                  <a:schemeClr val="tx1">
                    <a:lumMod val="95000"/>
                  </a:schemeClr>
                </a:solidFill>
              </a:rPr>
              <a:t>на</a:t>
            </a:r>
            <a:r>
              <a:rPr lang="en-US" sz="21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100" dirty="0" err="1">
                <a:solidFill>
                  <a:schemeClr val="tx1">
                    <a:lumMod val="95000"/>
                  </a:schemeClr>
                </a:solidFill>
              </a:rPr>
              <a:t>потребителя</a:t>
            </a:r>
            <a:r>
              <a:rPr lang="en-US" sz="2100" dirty="0">
                <a:solidFill>
                  <a:schemeClr val="tx1">
                    <a:lumMod val="95000"/>
                  </a:schemeClr>
                </a:solidFill>
              </a:rPr>
              <a:t>.</a:t>
            </a:r>
          </a:p>
          <a:p>
            <a:endParaRPr lang="bg-BG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55153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5891" y="0"/>
            <a:ext cx="5145375" cy="1507067"/>
          </a:xfrm>
        </p:spPr>
        <p:txBody>
          <a:bodyPr/>
          <a:lstStyle/>
          <a:p>
            <a:r>
              <a:rPr lang="en-US" dirty="0"/>
              <a:t>(F)URPS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62545" y="1231515"/>
            <a:ext cx="934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Начално</a:t>
            </a:r>
            <a:r>
              <a:rPr lang="en-US" b="1" dirty="0"/>
              <a:t> </a:t>
            </a:r>
            <a:r>
              <a:rPr lang="en-US" b="1" dirty="0" err="1"/>
              <a:t>описание</a:t>
            </a:r>
            <a:r>
              <a:rPr lang="en-US" b="1" dirty="0"/>
              <a:t> </a:t>
            </a:r>
            <a:r>
              <a:rPr lang="en-US" b="1" dirty="0" err="1"/>
              <a:t>на</a:t>
            </a:r>
            <a:r>
              <a:rPr lang="en-US" b="1" dirty="0"/>
              <a:t> </a:t>
            </a:r>
            <a:r>
              <a:rPr lang="en-US" b="1" dirty="0" err="1"/>
              <a:t>нефункционалните</a:t>
            </a:r>
            <a:r>
              <a:rPr lang="en-US" b="1" dirty="0"/>
              <a:t> </a:t>
            </a:r>
            <a:r>
              <a:rPr lang="en-US" b="1" dirty="0" err="1"/>
              <a:t>изисквания</a:t>
            </a:r>
            <a:r>
              <a:rPr lang="en-US" b="1" dirty="0"/>
              <a:t> </a:t>
            </a:r>
            <a:r>
              <a:rPr lang="en-US" b="1" dirty="0" err="1"/>
              <a:t>по</a:t>
            </a:r>
            <a:r>
              <a:rPr lang="en-US" b="1" dirty="0"/>
              <a:t> </a:t>
            </a:r>
            <a:r>
              <a:rPr lang="en-US" b="1" dirty="0" err="1"/>
              <a:t>модела</a:t>
            </a:r>
            <a:r>
              <a:rPr lang="en-US" b="1" dirty="0"/>
              <a:t> FURPS</a:t>
            </a:r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62181" y="2338232"/>
            <a:ext cx="985520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1.Функционалност(Functionality)</a:t>
            </a:r>
            <a:endParaRPr lang="en-US" sz="2400" dirty="0"/>
          </a:p>
          <a:p>
            <a:r>
              <a:rPr lang="en-US" sz="2400" b="1" dirty="0"/>
              <a:t> </a:t>
            </a:r>
            <a:endParaRPr lang="en-US" sz="2400" dirty="0"/>
          </a:p>
          <a:p>
            <a:r>
              <a:rPr lang="en-US" sz="2400" dirty="0"/>
              <a:t>      1.1 </a:t>
            </a:r>
            <a:r>
              <a:rPr lang="en-US" sz="2400" dirty="0" err="1"/>
              <a:t>Изпращане</a:t>
            </a:r>
            <a:r>
              <a:rPr lang="en-US" sz="2400" dirty="0"/>
              <a:t> </a:t>
            </a:r>
            <a:r>
              <a:rPr lang="en-US" sz="2400" dirty="0" err="1"/>
              <a:t>на</a:t>
            </a:r>
            <a:r>
              <a:rPr lang="en-US" sz="2400" dirty="0"/>
              <a:t> </a:t>
            </a:r>
            <a:r>
              <a:rPr lang="en-US" sz="2400" dirty="0" err="1"/>
              <a:t>нова</a:t>
            </a:r>
            <a:r>
              <a:rPr lang="en-US" sz="2400" dirty="0"/>
              <a:t> </a:t>
            </a:r>
            <a:r>
              <a:rPr lang="en-US" sz="2400" dirty="0" err="1"/>
              <a:t>парола</a:t>
            </a:r>
            <a:r>
              <a:rPr lang="en-US" sz="2400" dirty="0"/>
              <a:t> - </a:t>
            </a:r>
            <a:r>
              <a:rPr lang="en-US" sz="2400" dirty="0" err="1"/>
              <a:t>при</a:t>
            </a:r>
            <a:r>
              <a:rPr lang="en-US" sz="2400" dirty="0"/>
              <a:t> </a:t>
            </a:r>
            <a:r>
              <a:rPr lang="en-US" sz="2400" dirty="0" err="1"/>
              <a:t>забравена</a:t>
            </a:r>
            <a:r>
              <a:rPr lang="en-US" sz="2400" dirty="0"/>
              <a:t> </a:t>
            </a:r>
            <a:r>
              <a:rPr lang="en-US" sz="2400" dirty="0" err="1"/>
              <a:t>парола</a:t>
            </a:r>
            <a:r>
              <a:rPr lang="en-US" sz="2400" dirty="0"/>
              <a:t>, </a:t>
            </a:r>
            <a:r>
              <a:rPr lang="en-US" sz="2400" dirty="0" err="1"/>
              <a:t>системата</a:t>
            </a:r>
            <a:r>
              <a:rPr lang="en-US" sz="2400" dirty="0"/>
              <a:t> </a:t>
            </a:r>
            <a:r>
              <a:rPr lang="en-US" sz="2400" dirty="0" err="1"/>
              <a:t>изпраща</a:t>
            </a:r>
            <a:r>
              <a:rPr lang="en-US" sz="2400" dirty="0"/>
              <a:t> </a:t>
            </a:r>
            <a:r>
              <a:rPr lang="en-US" sz="2400" dirty="0" err="1"/>
              <a:t>нова</a:t>
            </a:r>
            <a:r>
              <a:rPr lang="en-US" sz="2400" dirty="0"/>
              <a:t>,  </a:t>
            </a:r>
            <a:r>
              <a:rPr lang="en-US" sz="2400" dirty="0" err="1"/>
              <a:t>произволно</a:t>
            </a:r>
            <a:r>
              <a:rPr lang="en-US" sz="2400" dirty="0"/>
              <a:t> </a:t>
            </a:r>
            <a:r>
              <a:rPr lang="en-US" sz="2400" dirty="0" err="1"/>
              <a:t>генерирана</a:t>
            </a:r>
            <a:r>
              <a:rPr lang="en-US" sz="2400" dirty="0"/>
              <a:t> </a:t>
            </a:r>
            <a:r>
              <a:rPr lang="en-US" sz="2400" dirty="0" err="1"/>
              <a:t>на</a:t>
            </a:r>
            <a:r>
              <a:rPr lang="en-US" sz="2400" dirty="0"/>
              <a:t> </a:t>
            </a:r>
            <a:r>
              <a:rPr lang="en-US" sz="2400" dirty="0" err="1"/>
              <a:t>имейла</a:t>
            </a:r>
            <a:r>
              <a:rPr lang="en-US" sz="2400" dirty="0"/>
              <a:t> </a:t>
            </a:r>
            <a:r>
              <a:rPr lang="en-US" sz="2400" dirty="0" err="1"/>
              <a:t>на</a:t>
            </a:r>
            <a:r>
              <a:rPr lang="en-US" sz="2400" dirty="0"/>
              <a:t> </a:t>
            </a:r>
            <a:r>
              <a:rPr lang="en-US" sz="2400" dirty="0" err="1"/>
              <a:t>потребителя</a:t>
            </a:r>
            <a:r>
              <a:rPr lang="en-US" sz="2400" dirty="0"/>
              <a:t>.</a:t>
            </a:r>
          </a:p>
          <a:p>
            <a:endParaRPr lang="en-US" sz="2000" dirty="0"/>
          </a:p>
          <a:p>
            <a:r>
              <a:rPr lang="en-US" sz="2400" dirty="0"/>
              <a:t>      1.2 </a:t>
            </a:r>
            <a:r>
              <a:rPr lang="en-US" sz="2400" dirty="0" err="1"/>
              <a:t>Възможност</a:t>
            </a:r>
            <a:r>
              <a:rPr lang="en-US" sz="2400" dirty="0"/>
              <a:t> </a:t>
            </a:r>
            <a:r>
              <a:rPr lang="en-US" sz="2400" dirty="0" err="1"/>
              <a:t>за</a:t>
            </a:r>
            <a:r>
              <a:rPr lang="en-US" sz="2400" dirty="0"/>
              <a:t> </a:t>
            </a:r>
            <a:r>
              <a:rPr lang="en-US" sz="2400" dirty="0" err="1"/>
              <a:t>допълнително</a:t>
            </a:r>
            <a:r>
              <a:rPr lang="en-US" sz="2400" dirty="0"/>
              <a:t> </a:t>
            </a:r>
            <a:r>
              <a:rPr lang="en-US" sz="2400" dirty="0" err="1"/>
              <a:t>описание</a:t>
            </a:r>
            <a:r>
              <a:rPr lang="en-US" sz="2400" dirty="0"/>
              <a:t> </a:t>
            </a:r>
            <a:r>
              <a:rPr lang="en-US" sz="2400" dirty="0" err="1"/>
              <a:t>на</a:t>
            </a:r>
            <a:r>
              <a:rPr lang="en-US" sz="2400" dirty="0"/>
              <a:t> </a:t>
            </a:r>
            <a:r>
              <a:rPr lang="en-US" sz="2400" dirty="0" err="1"/>
              <a:t>резервация</a:t>
            </a:r>
            <a:r>
              <a:rPr lang="en-US" sz="2400" dirty="0"/>
              <a:t> - </a:t>
            </a:r>
            <a:r>
              <a:rPr lang="en-US" sz="2400" dirty="0" err="1"/>
              <a:t>при</a:t>
            </a:r>
            <a:r>
              <a:rPr lang="en-US" sz="2400" dirty="0"/>
              <a:t> </a:t>
            </a:r>
            <a:r>
              <a:rPr lang="en-US" sz="2400" dirty="0" err="1"/>
              <a:t>резервация</a:t>
            </a:r>
            <a:r>
              <a:rPr lang="en-US" sz="2400" dirty="0"/>
              <a:t> </a:t>
            </a:r>
            <a:r>
              <a:rPr lang="en-US" sz="2400" dirty="0" err="1"/>
              <a:t>на</a:t>
            </a:r>
            <a:r>
              <a:rPr lang="en-US" sz="2400" dirty="0"/>
              <a:t> </a:t>
            </a:r>
            <a:r>
              <a:rPr lang="en-US" sz="2400" dirty="0" err="1"/>
              <a:t>зала</a:t>
            </a:r>
            <a:r>
              <a:rPr lang="en-US" sz="2400" dirty="0"/>
              <a:t>, </a:t>
            </a:r>
            <a:r>
              <a:rPr lang="en-US" sz="2400" dirty="0" err="1"/>
              <a:t>потребителят</a:t>
            </a:r>
            <a:r>
              <a:rPr lang="en-US" sz="2400" dirty="0"/>
              <a:t> </a:t>
            </a:r>
            <a:r>
              <a:rPr lang="en-US" sz="2400" dirty="0" err="1"/>
              <a:t>може</a:t>
            </a:r>
            <a:r>
              <a:rPr lang="en-US" sz="2400" dirty="0"/>
              <a:t> </a:t>
            </a:r>
            <a:r>
              <a:rPr lang="en-US" sz="2400" dirty="0" err="1"/>
              <a:t>да</a:t>
            </a:r>
            <a:r>
              <a:rPr lang="en-US" sz="2400" dirty="0"/>
              <a:t> </a:t>
            </a:r>
            <a:r>
              <a:rPr lang="en-US" sz="2400" dirty="0" err="1"/>
              <a:t>посочи</a:t>
            </a:r>
            <a:r>
              <a:rPr lang="en-US" sz="2400" dirty="0"/>
              <a:t> </a:t>
            </a:r>
            <a:r>
              <a:rPr lang="en-US" sz="2400" dirty="0" err="1"/>
              <a:t>допълнителна</a:t>
            </a:r>
            <a:r>
              <a:rPr lang="en-US" sz="2400" dirty="0"/>
              <a:t> </a:t>
            </a:r>
            <a:r>
              <a:rPr lang="en-US" sz="2400" dirty="0" err="1"/>
              <a:t>информация</a:t>
            </a:r>
            <a:r>
              <a:rPr lang="en-US" sz="2400" dirty="0"/>
              <a:t> </a:t>
            </a:r>
            <a:r>
              <a:rPr lang="en-US" sz="2400" dirty="0" err="1"/>
              <a:t>за</a:t>
            </a:r>
            <a:r>
              <a:rPr lang="en-US" sz="2400" dirty="0"/>
              <a:t> </a:t>
            </a:r>
            <a:r>
              <a:rPr lang="en-US" sz="2400" dirty="0" err="1"/>
              <a:t>това</a:t>
            </a:r>
            <a:r>
              <a:rPr lang="en-US" sz="2400" dirty="0"/>
              <a:t> </a:t>
            </a:r>
            <a:r>
              <a:rPr lang="en-US" sz="2400" dirty="0" err="1"/>
              <a:t>какъв</a:t>
            </a:r>
            <a:r>
              <a:rPr lang="en-US" sz="2400" dirty="0"/>
              <a:t> </a:t>
            </a:r>
            <a:r>
              <a:rPr lang="en-US" sz="2400" dirty="0" err="1"/>
              <a:t>ресурс</a:t>
            </a:r>
            <a:r>
              <a:rPr lang="en-US" sz="2400" dirty="0"/>
              <a:t> </a:t>
            </a:r>
            <a:r>
              <a:rPr lang="en-US" sz="2400" dirty="0" err="1"/>
              <a:t>ще</a:t>
            </a:r>
            <a:r>
              <a:rPr lang="en-US" sz="2400" dirty="0"/>
              <a:t> </a:t>
            </a:r>
            <a:r>
              <a:rPr lang="en-US" sz="2400" dirty="0" err="1"/>
              <a:t>съдържа</a:t>
            </a:r>
            <a:r>
              <a:rPr lang="en-US" sz="2400" dirty="0"/>
              <a:t> </a:t>
            </a:r>
            <a:r>
              <a:rPr lang="en-US" sz="2400" dirty="0" err="1"/>
              <a:t>залата</a:t>
            </a:r>
            <a:r>
              <a:rPr lang="en-US" sz="2400" dirty="0"/>
              <a:t> (</a:t>
            </a:r>
            <a:r>
              <a:rPr lang="en-US" sz="2400" dirty="0" err="1"/>
              <a:t>мултимедия</a:t>
            </a:r>
            <a:r>
              <a:rPr lang="en-US" sz="2400" dirty="0"/>
              <a:t>, </a:t>
            </a:r>
            <a:r>
              <a:rPr lang="en-US" sz="2400" dirty="0" err="1"/>
              <a:t>лаптоп</a:t>
            </a:r>
            <a:r>
              <a:rPr lang="en-US" sz="2400" dirty="0"/>
              <a:t> и </a:t>
            </a:r>
            <a:r>
              <a:rPr lang="en-US" sz="2400" dirty="0" err="1"/>
              <a:t>др</a:t>
            </a:r>
            <a:r>
              <a:rPr lang="en-US" sz="2400" dirty="0"/>
              <a:t>.).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94185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233738"/>
            <a:ext cx="4493963" cy="12868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sz="3200" dirty="0">
                <a:solidFill>
                  <a:schemeClr val="tx1"/>
                </a:solidFill>
              </a:rPr>
              <a:t>СЪДЪРЖАНИЕ: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7154" y="1520576"/>
            <a:ext cx="8424809" cy="4601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bg-BG" sz="2400" dirty="0"/>
              <a:t>Какво променихме и защо?</a:t>
            </a:r>
            <a:endParaRPr lang="en-US" sz="2400" dirty="0"/>
          </a:p>
          <a:p>
            <a:pPr marL="342900" indent="-342900">
              <a:buAutoNum type="arabicPeriod"/>
            </a:pPr>
            <a:endParaRPr lang="bg-BG" sz="900" dirty="0"/>
          </a:p>
          <a:p>
            <a:pPr marL="342900" indent="-342900">
              <a:buAutoNum type="arabicPeriod"/>
            </a:pPr>
            <a:r>
              <a:rPr lang="bg-BG" sz="2400" dirty="0"/>
              <a:t>Визия на проекта</a:t>
            </a:r>
          </a:p>
          <a:p>
            <a:pPr marL="342900" indent="-342900">
              <a:buAutoNum type="arabicPeriod"/>
            </a:pPr>
            <a:endParaRPr lang="bg-BG" sz="900" dirty="0"/>
          </a:p>
          <a:p>
            <a:pPr marL="342900" indent="-342900">
              <a:buFontTx/>
              <a:buAutoNum type="arabicPeriod"/>
            </a:pPr>
            <a:r>
              <a:rPr lang="bg-BG" sz="2400" dirty="0" smtClean="0"/>
              <a:t>Модел на потребителските случаи</a:t>
            </a:r>
            <a:endParaRPr lang="bg-BG" sz="2400" dirty="0"/>
          </a:p>
          <a:p>
            <a:pPr marL="342900" indent="-342900">
              <a:buFontTx/>
              <a:buAutoNum type="arabicPeriod"/>
            </a:pPr>
            <a:endParaRPr lang="bg-BG" sz="900" dirty="0"/>
          </a:p>
          <a:p>
            <a:pPr marL="342900" indent="-342900">
              <a:buFontTx/>
              <a:buAutoNum type="arabicPeriod"/>
            </a:pPr>
            <a:r>
              <a:rPr lang="bg-BG" sz="2400" dirty="0" smtClean="0"/>
              <a:t>Потребителски случаи</a:t>
            </a:r>
          </a:p>
          <a:p>
            <a:pPr marL="342900" indent="-342900">
              <a:buFontTx/>
              <a:buAutoNum type="arabicPeriod"/>
            </a:pPr>
            <a:endParaRPr lang="bg-BG" sz="900" dirty="0"/>
          </a:p>
          <a:p>
            <a:pPr marL="342900" indent="-342900">
              <a:buAutoNum type="arabicPeriod"/>
            </a:pPr>
            <a:r>
              <a:rPr lang="en-US" sz="2400" dirty="0" smtClean="0"/>
              <a:t>(F)URPS+</a:t>
            </a:r>
            <a:endParaRPr lang="bg-BG" sz="2400" dirty="0" smtClean="0"/>
          </a:p>
          <a:p>
            <a:pPr marL="342900" indent="-342900">
              <a:buAutoNum type="arabicPeriod"/>
            </a:pPr>
            <a:endParaRPr lang="bg-BG" sz="1200" dirty="0" smtClean="0"/>
          </a:p>
          <a:p>
            <a:pPr marL="342900" indent="-342900">
              <a:buAutoNum type="arabicPeriod"/>
            </a:pPr>
            <a:r>
              <a:rPr lang="bg-BG" sz="2400" dirty="0" smtClean="0"/>
              <a:t>Домейн модел</a:t>
            </a:r>
          </a:p>
          <a:p>
            <a:pPr marL="342900" indent="-342900">
              <a:buAutoNum type="arabicPeriod"/>
            </a:pPr>
            <a:endParaRPr lang="bg-BG" sz="1400" dirty="0" smtClean="0"/>
          </a:p>
          <a:p>
            <a:pPr marL="342900" indent="-342900">
              <a:buAutoNum type="arabicPeriod"/>
            </a:pPr>
            <a:r>
              <a:rPr lang="en-US" sz="2400" dirty="0" smtClean="0"/>
              <a:t>UML </a:t>
            </a:r>
            <a:r>
              <a:rPr lang="bg-BG" sz="2400" dirty="0" smtClean="0"/>
              <a:t>диаграми</a:t>
            </a:r>
          </a:p>
          <a:p>
            <a:pPr marL="342900" indent="-342900">
              <a:buAutoNum type="arabicPeriod"/>
            </a:pPr>
            <a:endParaRPr lang="bg-BG" sz="1200" dirty="0" smtClean="0"/>
          </a:p>
          <a:p>
            <a:r>
              <a:rPr lang="bg-BG" sz="2400" dirty="0" smtClean="0"/>
              <a:t>8.</a:t>
            </a:r>
            <a:r>
              <a:rPr lang="en-US" sz="2400" dirty="0" smtClean="0"/>
              <a:t> </a:t>
            </a:r>
            <a:r>
              <a:rPr lang="bg-BG" sz="2400" dirty="0" smtClean="0"/>
              <a:t>План на проекта</a:t>
            </a:r>
            <a:endParaRPr lang="bg-BG" sz="2400" dirty="0"/>
          </a:p>
          <a:p>
            <a:pPr marL="342900" indent="-342900">
              <a:buAutoNum type="arabicPeriod" startAt="6"/>
            </a:pPr>
            <a:endParaRPr lang="bg-BG" sz="900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5760023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8109" y="155477"/>
            <a:ext cx="3510539" cy="1507067"/>
          </a:xfrm>
        </p:spPr>
        <p:txBody>
          <a:bodyPr/>
          <a:lstStyle/>
          <a:p>
            <a:r>
              <a:rPr lang="en-US" dirty="0"/>
              <a:t>(F)</a:t>
            </a:r>
            <a:r>
              <a:rPr lang="en-US" dirty="0" err="1"/>
              <a:t>urPS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0393" y="1757218"/>
            <a:ext cx="10870479" cy="4375727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2.Употреба (Usability)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2.1  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Администраторски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акаунт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–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системата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поддържа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един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администраторски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акаунт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.</a:t>
            </a:r>
          </a:p>
          <a:p>
            <a:endParaRPr lang="en-US" sz="1000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2.2  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Администраторски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интерфейс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–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администраторът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има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специален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интерфейс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чрез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който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вижда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информация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за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системата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и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потребителите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и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ги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администрира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.</a:t>
            </a:r>
          </a:p>
          <a:p>
            <a:endParaRPr lang="en-US" sz="1000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2.3  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Лекторски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интерфейс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–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лекторите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имат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собствен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интерфейс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който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им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помага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да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рекуестват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за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резервация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и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да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следят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своите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резервации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.</a:t>
            </a:r>
          </a:p>
          <a:p>
            <a:endParaRPr lang="en-US" sz="900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2.4  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Съвместимост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с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мобилни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устройства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–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инетрфейсът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на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системата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работи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адекватно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на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различните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мобилни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устройства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(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телефони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таблети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050371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8109" y="155477"/>
            <a:ext cx="3510539" cy="1507067"/>
          </a:xfrm>
        </p:spPr>
        <p:txBody>
          <a:bodyPr/>
          <a:lstStyle/>
          <a:p>
            <a:r>
              <a:rPr lang="en-US" dirty="0"/>
              <a:t>(F)</a:t>
            </a:r>
            <a:r>
              <a:rPr lang="en-US" dirty="0" err="1"/>
              <a:t>urPS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920" y="794327"/>
            <a:ext cx="10870479" cy="5264727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sz="2000" dirty="0">
              <a:solidFill>
                <a:schemeClr val="tx1">
                  <a:lumMod val="95000"/>
                </a:schemeClr>
              </a:solidFill>
            </a:endParaRPr>
          </a:p>
          <a:p>
            <a:pPr lvl="1"/>
            <a:r>
              <a:rPr lang="en-US" sz="2000" b="1" dirty="0">
                <a:solidFill>
                  <a:schemeClr val="tx1">
                    <a:lumMod val="95000"/>
                  </a:schemeClr>
                </a:solidFill>
              </a:rPr>
              <a:t>4.Производителност(Performance)</a:t>
            </a:r>
            <a:endParaRPr lang="en-US" sz="2000" dirty="0">
              <a:solidFill>
                <a:schemeClr val="tx1">
                  <a:lumMod val="95000"/>
                </a:schemeClr>
              </a:solidFill>
            </a:endParaRPr>
          </a:p>
          <a:p>
            <a:pPr marL="457200" lvl="1" indent="0">
              <a:buNone/>
            </a:pPr>
            <a:endParaRPr lang="en-US" sz="2000" dirty="0">
              <a:solidFill>
                <a:schemeClr val="tx1">
                  <a:lumMod val="95000"/>
                </a:schemeClr>
              </a:solidFill>
            </a:endParaRPr>
          </a:p>
          <a:p>
            <a:pPr lvl="1"/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4.1  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</a:rPr>
              <a:t>Бързина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</a:rPr>
              <a:t>на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</a:rPr>
              <a:t>зареждане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</a:rPr>
              <a:t>на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</a:rPr>
              <a:t>календара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 –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</a:rPr>
              <a:t>не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</a:rPr>
              <a:t>повече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</a:rPr>
              <a:t>от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</a:rPr>
              <a:t>секунда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 и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</a:rPr>
              <a:t>половина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.</a:t>
            </a:r>
          </a:p>
          <a:p>
            <a:pPr lvl="1"/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4.2  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</a:rPr>
              <a:t>Брой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</a:rPr>
              <a:t>посещения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 –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</a:rPr>
              <a:t>поддържа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</a:rPr>
              <a:t>около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 100-150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</a:rPr>
              <a:t>посещения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</a:rPr>
              <a:t>на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</a:rPr>
              <a:t>ден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.</a:t>
            </a:r>
          </a:p>
          <a:p>
            <a:pPr lvl="1"/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4.3  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</a:rPr>
              <a:t>Брой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 –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</a:rPr>
              <a:t>активни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</a:rPr>
              <a:t>акаунти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 –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</a:rPr>
              <a:t>системата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</a:rPr>
              <a:t>поддържа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</a:rPr>
              <a:t>до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 1000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</a:rPr>
              <a:t>активни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</a:rPr>
              <a:t>лекторски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</a:rPr>
              <a:t>акаунта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300900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8109" y="155477"/>
            <a:ext cx="3510539" cy="1507067"/>
          </a:xfrm>
        </p:spPr>
        <p:txBody>
          <a:bodyPr/>
          <a:lstStyle/>
          <a:p>
            <a:r>
              <a:rPr lang="en-US" dirty="0"/>
              <a:t>(F)</a:t>
            </a:r>
            <a:r>
              <a:rPr lang="en-US" dirty="0" err="1"/>
              <a:t>urPS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920" y="794327"/>
            <a:ext cx="10870479" cy="5264727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>
                    <a:lumMod val="95000"/>
                  </a:schemeClr>
                </a:solidFill>
              </a:rPr>
              <a:t>5. </a:t>
            </a:r>
            <a:r>
              <a:rPr lang="en-US" sz="2400" b="1" dirty="0" err="1">
                <a:solidFill>
                  <a:schemeClr val="tx1">
                    <a:lumMod val="95000"/>
                  </a:schemeClr>
                </a:solidFill>
              </a:rPr>
              <a:t>Поддръжка</a:t>
            </a:r>
            <a:r>
              <a:rPr lang="en-US" sz="2400" b="1" dirty="0">
                <a:solidFill>
                  <a:schemeClr val="tx1">
                    <a:lumMod val="95000"/>
                  </a:schemeClr>
                </a:solidFill>
              </a:rPr>
              <a:t>(Supportability)</a:t>
            </a:r>
            <a:endParaRPr lang="en-US" sz="2400" dirty="0">
              <a:solidFill>
                <a:schemeClr val="tx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chemeClr val="tx1">
                    <a:lumMod val="95000"/>
                  </a:schemeClr>
                </a:solidFill>
              </a:rPr>
              <a:t> </a:t>
            </a:r>
            <a:endParaRPr lang="en-US" sz="2400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5.1</a:t>
            </a:r>
            <a:r>
              <a:rPr lang="en-US" sz="900" dirty="0">
                <a:solidFill>
                  <a:schemeClr val="tx1">
                    <a:lumMod val="95000"/>
                  </a:schemeClr>
                </a:solidFill>
              </a:rPr>
              <a:t>   </a:t>
            </a:r>
            <a:r>
              <a:rPr lang="en-US" sz="2400" dirty="0" err="1">
                <a:solidFill>
                  <a:schemeClr val="tx1">
                    <a:lumMod val="95000"/>
                  </a:schemeClr>
                </a:solidFill>
              </a:rPr>
              <a:t>Поддръжка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</a:schemeClr>
                </a:solidFill>
              </a:rPr>
              <a:t>на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bg-BG" sz="2400" dirty="0">
                <a:solidFill>
                  <a:schemeClr val="tx1">
                    <a:lumMod val="95000"/>
                  </a:schemeClr>
                </a:solidFill>
              </a:rPr>
              <a:t>всички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bg-BG" sz="2400" dirty="0">
                <a:solidFill>
                  <a:schemeClr val="tx1">
                    <a:lumMod val="95000"/>
                  </a:schemeClr>
                </a:solidFill>
              </a:rPr>
              <a:t>стандартни браузъри (</a:t>
            </a:r>
            <a:r>
              <a:rPr lang="en-US" sz="2400" dirty="0" err="1">
                <a:solidFill>
                  <a:schemeClr val="tx1">
                    <a:lumMod val="95000"/>
                  </a:schemeClr>
                </a:solidFill>
              </a:rPr>
              <a:t>интерфейс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</a:schemeClr>
                </a:solidFill>
              </a:rPr>
              <a:t>достъпен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</a:schemeClr>
                </a:solidFill>
              </a:rPr>
              <a:t>чрез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</a:schemeClr>
                </a:solidFill>
              </a:rPr>
              <a:t>стандартните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</a:schemeClr>
                </a:solidFill>
              </a:rPr>
              <a:t>уеб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</a:schemeClr>
                </a:solidFill>
              </a:rPr>
              <a:t>браузъри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 (Chrome, Mozilla, IE/Edge, Opera, Safari)</a:t>
            </a:r>
            <a:r>
              <a:rPr lang="bg-BG" sz="2400" dirty="0">
                <a:solidFill>
                  <a:schemeClr val="tx1">
                    <a:lumMod val="95000"/>
                  </a:schemeClr>
                </a:solidFill>
              </a:rPr>
              <a:t>)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.</a:t>
            </a:r>
            <a:endParaRPr lang="bg-BG" sz="2400" dirty="0">
              <a:solidFill>
                <a:schemeClr val="tx1">
                  <a:lumMod val="95000"/>
                </a:schemeClr>
              </a:solidFill>
            </a:endParaRPr>
          </a:p>
          <a:p>
            <a:endParaRPr lang="en-US" sz="2400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5.2 </a:t>
            </a:r>
            <a:r>
              <a:rPr lang="bg-BG" sz="2400" dirty="0">
                <a:solidFill>
                  <a:schemeClr val="tx1">
                    <a:lumMod val="95000"/>
                  </a:schemeClr>
                </a:solidFill>
              </a:rPr>
              <a:t>Поддръжка на 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smart</a:t>
            </a:r>
            <a:r>
              <a:rPr lang="bg-BG" sz="2400" dirty="0">
                <a:solidFill>
                  <a:schemeClr val="tx1">
                    <a:lumMod val="95000"/>
                  </a:schemeClr>
                </a:solidFill>
              </a:rPr>
              <a:t> устройства</a:t>
            </a:r>
          </a:p>
          <a:p>
            <a:endParaRPr lang="en-US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5.3</a:t>
            </a:r>
            <a:r>
              <a:rPr lang="en-US" sz="900" dirty="0">
                <a:solidFill>
                  <a:schemeClr val="tx1">
                    <a:lumMod val="95000"/>
                  </a:schemeClr>
                </a:solidFill>
              </a:rPr>
              <a:t>   </a:t>
            </a:r>
            <a:r>
              <a:rPr lang="en-US" sz="2400" dirty="0" err="1">
                <a:solidFill>
                  <a:schemeClr val="tx1">
                    <a:lumMod val="95000"/>
                  </a:schemeClr>
                </a:solidFill>
              </a:rPr>
              <a:t>Жизнен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</a:schemeClr>
                </a:solidFill>
              </a:rPr>
              <a:t>цикъл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</a:schemeClr>
                </a:solidFill>
              </a:rPr>
              <a:t>на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</a:schemeClr>
                </a:solidFill>
              </a:rPr>
              <a:t>системата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 – 10 </a:t>
            </a:r>
            <a:r>
              <a:rPr lang="en-US" sz="2400" dirty="0" err="1">
                <a:solidFill>
                  <a:schemeClr val="tx1">
                    <a:lumMod val="95000"/>
                  </a:schemeClr>
                </a:solidFill>
              </a:rPr>
              <a:t>години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787586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2793" y="2039696"/>
            <a:ext cx="8534400" cy="1507067"/>
          </a:xfrm>
        </p:spPr>
        <p:txBody>
          <a:bodyPr/>
          <a:lstStyle/>
          <a:p>
            <a:r>
              <a:rPr lang="bg-BG" dirty="0"/>
              <a:t>Благодарим за вниманието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320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00959"/>
            <a:ext cx="8534400" cy="1507067"/>
          </a:xfrm>
        </p:spPr>
        <p:txBody>
          <a:bodyPr/>
          <a:lstStyle/>
          <a:p>
            <a:r>
              <a:rPr lang="bg-BG" dirty="0"/>
              <a:t>Какво променихме?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2008026"/>
            <a:ext cx="8534400" cy="3615267"/>
          </a:xfrm>
        </p:spPr>
        <p:txBody>
          <a:bodyPr>
            <a:normAutofit/>
          </a:bodyPr>
          <a:lstStyle/>
          <a:p>
            <a:r>
              <a:rPr lang="bg-BG" sz="2400" dirty="0">
                <a:solidFill>
                  <a:schemeClr val="tx1">
                    <a:lumMod val="95000"/>
                  </a:schemeClr>
                </a:solidFill>
              </a:rPr>
              <a:t>Свършена работа:</a:t>
            </a:r>
          </a:p>
          <a:p>
            <a:pPr lvl="1"/>
            <a:r>
              <a:rPr lang="bg-BG" sz="2000" dirty="0" smtClean="0">
                <a:solidFill>
                  <a:schemeClr val="tx1">
                    <a:lumMod val="95000"/>
                  </a:schemeClr>
                </a:solidFill>
              </a:rPr>
              <a:t>Превод на темплейта на потребителските случаи</a:t>
            </a:r>
            <a:endParaRPr lang="bg-BG" sz="2000" dirty="0">
              <a:solidFill>
                <a:schemeClr val="tx1">
                  <a:lumMod val="95000"/>
                </a:schemeClr>
              </a:solidFill>
            </a:endParaRPr>
          </a:p>
          <a:p>
            <a:pPr lvl="1"/>
            <a:r>
              <a:rPr lang="bg-BG" sz="2000" dirty="0" smtClean="0">
                <a:solidFill>
                  <a:schemeClr val="tx1">
                    <a:lumMod val="95000"/>
                  </a:schemeClr>
                </a:solidFill>
              </a:rPr>
              <a:t>Превод на интерфейсите</a:t>
            </a:r>
            <a:endParaRPr lang="bg-BG" sz="2000" dirty="0">
              <a:solidFill>
                <a:schemeClr val="tx1">
                  <a:lumMod val="95000"/>
                </a:schemeClr>
              </a:solidFill>
            </a:endParaRPr>
          </a:p>
          <a:p>
            <a:pPr lvl="1"/>
            <a:r>
              <a:rPr lang="bg-BG" sz="2000" dirty="0" smtClean="0">
                <a:solidFill>
                  <a:schemeClr val="tx1">
                    <a:lumMod val="95000"/>
                  </a:schemeClr>
                </a:solidFill>
              </a:rPr>
              <a:t>Оправяне на тригерите на </a:t>
            </a:r>
            <a:r>
              <a:rPr lang="bg-BG" sz="2000" dirty="0" smtClean="0">
                <a:solidFill>
                  <a:schemeClr val="tx1">
                    <a:lumMod val="95000"/>
                  </a:schemeClr>
                </a:solidFill>
              </a:rPr>
              <a:t>потребителските случаи</a:t>
            </a:r>
          </a:p>
          <a:p>
            <a:pPr lvl="1"/>
            <a:r>
              <a:rPr lang="bg-BG" sz="2000" dirty="0" smtClean="0">
                <a:solidFill>
                  <a:schemeClr val="tx1">
                    <a:lumMod val="95000"/>
                  </a:schemeClr>
                </a:solidFill>
              </a:rPr>
              <a:t>Оправяне на модела на потребителските случаи</a:t>
            </a:r>
            <a:endParaRPr lang="bg-BG" sz="2000" dirty="0">
              <a:solidFill>
                <a:schemeClr val="tx1">
                  <a:lumMod val="95000"/>
                </a:schemeClr>
              </a:solidFill>
            </a:endParaRPr>
          </a:p>
          <a:p>
            <a:pPr lvl="1"/>
            <a:r>
              <a:rPr lang="bg-BG" sz="2000" dirty="0">
                <a:solidFill>
                  <a:schemeClr val="tx1">
                    <a:lumMod val="95000"/>
                  </a:schemeClr>
                </a:solidFill>
              </a:rPr>
              <a:t>Подобряване на </a:t>
            </a:r>
            <a:r>
              <a:rPr lang="bg-BG" sz="2000" dirty="0" smtClean="0">
                <a:solidFill>
                  <a:schemeClr val="tx1">
                    <a:lumMod val="95000"/>
                  </a:schemeClr>
                </a:solidFill>
              </a:rPr>
              <a:t>презентацията</a:t>
            </a:r>
            <a:r>
              <a:rPr lang="bg-BG" sz="20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bg-BG" sz="2000" dirty="0" smtClean="0">
                <a:solidFill>
                  <a:schemeClr val="tx1">
                    <a:lumMod val="95000"/>
                  </a:schemeClr>
                </a:solidFill>
              </a:rPr>
              <a:t>и</a:t>
            </a:r>
            <a:r>
              <a:rPr lang="bg-BG" sz="2000" dirty="0" smtClean="0">
                <a:solidFill>
                  <a:schemeClr val="tx1">
                    <a:lumMod val="95000"/>
                  </a:schemeClr>
                </a:solidFill>
              </a:rPr>
              <a:t> документацията</a:t>
            </a:r>
          </a:p>
          <a:p>
            <a:pPr lvl="1"/>
            <a:r>
              <a:rPr lang="bg-BG" sz="2000" dirty="0" smtClean="0">
                <a:solidFill>
                  <a:schemeClr val="tx1">
                    <a:lumMod val="95000"/>
                  </a:schemeClr>
                </a:solidFill>
              </a:rPr>
              <a:t>Добавяне на нови актьори</a:t>
            </a:r>
            <a:endParaRPr lang="bg-BG" sz="2000" dirty="0">
              <a:solidFill>
                <a:schemeClr val="tx1">
                  <a:lumMod val="95000"/>
                </a:schemeClr>
              </a:solidFill>
            </a:endParaRPr>
          </a:p>
          <a:p>
            <a:pPr lvl="1"/>
            <a:endParaRPr lang="bg-BG" sz="2000" dirty="0"/>
          </a:p>
        </p:txBody>
      </p:sp>
    </p:spTree>
    <p:extLst>
      <p:ext uri="{BB962C8B-B14F-4D97-AF65-F5344CB8AC3E}">
        <p14:creationId xmlns:p14="http://schemas.microsoft.com/office/powerpoint/2010/main" val="3485649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1929" y="0"/>
            <a:ext cx="8534400" cy="1507067"/>
          </a:xfrm>
        </p:spPr>
        <p:txBody>
          <a:bodyPr/>
          <a:lstStyle/>
          <a:p>
            <a:r>
              <a:rPr lang="bg-BG" dirty="0"/>
              <a:t>Визия на проекта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7228" y="1212351"/>
            <a:ext cx="8534400" cy="5645649"/>
          </a:xfrm>
        </p:spPr>
        <p:txBody>
          <a:bodyPr>
            <a:normAutofit/>
          </a:bodyPr>
          <a:lstStyle/>
          <a:p>
            <a:r>
              <a:rPr lang="bg-BG" dirty="0">
                <a:solidFill>
                  <a:schemeClr val="tx1">
                    <a:lumMod val="95000"/>
                  </a:schemeClr>
                </a:solidFill>
              </a:rPr>
              <a:t>Функционалности:</a:t>
            </a:r>
          </a:p>
          <a:p>
            <a:pPr lvl="1"/>
            <a:r>
              <a:rPr lang="bg-BG" dirty="0">
                <a:solidFill>
                  <a:schemeClr val="tx1">
                    <a:lumMod val="95000"/>
                  </a:schemeClr>
                </a:solidFill>
              </a:rPr>
              <a:t>Запазване на зала. От кого?</a:t>
            </a:r>
          </a:p>
          <a:p>
            <a:pPr lvl="1"/>
            <a:r>
              <a:rPr lang="bg-BG" dirty="0">
                <a:solidFill>
                  <a:schemeClr val="tx1">
                    <a:lumMod val="95000"/>
                  </a:schemeClr>
                </a:solidFill>
              </a:rPr>
              <a:t>Искане за запазване на зала.</a:t>
            </a:r>
          </a:p>
          <a:p>
            <a:pPr lvl="1"/>
            <a:r>
              <a:rPr lang="bg-BG" dirty="0">
                <a:solidFill>
                  <a:schemeClr val="tx1">
                    <a:lumMod val="95000"/>
                  </a:schemeClr>
                </a:solidFill>
              </a:rPr>
              <a:t>Премахване на резервация. Защо е необходимо?</a:t>
            </a:r>
          </a:p>
          <a:p>
            <a:pPr lvl="1"/>
            <a:r>
              <a:rPr lang="bg-BG" dirty="0">
                <a:solidFill>
                  <a:schemeClr val="tx1">
                    <a:lumMod val="95000"/>
                  </a:schemeClr>
                </a:solidFill>
              </a:rPr>
              <a:t>Редактиране на резервация. Промяна в последния момент.</a:t>
            </a:r>
          </a:p>
          <a:p>
            <a:pPr lvl="1"/>
            <a:r>
              <a:rPr lang="bg-BG" dirty="0">
                <a:solidFill>
                  <a:schemeClr val="tx1">
                    <a:lumMod val="95000"/>
                  </a:schemeClr>
                </a:solidFill>
              </a:rPr>
              <a:t>Добавяне на нови лектори. Нови колеги.</a:t>
            </a:r>
          </a:p>
          <a:p>
            <a:pPr lvl="1"/>
            <a:r>
              <a:rPr lang="bg-BG" dirty="0">
                <a:solidFill>
                  <a:schemeClr val="tx1">
                    <a:lumMod val="95000"/>
                  </a:schemeClr>
                </a:solidFill>
              </a:rPr>
              <a:t>Добавяне на нови стаи. Разширяване на факултета.</a:t>
            </a:r>
          </a:p>
          <a:p>
            <a:pPr lvl="1"/>
            <a:endParaRPr lang="bg-BG" dirty="0">
              <a:solidFill>
                <a:schemeClr val="tx1">
                  <a:lumMod val="95000"/>
                </a:schemeClr>
              </a:solidFill>
            </a:endParaRPr>
          </a:p>
          <a:p>
            <a:pPr lvl="1"/>
            <a:r>
              <a:rPr lang="bg-BG" dirty="0">
                <a:solidFill>
                  <a:schemeClr val="tx1">
                    <a:lumMod val="95000"/>
                  </a:schemeClr>
                </a:solidFill>
              </a:rPr>
              <a:t>Обмисляне на всички варианти системата да не може да бъде полезна.</a:t>
            </a:r>
          </a:p>
          <a:p>
            <a:pPr marL="457200" lvl="1" indent="0">
              <a:buNone/>
            </a:pPr>
            <a:endParaRPr lang="bg-BG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4034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8873" y="2257746"/>
            <a:ext cx="8534400" cy="3615267"/>
          </a:xfrm>
        </p:spPr>
        <p:txBody>
          <a:bodyPr>
            <a:noAutofit/>
          </a:bodyPr>
          <a:lstStyle/>
          <a:p>
            <a:r>
              <a:rPr lang="bg-BG" sz="2400" dirty="0">
                <a:solidFill>
                  <a:schemeClr val="tx1">
                    <a:lumMod val="95000"/>
                  </a:schemeClr>
                </a:solidFill>
              </a:rPr>
              <a:t>Ограничения:</a:t>
            </a:r>
          </a:p>
          <a:p>
            <a:pPr lvl="1"/>
            <a:r>
              <a:rPr lang="bg-BG" sz="2000" dirty="0">
                <a:solidFill>
                  <a:schemeClr val="tx1">
                    <a:lumMod val="95000"/>
                  </a:schemeClr>
                </a:solidFill>
              </a:rPr>
              <a:t>С две думи: Един човек контролира всичко! 	</a:t>
            </a:r>
          </a:p>
          <a:p>
            <a:pPr lvl="1"/>
            <a:endParaRPr lang="bg-BG" sz="2000" dirty="0">
              <a:solidFill>
                <a:schemeClr val="tx1">
                  <a:lumMod val="95000"/>
                </a:schemeClr>
              </a:solidFill>
            </a:endParaRPr>
          </a:p>
          <a:p>
            <a:pPr lvl="1"/>
            <a:r>
              <a:rPr lang="bg-BG" sz="2000" dirty="0">
                <a:solidFill>
                  <a:schemeClr val="tx1">
                    <a:lumMod val="95000"/>
                  </a:schemeClr>
                </a:solidFill>
              </a:rPr>
              <a:t>Изискване на имейл и парола за достъп до главните функционалности на системата</a:t>
            </a:r>
          </a:p>
          <a:p>
            <a:pPr lvl="1"/>
            <a:endParaRPr lang="bg-BG" sz="2000" dirty="0">
              <a:solidFill>
                <a:schemeClr val="tx1">
                  <a:lumMod val="95000"/>
                </a:schemeClr>
              </a:solidFill>
            </a:endParaRPr>
          </a:p>
          <a:p>
            <a:pPr lvl="1"/>
            <a:r>
              <a:rPr lang="bg-BG" sz="2000" dirty="0">
                <a:solidFill>
                  <a:schemeClr val="tx1">
                    <a:lumMod val="95000"/>
                  </a:schemeClr>
                </a:solidFill>
              </a:rPr>
              <a:t>Ограничения при запазването на зала</a:t>
            </a:r>
          </a:p>
          <a:p>
            <a:pPr lvl="2"/>
            <a:r>
              <a:rPr lang="bg-BG" sz="1800" dirty="0">
                <a:solidFill>
                  <a:schemeClr val="tx1">
                    <a:lumMod val="95000"/>
                  </a:schemeClr>
                </a:solidFill>
              </a:rPr>
              <a:t>Един човек определя залата от кого да бъде запазена.</a:t>
            </a:r>
          </a:p>
          <a:p>
            <a:pPr lvl="2"/>
            <a:r>
              <a:rPr lang="bg-BG" sz="1800" dirty="0">
                <a:solidFill>
                  <a:schemeClr val="tx1">
                    <a:lumMod val="95000"/>
                  </a:schemeClr>
                </a:solidFill>
              </a:rPr>
              <a:t>Предотвратяване на хаос между лекторите.</a:t>
            </a:r>
          </a:p>
          <a:p>
            <a:pPr lvl="2"/>
            <a:endParaRPr lang="bg-BG" sz="1800" dirty="0">
              <a:solidFill>
                <a:schemeClr val="tx1">
                  <a:lumMod val="95000"/>
                </a:schemeClr>
              </a:solidFill>
            </a:endParaRPr>
          </a:p>
          <a:p>
            <a:pPr marL="457200" lvl="1" indent="0">
              <a:buNone/>
            </a:pPr>
            <a:endParaRPr lang="bg-BG" sz="2000" dirty="0">
              <a:solidFill>
                <a:schemeClr val="tx1">
                  <a:lumMod val="95000"/>
                </a:schemeClr>
              </a:solidFill>
            </a:endParaRPr>
          </a:p>
          <a:p>
            <a:pPr lvl="1"/>
            <a:endParaRPr lang="bg-BG" sz="20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170558" y="0"/>
            <a:ext cx="8534400" cy="1507067"/>
          </a:xfrm>
        </p:spPr>
        <p:txBody>
          <a:bodyPr/>
          <a:lstStyle/>
          <a:p>
            <a:r>
              <a:rPr lang="bg-BG" dirty="0"/>
              <a:t>Визия на проекта</a:t>
            </a:r>
          </a:p>
        </p:txBody>
      </p:sp>
    </p:spTree>
    <p:extLst>
      <p:ext uri="{BB962C8B-B14F-4D97-AF65-F5344CB8AC3E}">
        <p14:creationId xmlns:p14="http://schemas.microsoft.com/office/powerpoint/2010/main" val="3857826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5653355"/>
          </a:xfrm>
        </p:spPr>
        <p:txBody>
          <a:bodyPr/>
          <a:lstStyle/>
          <a:p>
            <a:r>
              <a:rPr lang="bg-BG" dirty="0">
                <a:solidFill>
                  <a:schemeClr val="tx1">
                    <a:lumMod val="95000"/>
                  </a:schemeClr>
                </a:solidFill>
              </a:rPr>
              <a:t>Нефункционални изисквания:</a:t>
            </a:r>
          </a:p>
          <a:p>
            <a:pPr lvl="1"/>
            <a:r>
              <a:rPr lang="bg-BG" dirty="0">
                <a:solidFill>
                  <a:schemeClr val="tx1">
                    <a:lumMod val="95000"/>
                  </a:schemeClr>
                </a:solidFill>
              </a:rPr>
              <a:t>Достъпна през глобалната мрежа (Интернет). Защо?</a:t>
            </a:r>
          </a:p>
          <a:p>
            <a:pPr lvl="1"/>
            <a:r>
              <a:rPr lang="bg-BG" dirty="0">
                <a:solidFill>
                  <a:schemeClr val="tx1">
                    <a:lumMod val="95000"/>
                  </a:schemeClr>
                </a:solidFill>
              </a:rPr>
              <a:t>Един администраторски акаунт. Защо само един?</a:t>
            </a:r>
          </a:p>
          <a:p>
            <a:pPr lvl="1"/>
            <a:r>
              <a:rPr lang="bg-BG" dirty="0">
                <a:solidFill>
                  <a:schemeClr val="tx1">
                    <a:lumMod val="95000"/>
                  </a:schemeClr>
                </a:solidFill>
              </a:rPr>
              <a:t>Да поддържа приблизително 1000 лекторски акаунта. Изследване, колко лектори има средно в един факултет.</a:t>
            </a:r>
          </a:p>
          <a:p>
            <a:pPr lvl="1"/>
            <a:r>
              <a:rPr lang="bg-BG" dirty="0">
                <a:solidFill>
                  <a:schemeClr val="tx1">
                    <a:lumMod val="95000"/>
                  </a:schemeClr>
                </a:solidFill>
              </a:rPr>
              <a:t>Да записва паролите на потребителите в криптиран вид.</a:t>
            </a:r>
          </a:p>
          <a:p>
            <a:pPr lvl="1"/>
            <a:r>
              <a:rPr lang="bg-BG" dirty="0">
                <a:solidFill>
                  <a:schemeClr val="tx1">
                    <a:lumMod val="95000"/>
                  </a:schemeClr>
                </a:solidFill>
              </a:rPr>
              <a:t>Автоматичен онлайн бекъп </a:t>
            </a:r>
          </a:p>
          <a:p>
            <a:pPr lvl="1"/>
            <a:r>
              <a:rPr lang="bg-BG" dirty="0">
                <a:solidFill>
                  <a:schemeClr val="tx1">
                    <a:lumMod val="95000"/>
                  </a:schemeClr>
                </a:solidFill>
              </a:rPr>
              <a:t>И други...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170558" y="0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bg-BG"/>
              <a:t>Визия на проекта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91563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1744" y="595902"/>
            <a:ext cx="8534400" cy="5653355"/>
          </a:xfrm>
        </p:spPr>
        <p:txBody>
          <a:bodyPr>
            <a:normAutofit/>
          </a:bodyPr>
          <a:lstStyle/>
          <a:p>
            <a:pPr fontAlgn="base"/>
            <a:r>
              <a:rPr lang="ru-RU" sz="2400" dirty="0">
                <a:solidFill>
                  <a:schemeClr val="tx1">
                    <a:lumMod val="95000"/>
                  </a:schemeClr>
                </a:solidFill>
              </a:rPr>
              <a:t>Стая – всяка една стая в университета, която може да се ползва, ще бъде добавена в системата от администратора. Така лекторите ще могат лесно да предлагат за запазване различни стаи в зависимост от техните изисквания.</a:t>
            </a:r>
          </a:p>
          <a:p>
            <a:pPr fontAlgn="base"/>
            <a:endParaRPr lang="ru-RU" sz="900" dirty="0">
              <a:solidFill>
                <a:schemeClr val="tx1">
                  <a:lumMod val="95000"/>
                </a:schemeClr>
              </a:solidFill>
            </a:endParaRPr>
          </a:p>
          <a:p>
            <a:pPr fontAlgn="base"/>
            <a:r>
              <a:rPr lang="bg-BG" dirty="0">
                <a:solidFill>
                  <a:schemeClr val="tx1">
                    <a:lumMod val="95000"/>
                  </a:schemeClr>
                </a:solidFill>
              </a:rPr>
              <a:t>Специалност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(</a:t>
            </a:r>
            <a:r>
              <a:rPr lang="bg-BG" dirty="0">
                <a:solidFill>
                  <a:schemeClr val="tx1">
                    <a:lumMod val="95000"/>
                  </a:schemeClr>
                </a:solidFill>
              </a:rPr>
              <a:t>име, година, капацитет, групи)</a:t>
            </a:r>
          </a:p>
          <a:p>
            <a:pPr fontAlgn="base"/>
            <a:endParaRPr lang="bg-BG" sz="900" dirty="0">
              <a:solidFill>
                <a:schemeClr val="tx1">
                  <a:lumMod val="95000"/>
                </a:schemeClr>
              </a:solidFill>
            </a:endParaRPr>
          </a:p>
          <a:p>
            <a:pPr fontAlgn="base"/>
            <a:r>
              <a:rPr lang="bg-BG" dirty="0">
                <a:solidFill>
                  <a:schemeClr val="tx1">
                    <a:lumMod val="95000"/>
                  </a:schemeClr>
                </a:solidFill>
              </a:rPr>
              <a:t>Предмети (седмична заетост, лектор, асистенти, курс, специалност)</a:t>
            </a:r>
          </a:p>
          <a:p>
            <a:pPr fontAlgn="base"/>
            <a:endParaRPr lang="bg-BG" sz="900" dirty="0">
              <a:solidFill>
                <a:schemeClr val="tx1">
                  <a:lumMod val="95000"/>
                </a:schemeClr>
              </a:solidFill>
            </a:endParaRPr>
          </a:p>
          <a:p>
            <a:pPr fontAlgn="base"/>
            <a:r>
              <a:rPr lang="bg-BG" dirty="0">
                <a:solidFill>
                  <a:schemeClr val="tx1">
                    <a:lumMod val="95000"/>
                  </a:schemeClr>
                </a:solidFill>
              </a:rPr>
              <a:t>Резервация (Име, дата, място, допълнителна информация)</a:t>
            </a:r>
            <a:endParaRPr lang="ru-RU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170558" y="0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bg-BG" dirty="0"/>
              <a:t>Домейн Модел</a:t>
            </a:r>
          </a:p>
        </p:txBody>
      </p:sp>
    </p:spTree>
    <p:extLst>
      <p:ext uri="{BB962C8B-B14F-4D97-AF65-F5344CB8AC3E}">
        <p14:creationId xmlns:p14="http://schemas.microsoft.com/office/powerpoint/2010/main" val="1997755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048" y="0"/>
            <a:ext cx="8534400" cy="1507067"/>
          </a:xfrm>
        </p:spPr>
        <p:txBody>
          <a:bodyPr/>
          <a:lstStyle/>
          <a:p>
            <a:pPr algn="ctr"/>
            <a:r>
              <a:rPr lang="bg-BG" dirty="0"/>
              <a:t>Процес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939" y="997527"/>
            <a:ext cx="11341533" cy="5458691"/>
          </a:xfrm>
        </p:spPr>
        <p:txBody>
          <a:bodyPr>
            <a:normAutofit lnSpcReduction="10000"/>
          </a:bodyPr>
          <a:lstStyle/>
          <a:p>
            <a:pPr lvl="0"/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В 10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дневен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срок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лекторите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които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имат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предпочетания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относно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деня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датата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и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мястото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на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тяхното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занятие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ще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имат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възможност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да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попълнят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форма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.</a:t>
            </a:r>
          </a:p>
          <a:p>
            <a:pPr lvl="0"/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След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10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дневния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срок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администратора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комуникира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с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лекторите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(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ако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е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нужно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).</a:t>
            </a:r>
          </a:p>
          <a:p>
            <a:pPr lvl="0"/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За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останалите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занятия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,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където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не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е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имало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активност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на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лектор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, 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на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случаен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принцип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се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генерират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събития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които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се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въвеждат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в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календара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.</a:t>
            </a:r>
          </a:p>
          <a:p>
            <a:pPr lvl="0"/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След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стъпка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1, 2, 3, 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календарите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на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лекторите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стаите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и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специалностите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вече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са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изготвени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за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текущия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семестър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. </a:t>
            </a:r>
          </a:p>
          <a:p>
            <a:pPr lvl="0"/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За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избираемите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курсове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допълнителните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упражнения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и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консултации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ще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се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разчита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на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всеки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лектор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да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е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попълнил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формата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за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график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след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което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администратора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да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ги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е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одобрил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.</a:t>
            </a:r>
          </a:p>
          <a:p>
            <a:pPr lvl="0"/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Преди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сесия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всеки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лектор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трябва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в 10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дневен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срок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да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въведе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своите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предпочетания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които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са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съобразени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със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студентите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. </a:t>
            </a:r>
          </a:p>
          <a:p>
            <a:pPr lvl="0"/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След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10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дневният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срок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администратора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допълнително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комуникира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с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лекторите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(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ако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е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нужно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).</a:t>
            </a:r>
          </a:p>
          <a:p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Графика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е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изготвен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спрямо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заявленията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на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лекторите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4036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92448" y="170094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bg-BG" dirty="0"/>
              <a:t>Потребителски Интерфейс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2447" y="2697400"/>
            <a:ext cx="4279553" cy="321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dirty="0"/>
              <a:t>Форма за вход в системата</a:t>
            </a:r>
          </a:p>
          <a:p>
            <a:endParaRPr lang="bg-BG" dirty="0"/>
          </a:p>
          <a:p>
            <a:r>
              <a:rPr lang="bg-BG" dirty="0"/>
              <a:t> - Данни, имейл и парола</a:t>
            </a:r>
          </a:p>
          <a:p>
            <a:endParaRPr lang="bg-BG" dirty="0"/>
          </a:p>
          <a:p>
            <a:r>
              <a:rPr lang="bg-BG" dirty="0"/>
              <a:t> - Забравена парола. Как работи и защо е важна функционалност?</a:t>
            </a:r>
          </a:p>
          <a:p>
            <a:endParaRPr lang="bg-BG" sz="1100" dirty="0"/>
          </a:p>
          <a:p>
            <a:r>
              <a:rPr lang="bg-BG" dirty="0"/>
              <a:t> - Ограничен достъп до системата.</a:t>
            </a:r>
          </a:p>
          <a:p>
            <a:endParaRPr lang="bg-BG" dirty="0"/>
          </a:p>
          <a:p>
            <a:r>
              <a:rPr lang="bg-BG" dirty="0"/>
              <a:t> – Регистрация?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2561" y="1376736"/>
            <a:ext cx="7052596" cy="5368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130271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240</TotalTime>
  <Words>979</Words>
  <Application>Microsoft Office PowerPoint</Application>
  <PresentationFormat>Widescreen</PresentationFormat>
  <Paragraphs>182</Paragraphs>
  <Slides>23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Calibri</vt:lpstr>
      <vt:lpstr>Century Gothic</vt:lpstr>
      <vt:lpstr>Wingdings 3</vt:lpstr>
      <vt:lpstr>Slice</vt:lpstr>
      <vt:lpstr>Информационна система за управление на зали</vt:lpstr>
      <vt:lpstr>PowerPoint Presentation</vt:lpstr>
      <vt:lpstr>Какво променихме?</vt:lpstr>
      <vt:lpstr>Визия на проекта</vt:lpstr>
      <vt:lpstr>Визия на проекта</vt:lpstr>
      <vt:lpstr>PowerPoint Presentation</vt:lpstr>
      <vt:lpstr>PowerPoint Presentation</vt:lpstr>
      <vt:lpstr>Процес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Модели на Потребителски случаи</vt:lpstr>
      <vt:lpstr>списък на потребителските случаи </vt:lpstr>
      <vt:lpstr>списък на потребителските случаи </vt:lpstr>
      <vt:lpstr>(F)URPS</vt:lpstr>
      <vt:lpstr>(F)urPS</vt:lpstr>
      <vt:lpstr>(F)urPS</vt:lpstr>
      <vt:lpstr>(F)urPS</vt:lpstr>
      <vt:lpstr>Благодарим за вниманието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Информационна система за управление на зали</dc:title>
  <dc:creator>User</dc:creator>
  <cp:lastModifiedBy>User</cp:lastModifiedBy>
  <cp:revision>53</cp:revision>
  <dcterms:created xsi:type="dcterms:W3CDTF">2017-05-15T19:38:44Z</dcterms:created>
  <dcterms:modified xsi:type="dcterms:W3CDTF">2017-06-04T20:07:52Z</dcterms:modified>
</cp:coreProperties>
</file>