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85" r:id="rId15"/>
    <p:sldId id="272" r:id="rId16"/>
    <p:sldId id="274" r:id="rId17"/>
    <p:sldId id="275" r:id="rId18"/>
    <p:sldId id="273" r:id="rId19"/>
    <p:sldId id="276" r:id="rId20"/>
    <p:sldId id="279" r:id="rId21"/>
    <p:sldId id="277" r:id="rId22"/>
    <p:sldId id="278" r:id="rId23"/>
    <p:sldId id="281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2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6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143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89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18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71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44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2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1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4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8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6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1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1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44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053" y="369014"/>
            <a:ext cx="10588407" cy="3329581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Информационна система </a:t>
            </a:r>
            <a:r>
              <a:rPr lang="bg-BG" dirty="0" smtClean="0">
                <a:solidFill>
                  <a:schemeClr val="tx1"/>
                </a:solidFill>
              </a:rPr>
              <a:t>за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bg-BG" dirty="0" smtClean="0">
                <a:solidFill>
                  <a:schemeClr val="tx1"/>
                </a:solidFill>
              </a:rPr>
              <a:t>управление на зали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520629"/>
            <a:ext cx="9560991" cy="1787703"/>
          </a:xfrm>
        </p:spPr>
        <p:txBody>
          <a:bodyPr>
            <a:normAutofit/>
          </a:bodyPr>
          <a:lstStyle/>
          <a:p>
            <a:pPr algn="ctr"/>
            <a:r>
              <a:rPr lang="bg-BG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Екип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bg-BG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.1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bg-BG" dirty="0"/>
              <a:t>Валентин </a:t>
            </a:r>
            <a:r>
              <a:rPr lang="bg-BG" dirty="0" smtClean="0"/>
              <a:t>Георгиев,     Георги Димов,      Александър Танков,    Ивелин Тодоров,        Богомил Богомилов,        Иван Атанасов, Иво </a:t>
            </a:r>
            <a:r>
              <a:rPr lang="bg-BG" dirty="0"/>
              <a:t>Райков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2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393" y="360251"/>
            <a:ext cx="7225441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Sequence models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Chevron 4">
            <a:hlinkClick r:id="rId2" action="ppaction://hlinksldjump"/>
          </p:cNvPr>
          <p:cNvSpPr/>
          <p:nvPr/>
        </p:nvSpPr>
        <p:spPr>
          <a:xfrm>
            <a:off x="11660777" y="6287589"/>
            <a:ext cx="226423" cy="383177"/>
          </a:xfrm>
          <a:prstGeom prst="chevron">
            <a:avLst>
              <a:gd name="adj" fmla="val 57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94" y="1613043"/>
            <a:ext cx="6416747" cy="4768921"/>
          </a:xfrm>
        </p:spPr>
      </p:pic>
    </p:spTree>
    <p:extLst>
      <p:ext uri="{BB962C8B-B14F-4D97-AF65-F5344CB8AC3E}">
        <p14:creationId xmlns:p14="http://schemas.microsoft.com/office/powerpoint/2010/main" val="37264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619" y="278057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Sequence models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Chevron 6">
            <a:hlinkClick r:id="rId2" action="ppaction://hlinksldjump"/>
          </p:cNvPr>
          <p:cNvSpPr/>
          <p:nvPr/>
        </p:nvSpPr>
        <p:spPr>
          <a:xfrm>
            <a:off x="11660777" y="6278880"/>
            <a:ext cx="226423" cy="383177"/>
          </a:xfrm>
          <a:prstGeom prst="chevron">
            <a:avLst>
              <a:gd name="adj" fmla="val 57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77" y="1159706"/>
            <a:ext cx="5293871" cy="5502351"/>
          </a:xfrm>
        </p:spPr>
      </p:pic>
    </p:spTree>
    <p:extLst>
      <p:ext uri="{BB962C8B-B14F-4D97-AF65-F5344CB8AC3E}">
        <p14:creationId xmlns:p14="http://schemas.microsoft.com/office/powerpoint/2010/main" val="29220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3344" y="452718"/>
            <a:ext cx="6927490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Sequence models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Chevron 4">
            <a:hlinkClick r:id="rId2" action="ppaction://hlinksldjump"/>
          </p:cNvPr>
          <p:cNvSpPr/>
          <p:nvPr/>
        </p:nvSpPr>
        <p:spPr>
          <a:xfrm>
            <a:off x="11660777" y="6278880"/>
            <a:ext cx="226423" cy="383177"/>
          </a:xfrm>
          <a:prstGeom prst="chevron">
            <a:avLst>
              <a:gd name="adj" fmla="val 57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13" y="1489410"/>
            <a:ext cx="6396380" cy="4789470"/>
          </a:xfrm>
        </p:spPr>
      </p:pic>
    </p:spTree>
    <p:extLst>
      <p:ext uri="{BB962C8B-B14F-4D97-AF65-F5344CB8AC3E}">
        <p14:creationId xmlns:p14="http://schemas.microsoft.com/office/powerpoint/2010/main" val="7854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3344" y="452718"/>
            <a:ext cx="6927490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Sequence models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Chevron 4">
            <a:hlinkClick r:id="rId2" action="ppaction://hlinksldjump"/>
          </p:cNvPr>
          <p:cNvSpPr/>
          <p:nvPr/>
        </p:nvSpPr>
        <p:spPr>
          <a:xfrm>
            <a:off x="11660777" y="6278880"/>
            <a:ext cx="226423" cy="383177"/>
          </a:xfrm>
          <a:prstGeom prst="chevron">
            <a:avLst>
              <a:gd name="adj" fmla="val 57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57" y="2052638"/>
            <a:ext cx="5675861" cy="4195762"/>
          </a:xfrm>
        </p:spPr>
      </p:pic>
    </p:spTree>
    <p:extLst>
      <p:ext uri="{BB962C8B-B14F-4D97-AF65-F5344CB8AC3E}">
        <p14:creationId xmlns:p14="http://schemas.microsoft.com/office/powerpoint/2010/main" val="19425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3344" y="452718"/>
            <a:ext cx="6927490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Sequence models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Chevron 4">
            <a:hlinkClick r:id="rId2" action="ppaction://hlinksldjump"/>
          </p:cNvPr>
          <p:cNvSpPr/>
          <p:nvPr/>
        </p:nvSpPr>
        <p:spPr>
          <a:xfrm>
            <a:off x="11660777" y="6278880"/>
            <a:ext cx="226423" cy="383177"/>
          </a:xfrm>
          <a:prstGeom prst="chevron">
            <a:avLst>
              <a:gd name="adj" fmla="val 57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66" y="1428108"/>
            <a:ext cx="5927438" cy="4768921"/>
          </a:xfrm>
        </p:spPr>
      </p:pic>
    </p:spTree>
    <p:extLst>
      <p:ext uri="{BB962C8B-B14F-4D97-AF65-F5344CB8AC3E}">
        <p14:creationId xmlns:p14="http://schemas.microsoft.com/office/powerpoint/2010/main" val="7210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277" y="113671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Artifact models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277" y="987972"/>
            <a:ext cx="6071062" cy="5281448"/>
          </a:xfrm>
        </p:spPr>
      </p:pic>
    </p:spTree>
    <p:extLst>
      <p:ext uri="{BB962C8B-B14F-4D97-AF65-F5344CB8AC3E}">
        <p14:creationId xmlns:p14="http://schemas.microsoft.com/office/powerpoint/2010/main" val="32318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1778" y="195864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Artifact models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Chevron 4">
            <a:hlinkClick r:id="rId2" action="ppaction://hlinksldjump"/>
          </p:cNvPr>
          <p:cNvSpPr/>
          <p:nvPr/>
        </p:nvSpPr>
        <p:spPr>
          <a:xfrm>
            <a:off x="11660777" y="6278880"/>
            <a:ext cx="226423" cy="383177"/>
          </a:xfrm>
          <a:prstGeom prst="chevron">
            <a:avLst>
              <a:gd name="adj" fmla="val 57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77" y="1596394"/>
            <a:ext cx="6926821" cy="4652006"/>
          </a:xfrm>
        </p:spPr>
      </p:pic>
    </p:spTree>
    <p:extLst>
      <p:ext uri="{BB962C8B-B14F-4D97-AF65-F5344CB8AC3E}">
        <p14:creationId xmlns:p14="http://schemas.microsoft.com/office/powerpoint/2010/main" val="36630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987" y="258339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Artifact models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315" y="1489592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1600" dirty="0"/>
          </a:p>
        </p:txBody>
      </p:sp>
      <p:sp>
        <p:nvSpPr>
          <p:cNvPr id="6" name="Chevron 5">
            <a:hlinkClick r:id="rId2" action="ppaction://hlinksldjump"/>
          </p:cNvPr>
          <p:cNvSpPr/>
          <p:nvPr/>
        </p:nvSpPr>
        <p:spPr>
          <a:xfrm>
            <a:off x="11660777" y="6278880"/>
            <a:ext cx="226423" cy="383177"/>
          </a:xfrm>
          <a:prstGeom prst="chevron">
            <a:avLst>
              <a:gd name="adj" fmla="val 57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02" y="2052638"/>
            <a:ext cx="7184172" cy="4195762"/>
          </a:xfrm>
        </p:spPr>
      </p:pic>
    </p:spTree>
    <p:extLst>
      <p:ext uri="{BB962C8B-B14F-4D97-AF65-F5344CB8AC3E}">
        <p14:creationId xmlns:p14="http://schemas.microsoft.com/office/powerpoint/2010/main" val="35111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8265" y="250305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Artifact models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74" y="1339899"/>
            <a:ext cx="9711978" cy="5249917"/>
          </a:xfrm>
        </p:spPr>
      </p:pic>
    </p:spTree>
    <p:extLst>
      <p:ext uri="{BB962C8B-B14F-4D97-AF65-F5344CB8AC3E}">
        <p14:creationId xmlns:p14="http://schemas.microsoft.com/office/powerpoint/2010/main" val="38586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Mockups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Начална страница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bg-BG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Календар със запазени зали и срещи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bg-BG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Резервации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bg-BG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bg-BG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24" y="414935"/>
            <a:ext cx="8596668" cy="1320800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tx1"/>
                </a:solidFill>
              </a:rPr>
              <a:t>Съдържание: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5735"/>
            <a:ext cx="9044182" cy="4685613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Какви системи разгледахме и защо тях?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bg-BG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Какви изводи си извадихме?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bg-BG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Визия на проекта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bg-BG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Модели: 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Flow models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 models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Artifact models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Mockups</a:t>
            </a:r>
            <a:endParaRPr lang="bg-BG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bg-BG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407560"/>
            <a:ext cx="12192000" cy="3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2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56" y="667822"/>
            <a:ext cx="12204456" cy="5712431"/>
          </a:xfrm>
        </p:spPr>
      </p:pic>
    </p:spTree>
    <p:extLst>
      <p:ext uri="{BB962C8B-B14F-4D97-AF65-F5344CB8AC3E}">
        <p14:creationId xmlns:p14="http://schemas.microsoft.com/office/powerpoint/2010/main" val="36556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3650" cy="6858000"/>
          </a:xfrm>
        </p:spPr>
      </p:pic>
    </p:spTree>
    <p:extLst>
      <p:ext uri="{BB962C8B-B14F-4D97-AF65-F5344CB8AC3E}">
        <p14:creationId xmlns:p14="http://schemas.microsoft.com/office/powerpoint/2010/main" val="19606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29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635" y="370525"/>
            <a:ext cx="9404723" cy="1400530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Време за въпроси</a:t>
            </a:r>
          </a:p>
        </p:txBody>
      </p:sp>
      <p:pic>
        <p:nvPicPr>
          <p:cNvPr id="4" name="Picture 2" descr="Image result for въпрос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91" y="1458930"/>
            <a:ext cx="4020619" cy="50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4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2976" y="291306"/>
            <a:ext cx="10346836" cy="2924505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Благодарим Ви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31757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172" y="430977"/>
            <a:ext cx="8596668" cy="1320800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Събиране на изисквания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0" y="1751777"/>
            <a:ext cx="8888991" cy="461361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Разгледани са следните </a:t>
            </a:r>
            <a:r>
              <a:rPr lang="bg-BG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информационни системи:</a:t>
            </a:r>
            <a:endParaRPr lang="bg-BG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Outlook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Yarooms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Функционалности </a:t>
            </a:r>
          </a:p>
          <a:p>
            <a:pPr marL="0" indent="0">
              <a:buClr>
                <a:schemeClr val="tx1"/>
              </a:buClr>
              <a:buNone/>
            </a:pPr>
            <a:endParaRPr lang="bg-B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Ограничения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458930"/>
            <a:ext cx="12192000" cy="4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350" y="216514"/>
            <a:ext cx="8596668" cy="1320800"/>
          </a:xfrm>
        </p:spPr>
        <p:txBody>
          <a:bodyPr/>
          <a:lstStyle/>
          <a:p>
            <a:r>
              <a:rPr lang="bg-BG" dirty="0" smtClean="0">
                <a:solidFill>
                  <a:schemeClr val="tx1"/>
                </a:solidFill>
              </a:rPr>
              <a:t>Изводи от прегледаните информационни системи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12" y="1921269"/>
            <a:ext cx="8596668" cy="4643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Установени функционалности: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/>
              <a:t>вход в системата </a:t>
            </a:r>
            <a:endParaRPr lang="en-US" dirty="0" smtClean="0"/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 smtClean="0"/>
              <a:t>добавяне</a:t>
            </a:r>
            <a:r>
              <a:rPr lang="ru-RU" dirty="0"/>
              <a:t>, премахване, редактиране на зала </a:t>
            </a:r>
            <a:endParaRPr lang="en-US" dirty="0" smtClean="0"/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 smtClean="0"/>
              <a:t>добавяне</a:t>
            </a:r>
            <a:r>
              <a:rPr lang="ru-RU" dirty="0"/>
              <a:t>, премахване, редактиране на резервация </a:t>
            </a:r>
            <a:endParaRPr lang="en-US" dirty="0"/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 smtClean="0"/>
              <a:t>изпращане </a:t>
            </a:r>
            <a:r>
              <a:rPr lang="ru-RU" dirty="0"/>
              <a:t>на имейл </a:t>
            </a:r>
            <a:endParaRPr lang="en-US" dirty="0" smtClean="0"/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 smtClean="0"/>
              <a:t>търсене </a:t>
            </a:r>
            <a:r>
              <a:rPr lang="ru-RU" dirty="0"/>
              <a:t>по стая или резервация </a:t>
            </a:r>
            <a:endParaRPr lang="en-US" dirty="0" smtClean="0"/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 smtClean="0"/>
              <a:t>възможност </a:t>
            </a:r>
            <a:r>
              <a:rPr lang="ru-RU" dirty="0"/>
              <a:t>за резервиране на стая с предварително добавени ресурси </a:t>
            </a:r>
            <a:endParaRPr lang="en-US" dirty="0" smtClean="0"/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 smtClean="0"/>
              <a:t>известяване </a:t>
            </a:r>
            <a:r>
              <a:rPr lang="ru-RU" dirty="0"/>
              <a:t>на потребителите за дадено събитие </a:t>
            </a:r>
            <a:endParaRPr lang="en-US" dirty="0" smtClean="0"/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 smtClean="0"/>
              <a:t>връзка </a:t>
            </a:r>
            <a:r>
              <a:rPr lang="ru-RU" dirty="0"/>
              <a:t>с Google Maps </a:t>
            </a:r>
            <a:endParaRPr lang="en-US" dirty="0" smtClean="0"/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 smtClean="0"/>
              <a:t>връзка </a:t>
            </a:r>
            <a:r>
              <a:rPr lang="ru-RU" dirty="0"/>
              <a:t>с Outlook/Gmail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684962"/>
            <a:ext cx="12192000" cy="7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2208"/>
            <a:ext cx="8596668" cy="1320800"/>
          </a:xfrm>
        </p:spPr>
        <p:txBody>
          <a:bodyPr/>
          <a:lstStyle/>
          <a:p>
            <a:r>
              <a:rPr lang="bg-BG" dirty="0" smtClean="0">
                <a:solidFill>
                  <a:schemeClr val="tx1"/>
                </a:solidFill>
              </a:rPr>
              <a:t>Визия на проекта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0246"/>
            <a:ext cx="8819592" cy="526181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sz="3200" dirty="0" smtClean="0">
                <a:uFill>
                  <a:solidFill>
                    <a:schemeClr val="bg1"/>
                  </a:solidFill>
                </a:uFill>
              </a:rPr>
              <a:t>Начална страница</a:t>
            </a:r>
            <a:endParaRPr lang="bg-BG" sz="3200" dirty="0">
              <a:uFill>
                <a:solidFill>
                  <a:schemeClr val="bg1"/>
                </a:solidFill>
              </a:u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sz="3200" dirty="0" smtClean="0">
                <a:uFill>
                  <a:solidFill>
                    <a:schemeClr val="bg1"/>
                  </a:solidFill>
                </a:uFill>
              </a:rPr>
              <a:t>Месечно разписание</a:t>
            </a:r>
            <a:endParaRPr lang="bg-BG" sz="3200" dirty="0">
              <a:uFill>
                <a:solidFill>
                  <a:schemeClr val="bg1"/>
                </a:solidFill>
              </a:u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sz="3200" dirty="0" smtClean="0">
                <a:uFill>
                  <a:solidFill>
                    <a:schemeClr val="bg1"/>
                  </a:solidFill>
                </a:uFill>
              </a:rPr>
              <a:t>Седмично разписание</a:t>
            </a:r>
            <a:endParaRPr lang="bg-BG" sz="3200" dirty="0">
              <a:uFill>
                <a:solidFill>
                  <a:schemeClr val="bg1"/>
                </a:solidFill>
              </a:u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sz="3200" dirty="0" smtClean="0">
                <a:uFill>
                  <a:solidFill>
                    <a:schemeClr val="bg1"/>
                  </a:solidFill>
                </a:uFill>
              </a:rPr>
              <a:t>Дневно разписание</a:t>
            </a:r>
            <a:endParaRPr lang="bg-BG" sz="3200" dirty="0">
              <a:uFill>
                <a:solidFill>
                  <a:schemeClr val="bg1"/>
                </a:solidFill>
              </a:u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sz="3200" dirty="0" smtClean="0">
                <a:uFill>
                  <a:solidFill>
                    <a:schemeClr val="bg1"/>
                  </a:solidFill>
                </a:uFill>
              </a:rPr>
              <a:t>Резервации</a:t>
            </a:r>
            <a:endParaRPr lang="bg-BG" sz="3200" dirty="0">
              <a:uFill>
                <a:solidFill>
                  <a:schemeClr val="bg1"/>
                </a:solidFill>
              </a:u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sz="3200" dirty="0" smtClean="0">
                <a:uFill>
                  <a:solidFill>
                    <a:schemeClr val="bg1"/>
                  </a:solidFill>
                </a:uFill>
              </a:rPr>
              <a:t>Календар</a:t>
            </a:r>
            <a:endParaRPr lang="bg-BG" sz="3200" dirty="0">
              <a:uFill>
                <a:solidFill>
                  <a:schemeClr val="bg1"/>
                </a:solidFill>
              </a:u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sz="3200" dirty="0" smtClean="0">
                <a:uFill>
                  <a:solidFill>
                    <a:schemeClr val="bg1"/>
                  </a:solidFill>
                </a:uFill>
              </a:rPr>
              <a:t>Админ панел</a:t>
            </a:r>
            <a:endParaRPr lang="bg-BG" sz="3200" dirty="0">
              <a:uFill>
                <a:solidFill>
                  <a:schemeClr val="bg1"/>
                </a:solidFill>
              </a:u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bg-BG" sz="3200" dirty="0" smtClean="0">
                <a:uFill>
                  <a:solidFill>
                    <a:schemeClr val="bg1"/>
                  </a:solidFill>
                </a:uFill>
              </a:rPr>
              <a:t>Форма за вход</a:t>
            </a:r>
            <a:endParaRPr lang="bg-BG" sz="3200" dirty="0">
              <a:uFill>
                <a:solidFill>
                  <a:schemeClr val="bg1"/>
                </a:solidFill>
              </a:u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bg-BG" sz="3200" u="sng" dirty="0">
              <a:uFill>
                <a:solidFill>
                  <a:schemeClr val="bg1"/>
                </a:solidFill>
              </a:u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bg-BG" u="sng" dirty="0">
              <a:uFill>
                <a:solidFill>
                  <a:schemeClr val="bg1"/>
                </a:solidFill>
              </a:u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bg-BG" u="sng" dirty="0">
              <a:uFill>
                <a:solidFill>
                  <a:schemeClr val="bg1"/>
                </a:solidFill>
              </a:uFill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bg-BG" u="sng" dirty="0"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4" name="Chevron 3">
            <a:hlinkClick r:id="rId2" action="ppaction://hlinksldjump"/>
          </p:cNvPr>
          <p:cNvSpPr/>
          <p:nvPr/>
        </p:nvSpPr>
        <p:spPr>
          <a:xfrm>
            <a:off x="11660777" y="6278880"/>
            <a:ext cx="226423" cy="383177"/>
          </a:xfrm>
          <a:prstGeom prst="chevron">
            <a:avLst>
              <a:gd name="adj" fmla="val 57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906" y="257509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Flow models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Chevron 4">
            <a:hlinkClick r:id="rId2" action="ppaction://hlinksldjump"/>
          </p:cNvPr>
          <p:cNvSpPr/>
          <p:nvPr/>
        </p:nvSpPr>
        <p:spPr>
          <a:xfrm>
            <a:off x="11660777" y="6278880"/>
            <a:ext cx="226423" cy="383177"/>
          </a:xfrm>
          <a:prstGeom prst="chevron">
            <a:avLst>
              <a:gd name="adj" fmla="val 57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4" name="Picture 2" descr="https://scontent-frt3-1.xx.fbcdn.net/v/t35.0-12/17693089_716496205178027_2085184593_o.jpg?oh=48382c39d1746fdb2b1b074563499e30&amp;oe=58E1ED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48" y="1080300"/>
            <a:ext cx="9541267" cy="558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394" y="194948"/>
            <a:ext cx="3841806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Flow models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Chevron 4">
            <a:hlinkClick r:id="rId2" action="ppaction://hlinksldjump"/>
          </p:cNvPr>
          <p:cNvSpPr/>
          <p:nvPr/>
        </p:nvSpPr>
        <p:spPr>
          <a:xfrm>
            <a:off x="11660777" y="6278880"/>
            <a:ext cx="226423" cy="383177"/>
          </a:xfrm>
          <a:prstGeom prst="chevron">
            <a:avLst>
              <a:gd name="adj" fmla="val 57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2050" name="Picture 2" descr="https://scontent-frt3-1.xx.fbcdn.net/v/t34.0-12/17742217_716496201844694_1744391643_n.jpg?oh=84d3b19dba8c9f321c29359c67ec4e99&amp;oe=58E2B9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7" y="194948"/>
            <a:ext cx="6019800" cy="638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8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043" y="116387"/>
            <a:ext cx="5113558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Sequence models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Chevron 4">
            <a:hlinkClick r:id="rId2" action="ppaction://hlinksldjump"/>
          </p:cNvPr>
          <p:cNvSpPr/>
          <p:nvPr/>
        </p:nvSpPr>
        <p:spPr>
          <a:xfrm>
            <a:off x="11660777" y="6278880"/>
            <a:ext cx="226423" cy="383177"/>
          </a:xfrm>
          <a:prstGeom prst="chevron">
            <a:avLst>
              <a:gd name="adj" fmla="val 57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86" y="1232899"/>
            <a:ext cx="6186567" cy="5128517"/>
          </a:xfrm>
        </p:spPr>
      </p:pic>
    </p:spTree>
    <p:extLst>
      <p:ext uri="{BB962C8B-B14F-4D97-AF65-F5344CB8AC3E}">
        <p14:creationId xmlns:p14="http://schemas.microsoft.com/office/powerpoint/2010/main" val="29851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277" y="119693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Sequence models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Chevron 4">
            <a:hlinkClick r:id="rId2" action="ppaction://hlinksldjump"/>
          </p:cNvPr>
          <p:cNvSpPr/>
          <p:nvPr/>
        </p:nvSpPr>
        <p:spPr>
          <a:xfrm>
            <a:off x="11660777" y="6278880"/>
            <a:ext cx="226423" cy="383177"/>
          </a:xfrm>
          <a:prstGeom prst="chevron">
            <a:avLst>
              <a:gd name="adj" fmla="val 57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18" y="1074471"/>
            <a:ext cx="6593696" cy="5467564"/>
          </a:xfrm>
        </p:spPr>
      </p:pic>
    </p:spTree>
    <p:extLst>
      <p:ext uri="{BB962C8B-B14F-4D97-AF65-F5344CB8AC3E}">
        <p14:creationId xmlns:p14="http://schemas.microsoft.com/office/powerpoint/2010/main" val="32343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186</Words>
  <Application>Microsoft Office PowerPoint</Application>
  <PresentationFormat>Widescreen</PresentationFormat>
  <Paragraphs>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Courier New</vt:lpstr>
      <vt:lpstr>Wingdings 3</vt:lpstr>
      <vt:lpstr>Ion</vt:lpstr>
      <vt:lpstr>Информационна система за управление на зали</vt:lpstr>
      <vt:lpstr>Съдържание:</vt:lpstr>
      <vt:lpstr>Събиране на изисквания</vt:lpstr>
      <vt:lpstr>Изводи от прегледаните информационни системи</vt:lpstr>
      <vt:lpstr>Визия на проекта</vt:lpstr>
      <vt:lpstr>Flow models</vt:lpstr>
      <vt:lpstr>Flow models</vt:lpstr>
      <vt:lpstr>Sequence models</vt:lpstr>
      <vt:lpstr>Sequence models</vt:lpstr>
      <vt:lpstr>Sequence models</vt:lpstr>
      <vt:lpstr>Sequence models</vt:lpstr>
      <vt:lpstr>Sequence models</vt:lpstr>
      <vt:lpstr>Sequence models</vt:lpstr>
      <vt:lpstr>Sequence models</vt:lpstr>
      <vt:lpstr>Artifact models</vt:lpstr>
      <vt:lpstr>Artifact models</vt:lpstr>
      <vt:lpstr>Artifact models</vt:lpstr>
      <vt:lpstr>Artifact models</vt:lpstr>
      <vt:lpstr>Mockups</vt:lpstr>
      <vt:lpstr>PowerPoint Presentation</vt:lpstr>
      <vt:lpstr>PowerPoint Presentation</vt:lpstr>
      <vt:lpstr>PowerPoint Presentation</vt:lpstr>
      <vt:lpstr>Време за въпроси</vt:lpstr>
      <vt:lpstr>Благодарим Ви за вниманието!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 система за Алумни</dc:title>
  <dc:creator>Chobanova, Tereza</dc:creator>
  <cp:lastModifiedBy>User</cp:lastModifiedBy>
  <cp:revision>61</cp:revision>
  <dcterms:created xsi:type="dcterms:W3CDTF">2017-03-30T18:34:19Z</dcterms:created>
  <dcterms:modified xsi:type="dcterms:W3CDTF">2017-04-01T16:42:34Z</dcterms:modified>
</cp:coreProperties>
</file>