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68" r:id="rId5"/>
    <p:sldId id="257" r:id="rId6"/>
    <p:sldId id="259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/>
    <p:restoredTop sz="94707"/>
  </p:normalViewPr>
  <p:slideViewPr>
    <p:cSldViewPr snapToGrid="0" snapToObjects="1">
      <p:cViewPr>
        <p:scale>
          <a:sx n="114" d="100"/>
          <a:sy n="114" d="100"/>
        </p:scale>
        <p:origin x="13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29972-AB5A-804C-9056-D82ACD60072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23C8-730E-2C44-932B-9D99CBD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208083"/>
            <a:ext cx="8676222" cy="3200400"/>
          </a:xfrm>
        </p:spPr>
        <p:txBody>
          <a:bodyPr/>
          <a:lstStyle/>
          <a:p>
            <a:r>
              <a:rPr lang="en-US" dirty="0" smtClean="0"/>
              <a:t>Searching for news bias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47645"/>
            <a:ext cx="8676222" cy="2321169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What news characteristics predict bias between news sources?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Alexander Tyan</a:t>
            </a:r>
          </a:p>
          <a:p>
            <a:r>
              <a:rPr lang="en-US" dirty="0" smtClean="0"/>
              <a:t>Advisor: Allyson </a:t>
            </a:r>
            <a:r>
              <a:rPr lang="en-US" dirty="0" err="1" smtClean="0"/>
              <a:t>Ettinger</a:t>
            </a:r>
            <a:r>
              <a:rPr lang="en-US" dirty="0" smtClean="0"/>
              <a:t> (TTIC)</a:t>
            </a:r>
          </a:p>
          <a:p>
            <a:r>
              <a:rPr lang="en-US" dirty="0" smtClean="0"/>
              <a:t>Preceptor: Joshua </a:t>
            </a:r>
            <a:r>
              <a:rPr lang="en-US" dirty="0" err="1" smtClean="0"/>
              <a:t>Mausolf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854"/>
            <a:ext cx="9905998" cy="1905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FURTHER STEPS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6415"/>
            <a:ext cx="9905998" cy="4050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Topic and Word Embedding validation</a:t>
            </a:r>
          </a:p>
          <a:p>
            <a:pPr lvl="1"/>
            <a:r>
              <a:rPr lang="en-US" sz="2600" dirty="0" smtClean="0"/>
              <a:t>NER</a:t>
            </a:r>
          </a:p>
          <a:p>
            <a:r>
              <a:rPr lang="en-US" sz="2800" dirty="0" smtClean="0"/>
              <a:t>Cosine-based bias -&gt; Neural Network Single-Label, Multi-Class Classification within Topics</a:t>
            </a:r>
          </a:p>
        </p:txBody>
      </p:sp>
    </p:spTree>
    <p:extLst>
      <p:ext uri="{BB962C8B-B14F-4D97-AF65-F5344CB8AC3E}">
        <p14:creationId xmlns:p14="http://schemas.microsoft.com/office/powerpoint/2010/main" val="1556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854"/>
            <a:ext cx="9905998" cy="1905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Prior Research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6415"/>
            <a:ext cx="9905998" cy="4050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Diverse definitions of Bias</a:t>
            </a:r>
          </a:p>
          <a:p>
            <a:r>
              <a:rPr lang="en-US" sz="2800" dirty="0" smtClean="0"/>
              <a:t>Diverse measures of bias</a:t>
            </a:r>
          </a:p>
          <a:p>
            <a:r>
              <a:rPr lang="en-US" sz="2800" dirty="0" smtClean="0"/>
              <a:t>Conflicting conclusions about bias in the media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854"/>
            <a:ext cx="9905998" cy="1905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Prior Research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6415"/>
            <a:ext cx="9905998" cy="4050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Diverse definitions of Bias</a:t>
            </a:r>
          </a:p>
          <a:p>
            <a:r>
              <a:rPr lang="en-US" sz="2800" dirty="0" smtClean="0"/>
              <a:t>Diverse measures of bias</a:t>
            </a:r>
          </a:p>
          <a:p>
            <a:r>
              <a:rPr lang="en-US" sz="2800" dirty="0" smtClean="0"/>
              <a:t>Conflicting conclusions about bias in the media</a:t>
            </a:r>
          </a:p>
          <a:p>
            <a:r>
              <a:rPr lang="en-US" sz="2800" dirty="0" smtClean="0"/>
              <a:t>Hypothesis: News sources dissimilarity conditional on topics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8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854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Data and Methods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6415"/>
            <a:ext cx="9905998" cy="4050323"/>
          </a:xfrm>
        </p:spPr>
        <p:txBody>
          <a:bodyPr>
            <a:normAutofit/>
          </a:bodyPr>
          <a:lstStyle/>
          <a:p>
            <a:r>
              <a:rPr lang="en-US" sz="2800" dirty="0"/>
              <a:t>BBC, CNN, RT, Fox News</a:t>
            </a:r>
          </a:p>
          <a:p>
            <a:r>
              <a:rPr lang="en-US" sz="2800" dirty="0"/>
              <a:t>RSS Feeds</a:t>
            </a:r>
          </a:p>
          <a:p>
            <a:r>
              <a:rPr lang="en-US" sz="2800" dirty="0"/>
              <a:t>January </a:t>
            </a:r>
            <a:r>
              <a:rPr lang="mr-IN" sz="2800" dirty="0"/>
              <a:t>–</a:t>
            </a:r>
            <a:r>
              <a:rPr lang="en-US" sz="2800" dirty="0"/>
              <a:t> April 2019</a:t>
            </a:r>
          </a:p>
          <a:p>
            <a:r>
              <a:rPr lang="en-US" sz="2800" dirty="0"/>
              <a:t>Standard Cleaning</a:t>
            </a:r>
          </a:p>
          <a:p>
            <a:r>
              <a:rPr lang="en-US" sz="2800" dirty="0"/>
              <a:t>Preempting Data Leakage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88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78" y="254493"/>
            <a:ext cx="9905998" cy="857956"/>
          </a:xfrm>
        </p:spPr>
        <p:txBody>
          <a:bodyPr/>
          <a:lstStyle/>
          <a:p>
            <a:r>
              <a:rPr lang="fr-FR" dirty="0" smtClean="0"/>
              <a:t>Topic </a:t>
            </a:r>
            <a:r>
              <a:rPr lang="fr-FR" dirty="0" err="1" smtClean="0"/>
              <a:t>modeling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8" y="1112449"/>
            <a:ext cx="5436940" cy="389527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41364"/>
              </p:ext>
            </p:extLst>
          </p:nvPr>
        </p:nvGraphicFramePr>
        <p:xfrm>
          <a:off x="6348046" y="683472"/>
          <a:ext cx="5556452" cy="552054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881313"/>
                <a:gridCol w="1031264"/>
                <a:gridCol w="1643875"/>
              </a:tblGrid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Topic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Token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Weight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Unknown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0.03809549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0.030164942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0.017989479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 smtClean="0">
                          <a:effectLst/>
                        </a:rPr>
                        <a:t>...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0.027598321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0.024382351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0.017087057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Military Nuclear Technology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north_korea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0.02561758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Military Nuclear 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north_korean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0.018099198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Military Nuclear 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0.015305956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 smtClean="0">
                          <a:effectLst/>
                        </a:rPr>
                        <a:t>…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Political Investigation (Cohen/Virginia)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0.050332915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Political Investigation (Cohen/Virginia)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0.024718568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0.01599263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0.01137681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investigation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0.011040452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0.010947393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0.009329448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public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0.008804999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5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Investigation (Cohen/Virginia)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cohen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0.008026111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879151" y="2699602"/>
            <a:ext cx="386861" cy="720968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6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23" y="424532"/>
            <a:ext cx="8575578" cy="5951758"/>
          </a:xfrm>
        </p:spPr>
      </p:pic>
    </p:spTree>
    <p:extLst>
      <p:ext uri="{BB962C8B-B14F-4D97-AF65-F5344CB8AC3E}">
        <p14:creationId xmlns:p14="http://schemas.microsoft.com/office/powerpoint/2010/main" val="20981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7840"/>
            <a:ext cx="9905998" cy="1905000"/>
          </a:xfrm>
        </p:spPr>
        <p:txBody>
          <a:bodyPr/>
          <a:lstStyle/>
          <a:p>
            <a:r>
              <a:rPr lang="en-US" dirty="0" smtClean="0"/>
              <a:t>Text vectorization and cosine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𝑊𝑜𝑟𝑑</m:t>
                    </m:r>
                    <m:r>
                      <a:rPr lang="en-US" sz="2800" b="0" i="1" smtClean="0">
                        <a:latin typeface="Cambria Math" charset="0"/>
                      </a:rPr>
                      <m:t>2</m:t>
                    </m:r>
                    <m:r>
                      <a:rPr lang="en-US" sz="2800" b="0" i="1" smtClean="0">
                        <a:latin typeface="Cambria Math" charset="0"/>
                      </a:rPr>
                      <m:t>𝑉𝑒𝑐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𝐺𝑜𝑜𝑔𝑙𝑒𝑁𝑒𝑤𝑠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𝑇𝑟𝑎𝑖𝑛𝑒𝑑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𝐸𝑚𝑏𝑒𝑑𝑑𝑖𝑛𝑔𝑠</m:t>
                    </m:r>
                  </m:oMath>
                </a14:m>
                <a:endParaRPr lang="en-US" sz="2800" b="0" dirty="0" smtClean="0"/>
              </a:p>
              <a:p>
                <a:pPr lvl="1"/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𝑑𝑖𝑠𝑠𝑖𝑚𝑖𝑙𝑎𝑟𝑖𝑡𝑦</m:t>
                    </m:r>
                    <m:r>
                      <a:rPr lang="mr-IN" sz="2800" i="1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1−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800" i="1">
                            <a:latin typeface="Cambria Math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8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.34</m:t>
                              </m:r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⋯</m:t>
                              </m:r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.89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.45</m:t>
                              </m:r>
                            </m:e>
                          </m:mr>
                          <m:mr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.45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.23</m:t>
                              </m:r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⋯</m:t>
                              </m:r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.76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707551" y="3868615"/>
            <a:ext cx="386861" cy="720968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7840"/>
            <a:ext cx="9905998" cy="1905000"/>
          </a:xfrm>
        </p:spPr>
        <p:txBody>
          <a:bodyPr/>
          <a:lstStyle/>
          <a:p>
            <a:r>
              <a:rPr lang="en-US" dirty="0" smtClean="0"/>
              <a:t>Text vectorization and cosine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𝑊𝑜𝑟𝑑</m:t>
                    </m:r>
                    <m:r>
                      <a:rPr lang="en-US" sz="2800" b="0" i="1" smtClean="0">
                        <a:latin typeface="Cambria Math" charset="0"/>
                      </a:rPr>
                      <m:t>2</m:t>
                    </m:r>
                    <m:r>
                      <a:rPr lang="en-US" sz="2800" b="0" i="1" smtClean="0">
                        <a:latin typeface="Cambria Math" charset="0"/>
                      </a:rPr>
                      <m:t>𝑉𝑒𝑐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𝐺𝑜𝑜𝑔𝑙𝑒𝑁𝑒𝑤𝑠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𝑇𝑟𝑎𝑖𝑛𝑒𝑑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𝐸𝑚𝑏𝑒𝑑𝑑𝑖𝑛𝑔𝑠</m:t>
                    </m:r>
                  </m:oMath>
                </a14:m>
                <a:endParaRPr lang="en-US" sz="2800" b="0" dirty="0" smtClean="0"/>
              </a:p>
              <a:p>
                <a:pPr lvl="1"/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𝑑𝑖𝑠𝑠𝑖𝑚𝑖𝑙𝑎𝑟𝑖𝑡𝑦</m:t>
                    </m:r>
                    <m:r>
                      <a:rPr lang="mr-IN" sz="2800" i="1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1−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800" i="1">
                            <a:latin typeface="Cambria Math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8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.34</m:t>
                              </m:r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⋯</m:t>
                              </m:r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.89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.45</m:t>
                              </m:r>
                            </m:e>
                          </m:mr>
                          <m:mr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.45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.23</m:t>
                              </m:r>
                              <m:r>
                                <a:rPr lang="uk-UA" sz="2800" i="1" dirty="0" smtClean="0">
                                  <a:latin typeface="Cambria Math" charset="0"/>
                                </a:rPr>
                                <m:t>⋯</m:t>
                              </m:r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.76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707551" y="3868615"/>
            <a:ext cx="386861" cy="720968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7840"/>
            <a:ext cx="9905998" cy="1905000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10770"/>
              </p:ext>
            </p:extLst>
          </p:nvPr>
        </p:nvGraphicFramePr>
        <p:xfrm>
          <a:off x="1141413" y="1906858"/>
          <a:ext cx="9905997" cy="1817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082"/>
                <a:gridCol w="1202471"/>
                <a:gridCol w="985954"/>
                <a:gridCol w="1008256"/>
                <a:gridCol w="1008256"/>
                <a:gridCol w="1008256"/>
                <a:gridCol w="1008256"/>
                <a:gridCol w="1008256"/>
                <a:gridCol w="1008256"/>
                <a:gridCol w="985954"/>
              </a:tblGrid>
              <a:tr h="546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target source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25%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50%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75%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</a:tr>
              <a:tr h="317784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Crime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Fox News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11160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0.829556933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0.05382656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0.546680808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0.799793571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0.835678518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0.86743091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0.983913898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</a:tr>
              <a:tr h="31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6789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0.839204574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0.048338039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0.622709155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0.811861634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0.844044447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0.872817934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0.970934093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</a:tr>
              <a:tr h="317784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 Politics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Fox News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3848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0.883838486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0.053207771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0.616143465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0.859033167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0.89343968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0.919283092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0.986397505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</a:tr>
              <a:tr h="31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11856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0.880364607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0.048124528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0.603044808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0.857095465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0.889096975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0.914100915</a:t>
                      </a:r>
                      <a:endParaRPr lang="en-US" sz="16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0.977500319</a:t>
                      </a:r>
                      <a:endParaRPr lang="en-US" sz="1600" dirty="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89377" marR="89377" marT="0" marB="0"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48248"/>
              </p:ext>
            </p:extLst>
          </p:nvPr>
        </p:nvGraphicFramePr>
        <p:xfrm>
          <a:off x="1141413" y="4081346"/>
          <a:ext cx="5738888" cy="1282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970"/>
                <a:gridCol w="1378440"/>
                <a:gridCol w="1378440"/>
                <a:gridCol w="1529038"/>
              </a:tblGrid>
              <a:tr h="6200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 Difference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Statistic</a:t>
                      </a:r>
                      <a:endParaRPr lang="en-US" sz="1200" dirty="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p-value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CNN vs Fox News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-0.05428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-54.40851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88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CNN vs RT</a:t>
                      </a:r>
                      <a:endParaRPr lang="en-US" sz="120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-0.04115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-56.03709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Calibri" charset="0"/>
                        <a:ea typeface="맑은 고딕" charset="-127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118</TotalTime>
  <Words>411</Words>
  <Application>Microsoft Macintosh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Cambria Math</vt:lpstr>
      <vt:lpstr>Century Gothic</vt:lpstr>
      <vt:lpstr>Mangal</vt:lpstr>
      <vt:lpstr>Times New Roman</vt:lpstr>
      <vt:lpstr>맑은 고딕</vt:lpstr>
      <vt:lpstr>Arial</vt:lpstr>
      <vt:lpstr>Mesh</vt:lpstr>
      <vt:lpstr>Searching for news bias</vt:lpstr>
      <vt:lpstr>Prior Research</vt:lpstr>
      <vt:lpstr>Prior Research</vt:lpstr>
      <vt:lpstr>Data and Methods</vt:lpstr>
      <vt:lpstr>Topic modeling</vt:lpstr>
      <vt:lpstr>PowerPoint Presentation</vt:lpstr>
      <vt:lpstr>Text vectorization and cosine dissimilarity</vt:lpstr>
      <vt:lpstr>Text vectorization and cosine dissimilarity</vt:lpstr>
      <vt:lpstr>PRELIMINARY RESULTS</vt:lpstr>
      <vt:lpstr>FURTHER STEPS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Tyan</dc:creator>
  <cp:lastModifiedBy>Alexander Tyan</cp:lastModifiedBy>
  <cp:revision>61</cp:revision>
  <dcterms:created xsi:type="dcterms:W3CDTF">2019-04-18T05:37:20Z</dcterms:created>
  <dcterms:modified xsi:type="dcterms:W3CDTF">2019-04-18T10:46:31Z</dcterms:modified>
</cp:coreProperties>
</file>