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96" r:id="rId3"/>
    <p:sldId id="261" r:id="rId4"/>
    <p:sldId id="297" r:id="rId5"/>
    <p:sldId id="258" r:id="rId6"/>
    <p:sldId id="259" r:id="rId7"/>
    <p:sldId id="298" r:id="rId8"/>
    <p:sldId id="260" r:id="rId9"/>
    <p:sldId id="299" r:id="rId10"/>
    <p:sldId id="263" r:id="rId11"/>
    <p:sldId id="300" r:id="rId12"/>
    <p:sldId id="264" r:id="rId13"/>
    <p:sldId id="301" r:id="rId14"/>
    <p:sldId id="262" r:id="rId15"/>
    <p:sldId id="302" r:id="rId16"/>
    <p:sldId id="303" r:id="rId17"/>
    <p:sldId id="304" r:id="rId18"/>
    <p:sldId id="265" r:id="rId19"/>
    <p:sldId id="266" r:id="rId20"/>
    <p:sldId id="276" r:id="rId21"/>
  </p:sldIdLst>
  <p:sldSz cx="9144000" cy="5143500" type="screen16x9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IBM Plex Sans" panose="020B0503050203000203" pitchFamily="34" charset="0"/>
      <p:regular r:id="rId31"/>
      <p:bold r:id="rId32"/>
      <p:italic r:id="rId33"/>
      <p:boldItalic r:id="rId34"/>
    </p:embeddedFont>
    <p:embeddedFont>
      <p:font typeface="Kanit Medium" panose="020B0604020202020204" charset="-34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E1616-3C64-4BA9-B2A0-A342328D1D1A}">
  <a:tblStyle styleId="{CB9E1616-3C64-4BA9-B2A0-A342328D1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16C210-B82E-4E60-8560-31CDDAE7C1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3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1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2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00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722c30371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722c30371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32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05afc42a3_1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05afc42a3_1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49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72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8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3" y="-740500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069" y="4012650"/>
            <a:ext cx="910350" cy="9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529200" y="628350"/>
            <a:ext cx="8085600" cy="38868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120" y="-3197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613" y="4726425"/>
            <a:ext cx="1803650" cy="18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372650" y="2012575"/>
            <a:ext cx="6398700" cy="8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92500" y="28714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9244" y="2704994"/>
            <a:ext cx="3211575" cy="2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091270" y="209470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63" y="-583850"/>
            <a:ext cx="1803650" cy="18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669" y="4461750"/>
            <a:ext cx="9103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415255" y="2780470"/>
            <a:ext cx="3803225" cy="27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6578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u="sng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3" hasCustomPrompt="1"/>
          </p:nvPr>
        </p:nvSpPr>
        <p:spPr>
          <a:xfrm>
            <a:off x="16578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u="sng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u="sng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u="sng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5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u="sng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5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u="sng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872400" y="20175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3419275" y="20175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9"/>
          </p:nvPr>
        </p:nvSpPr>
        <p:spPr>
          <a:xfrm>
            <a:off x="5966150" y="20175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872400" y="3451057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3419275" y="3451057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5"/>
          </p:nvPr>
        </p:nvSpPr>
        <p:spPr>
          <a:xfrm>
            <a:off x="5966150" y="3451057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9" flipH="1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41029" y="3137060"/>
            <a:ext cx="3202525" cy="32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50051" y="-3052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899999" flipH="1">
            <a:off x="5459212" y="2705999"/>
            <a:ext cx="4205000" cy="30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16481" y="658563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08649" y="-487775"/>
            <a:ext cx="910350" cy="9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529200" y="628350"/>
            <a:ext cx="8085600" cy="38868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 hasCustomPrompt="1"/>
          </p:nvPr>
        </p:nvSpPr>
        <p:spPr>
          <a:xfrm>
            <a:off x="798388" y="14239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798400" y="2182912"/>
            <a:ext cx="3492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27725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3"/>
          </p:nvPr>
        </p:nvSpPr>
        <p:spPr>
          <a:xfrm>
            <a:off x="2825700" y="3531413"/>
            <a:ext cx="3492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14239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5"/>
          </p:nvPr>
        </p:nvSpPr>
        <p:spPr>
          <a:xfrm>
            <a:off x="4853025" y="2182912"/>
            <a:ext cx="3492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9" flipH="1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-35224"/>
            <a:ext cx="2961100" cy="2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364502" y="3231198"/>
            <a:ext cx="2676800" cy="19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7126773" y="372473"/>
            <a:ext cx="2676800" cy="19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1439438" y="1531091"/>
            <a:ext cx="6270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2"/>
          </p:nvPr>
        </p:nvSpPr>
        <p:spPr>
          <a:xfrm>
            <a:off x="1439438" y="2695151"/>
            <a:ext cx="6270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3"/>
          </p:nvPr>
        </p:nvSpPr>
        <p:spPr>
          <a:xfrm>
            <a:off x="1433638" y="3859211"/>
            <a:ext cx="6270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4"/>
          </p:nvPr>
        </p:nvSpPr>
        <p:spPr>
          <a:xfrm>
            <a:off x="1439441" y="1069211"/>
            <a:ext cx="627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1439451" y="2233271"/>
            <a:ext cx="627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6"/>
          </p:nvPr>
        </p:nvSpPr>
        <p:spPr>
          <a:xfrm>
            <a:off x="1433638" y="3397331"/>
            <a:ext cx="627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161856" y="3801513"/>
            <a:ext cx="1803650" cy="1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9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476913" y="356238"/>
            <a:ext cx="3175725" cy="2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639919" y="1117263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19349" y="4940825"/>
            <a:ext cx="9103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415255" y="3161470"/>
            <a:ext cx="3803225" cy="27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1163725" y="13826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1163726" y="18323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5013252" y="18323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1163726" y="339397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5013252" y="339397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1163725" y="2944276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7"/>
          </p:nvPr>
        </p:nvSpPr>
        <p:spPr>
          <a:xfrm>
            <a:off x="5013250" y="13826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8"/>
          </p:nvPr>
        </p:nvSpPr>
        <p:spPr>
          <a:xfrm>
            <a:off x="5013250" y="2944276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" flipH="1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78221" y="3541685"/>
            <a:ext cx="3202525" cy="32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636380" y="-539230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73756" y="-922337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75599" y="4515550"/>
            <a:ext cx="910350" cy="9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1"/>
          </p:nvPr>
        </p:nvSpPr>
        <p:spPr>
          <a:xfrm>
            <a:off x="791288" y="1689454"/>
            <a:ext cx="21468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2"/>
          </p:nvPr>
        </p:nvSpPr>
        <p:spPr>
          <a:xfrm>
            <a:off x="3498151" y="1689444"/>
            <a:ext cx="21477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3"/>
          </p:nvPr>
        </p:nvSpPr>
        <p:spPr>
          <a:xfrm>
            <a:off x="791288" y="3178699"/>
            <a:ext cx="21477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4"/>
          </p:nvPr>
        </p:nvSpPr>
        <p:spPr>
          <a:xfrm>
            <a:off x="3498151" y="3178699"/>
            <a:ext cx="21477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5"/>
          </p:nvPr>
        </p:nvSpPr>
        <p:spPr>
          <a:xfrm>
            <a:off x="6205015" y="1689444"/>
            <a:ext cx="21477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6"/>
          </p:nvPr>
        </p:nvSpPr>
        <p:spPr>
          <a:xfrm>
            <a:off x="6205014" y="3178699"/>
            <a:ext cx="21477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7"/>
          </p:nvPr>
        </p:nvSpPr>
        <p:spPr>
          <a:xfrm>
            <a:off x="791288" y="1412475"/>
            <a:ext cx="2147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8"/>
          </p:nvPr>
        </p:nvSpPr>
        <p:spPr>
          <a:xfrm>
            <a:off x="3498151" y="1412475"/>
            <a:ext cx="2147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9"/>
          </p:nvPr>
        </p:nvSpPr>
        <p:spPr>
          <a:xfrm>
            <a:off x="6205014" y="1412475"/>
            <a:ext cx="2147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13"/>
          </p:nvPr>
        </p:nvSpPr>
        <p:spPr>
          <a:xfrm>
            <a:off x="791288" y="2898505"/>
            <a:ext cx="2147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14"/>
          </p:nvPr>
        </p:nvSpPr>
        <p:spPr>
          <a:xfrm>
            <a:off x="3498151" y="2898507"/>
            <a:ext cx="2147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5"/>
          </p:nvPr>
        </p:nvSpPr>
        <p:spPr>
          <a:xfrm>
            <a:off x="6205014" y="2898507"/>
            <a:ext cx="2147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05073" y="-857501"/>
            <a:ext cx="2890825" cy="28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724074" y="3214163"/>
            <a:ext cx="2676800" cy="19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058851" y="-207452"/>
            <a:ext cx="2676800" cy="19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42304" y="4571450"/>
            <a:ext cx="9103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1" flipH="1">
            <a:off x="-411852" y="3497410"/>
            <a:ext cx="3211575" cy="2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341029" y="-487775"/>
            <a:ext cx="3202525" cy="32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16481" y="3770597"/>
            <a:ext cx="1803650" cy="18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0001">
            <a:off x="5459212" y="-675964"/>
            <a:ext cx="4205000" cy="30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649699" y="4638097"/>
            <a:ext cx="9103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50051" y="3389590"/>
            <a:ext cx="3803225" cy="27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9" flipH="1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94431" y="238388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543745" y="3120073"/>
            <a:ext cx="3211575" cy="24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81731" y="4200788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740549" y="79825"/>
            <a:ext cx="910350" cy="9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529200" y="628350"/>
            <a:ext cx="8085600" cy="38868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u="sng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1" y="-5483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3699" y="3121025"/>
            <a:ext cx="910350" cy="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9" flipH="1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72400" y="1457275"/>
            <a:ext cx="3573600" cy="13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" flipH="1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898705" y="2269350"/>
            <a:ext cx="29070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338275" y="2269350"/>
            <a:ext cx="29070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338275" y="1915425"/>
            <a:ext cx="2907000" cy="4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898720" y="1915425"/>
            <a:ext cx="2907000" cy="4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419868" y="3555136"/>
            <a:ext cx="3211575" cy="2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619598" y="3195698"/>
            <a:ext cx="2676800" cy="19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693819" y="-366837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289781" y="286650"/>
            <a:ext cx="1803650" cy="1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674" y="-3052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597463" y="2505639"/>
            <a:ext cx="4205001" cy="30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38656" y="-1077287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563124" y="4730275"/>
            <a:ext cx="910350" cy="9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410850" y="286650"/>
            <a:ext cx="8322300" cy="45702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1000" y="1130825"/>
            <a:ext cx="3519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1000" y="2257075"/>
            <a:ext cx="3519600" cy="16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pic" idx="2"/>
          </p:nvPr>
        </p:nvSpPr>
        <p:spPr>
          <a:xfrm>
            <a:off x="5267000" y="535000"/>
            <a:ext cx="317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>
            <a:off x="529200" y="628350"/>
            <a:ext cx="8085600" cy="38868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4849" y="-5338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32511" y="2277039"/>
            <a:ext cx="4205001" cy="30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743" y="-1305887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5" y="4501675"/>
            <a:ext cx="910350" cy="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529200" y="628350"/>
            <a:ext cx="8085600" cy="38868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33" y="4119763"/>
            <a:ext cx="1803650" cy="18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7602">
            <a:off x="5476340" y="-11434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041400" y="-268286"/>
            <a:ext cx="4488025" cy="32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831690" y="3154998"/>
            <a:ext cx="2676800" cy="19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1525525" y="1394675"/>
            <a:ext cx="6093000" cy="12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 u="sng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1525525" y="2742025"/>
            <a:ext cx="60930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9"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7602" flipH="1">
            <a:off x="-150052" y="-1143405"/>
            <a:ext cx="3803225" cy="27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606689" y="-268286"/>
            <a:ext cx="4488025" cy="32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763331" y="4119763"/>
            <a:ext cx="1803650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34224" y="245725"/>
            <a:ext cx="9103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364502" y="3231198"/>
            <a:ext cx="2676800" cy="19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/>
          <p:nvPr/>
        </p:nvSpPr>
        <p:spPr>
          <a:xfrm>
            <a:off x="529200" y="628350"/>
            <a:ext cx="8085600" cy="3886800"/>
          </a:xfrm>
          <a:prstGeom prst="roundRect">
            <a:avLst>
              <a:gd name="adj" fmla="val 13349"/>
            </a:avLst>
          </a:prstGeom>
          <a:solidFill>
            <a:schemeClr val="dk2"/>
          </a:solidFill>
          <a:ln>
            <a:noFill/>
          </a:ln>
          <a:effectLst>
            <a:outerShdw blurRad="200025" dist="19050" dir="36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ctrTitle"/>
          </p:nvPr>
        </p:nvSpPr>
        <p:spPr>
          <a:xfrm>
            <a:off x="1372650" y="2012575"/>
            <a:ext cx="6398700" cy="8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Kanit Medium"/>
                <a:ea typeface="Kanit Medium"/>
                <a:cs typeface="Kanit Medium"/>
                <a:sym typeface="Kanit Medium"/>
              </a:rPr>
              <a:t>Proyecto Final</a:t>
            </a:r>
            <a:endParaRPr dirty="0"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1"/>
          </p:nvPr>
        </p:nvSpPr>
        <p:spPr>
          <a:xfrm>
            <a:off x="2392500" y="28714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DM Sans"/>
                <a:ea typeface="DM Sans"/>
                <a:cs typeface="DM Sans"/>
                <a:sym typeface="DM Sans"/>
              </a:rPr>
              <a:t>Villalobos Lázaro Alexander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38" name="Google Shape;238;p26"/>
          <p:cNvGrpSpPr/>
          <p:nvPr/>
        </p:nvGrpSpPr>
        <p:grpSpPr>
          <a:xfrm>
            <a:off x="7729025" y="3743775"/>
            <a:ext cx="563100" cy="563100"/>
            <a:chOff x="7729025" y="3743775"/>
            <a:chExt cx="563100" cy="563100"/>
          </a:xfrm>
        </p:grpSpPr>
        <p:sp>
          <p:nvSpPr>
            <p:cNvPr id="239" name="Google Shape;239;p26"/>
            <p:cNvSpPr/>
            <p:nvPr/>
          </p:nvSpPr>
          <p:spPr>
            <a:xfrm>
              <a:off x="7729025" y="37437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40" name="Google Shape;240;p26"/>
            <p:cNvGrpSpPr/>
            <p:nvPr/>
          </p:nvGrpSpPr>
          <p:grpSpPr>
            <a:xfrm>
              <a:off x="7887597" y="3902370"/>
              <a:ext cx="245942" cy="245912"/>
              <a:chOff x="3865225" y="1103750"/>
              <a:chExt cx="302400" cy="302400"/>
            </a:xfrm>
          </p:grpSpPr>
          <p:sp>
            <p:nvSpPr>
              <p:cNvPr id="241" name="Google Shape;241;p26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subTitle" idx="2"/>
          </p:nvPr>
        </p:nvSpPr>
        <p:spPr>
          <a:xfrm>
            <a:off x="1136845" y="1464822"/>
            <a:ext cx="6420402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Acceso a datos: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Se accede al archivo JSON y se carga en la aplicación para su procesamiento.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Identificación de la estructura: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Se examina la estructura del archivo para comprender cómo están organizados los datos, qué claves o índices existen y cómo están anidados.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Búsqueda por clave: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Se utilizan las claves conocidas para acceder a valores específicos. Por ejemplo, si se tiene un objeto JSON que contiene una matriz de productos, se puede acceder a un producto específico utilizando su índice dentro de esa matriz.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Recorrido de la estructura: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En casos donde la información está anidada, es posible que se requiera un recorrido más profundo para encontrar los datos deseados. Esto implica navegar por diferentes niveles del objeto JSON.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Manipulación de datos: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 Una vez que se han encontrado los datos requeridos, se pueden manipular según las necesidades de la aplicación, como mostrarlos en la interfaz de usuario, realizar cálculos, o utilizarlos para otras operaciones.</a:t>
            </a:r>
          </a:p>
        </p:txBody>
      </p:sp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Lógica de reconocimiento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Datos</a:t>
            </a: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44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JSON</a:t>
            </a:r>
            <a:endParaRPr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6D8441-8A45-81D4-9933-AA1AA14060AE}"/>
              </a:ext>
            </a:extLst>
          </p:cNvPr>
          <p:cNvSpPr txBox="1"/>
          <p:nvPr/>
        </p:nvSpPr>
        <p:spPr>
          <a:xfrm>
            <a:off x="2281518" y="1072097"/>
            <a:ext cx="47961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Categoría: </a:t>
            </a:r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Esta es la clave principal del objeto JSON.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Contiene una lista de alimentos recomendados para personas con anemia.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Dentro de esta categoría, hay una lista de objetos que incluyen la información detallada de cada alimento recomendado.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chemeClr val="tx1"/>
                </a:solidFill>
                <a:effectLst/>
                <a:latin typeface="Söhne"/>
              </a:rPr>
              <a:t>Alimentos Recomendados</a:t>
            </a:r>
            <a:endParaRPr lang="es-MX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Cada elemento dentro de la lista de alimentos recomendados es un objeto que contiene tres campos principales: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"nombre": Nombre del alimento recomendado.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descripcion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": Información detallada sobre el alimento y sus beneficios.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r>
              <a:rPr lang="es-MX" b="0" i="0" dirty="0" err="1">
                <a:solidFill>
                  <a:schemeClr val="tx1"/>
                </a:solidFill>
                <a:effectLst/>
                <a:latin typeface="Söhne"/>
              </a:rPr>
              <a:t>categoria</a:t>
            </a: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": La categoría a la que pertenece este alimento.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Integración de texto a voz</a:t>
            </a: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50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Lógica de reconocimiento</a:t>
            </a:r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1439438" y="1531091"/>
            <a:ext cx="6270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Captura de audio</a:t>
            </a:r>
          </a:p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Preprocesamiento</a:t>
            </a:r>
          </a:p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Filtrado y segmentación</a:t>
            </a:r>
          </a:p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Caracterización de voz</a:t>
            </a:r>
          </a:p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Reconocimiento de patrones</a:t>
            </a:r>
          </a:p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Decodificación y corrección</a:t>
            </a:r>
          </a:p>
          <a:p>
            <a:pPr algn="l">
              <a:buFont typeface="+mj-lt"/>
              <a:buAutoNum type="arabicPeriod"/>
            </a:pPr>
            <a:r>
              <a:rPr lang="es-MX" sz="1600" b="1" i="0" dirty="0">
                <a:solidFill>
                  <a:schemeClr val="tx1"/>
                </a:solidFill>
                <a:effectLst/>
                <a:latin typeface="Söhne"/>
              </a:rPr>
              <a:t>Salida de texto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Generación dinámica de elementos HTML</a:t>
            </a: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25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Lógica principal</a:t>
            </a:r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767085" y="1145609"/>
            <a:ext cx="8376915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Se utilizan funciones como </a:t>
            </a:r>
            <a:r>
              <a:rPr lang="es-MX" b="1" dirty="0" err="1">
                <a:solidFill>
                  <a:schemeClr val="tx1"/>
                </a:solidFill>
              </a:rPr>
              <a:t>createElement</a:t>
            </a:r>
            <a:r>
              <a:rPr lang="es-MX" b="1" dirty="0">
                <a:solidFill>
                  <a:schemeClr val="tx1"/>
                </a:solidFill>
              </a:rPr>
              <a:t> para crear elementos HTML en el DOM.</a:t>
            </a: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Por ejemplo, se crea un elemento </a:t>
            </a:r>
            <a:r>
              <a:rPr lang="es-MX" b="1" dirty="0" err="1">
                <a:solidFill>
                  <a:schemeClr val="tx1"/>
                </a:solidFill>
              </a:rPr>
              <a:t>img</a:t>
            </a:r>
            <a:r>
              <a:rPr lang="es-MX" b="1" dirty="0">
                <a:solidFill>
                  <a:schemeClr val="tx1"/>
                </a:solidFill>
              </a:rPr>
              <a:t> para mostrar las imágenes y un elemento </a:t>
            </a:r>
            <a:r>
              <a:rPr lang="es-MX" b="1" dirty="0" err="1">
                <a:solidFill>
                  <a:schemeClr val="tx1"/>
                </a:solidFill>
              </a:rPr>
              <a:t>label</a:t>
            </a:r>
            <a:r>
              <a:rPr lang="es-MX" b="1" dirty="0">
                <a:solidFill>
                  <a:schemeClr val="tx1"/>
                </a:solidFill>
              </a:rPr>
              <a:t> para mostrar las recomendaciones.</a:t>
            </a:r>
          </a:p>
          <a:p>
            <a:pPr marL="152400" indent="0" algn="l"/>
            <a:endParaRPr lang="es-MX" b="1" dirty="0">
              <a:solidFill>
                <a:schemeClr val="tx1"/>
              </a:solidFill>
            </a:endParaRP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Eventos de Interacción del Usuario:</a:t>
            </a: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Los botones y elementos de la interfaz tienen eventos </a:t>
            </a:r>
            <a:r>
              <a:rPr lang="es-MX" b="1" dirty="0" err="1">
                <a:solidFill>
                  <a:schemeClr val="tx1"/>
                </a:solidFill>
              </a:rPr>
              <a:t>click</a:t>
            </a:r>
            <a:r>
              <a:rPr lang="es-MX" b="1" dirty="0">
                <a:solidFill>
                  <a:schemeClr val="tx1"/>
                </a:solidFill>
              </a:rPr>
              <a:t> asociados que activan funciones para mostrar información relevante basada en la categoría seleccionada.</a:t>
            </a: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Por ejemplo, al hacer clic en un botón de categoría, se llama a una función que selecciona una recomendación aleatoria de esa categoría y la muestra en el </a:t>
            </a:r>
            <a:r>
              <a:rPr lang="es-MX" b="1" dirty="0" err="1">
                <a:solidFill>
                  <a:schemeClr val="tx1"/>
                </a:solidFill>
              </a:rPr>
              <a:t>label</a:t>
            </a:r>
            <a:r>
              <a:rPr lang="es-MX" b="1" dirty="0">
                <a:solidFill>
                  <a:schemeClr val="tx1"/>
                </a:solidFill>
              </a:rPr>
              <a:t>.</a:t>
            </a:r>
          </a:p>
          <a:p>
            <a:pPr marL="152400" indent="0" algn="l"/>
            <a:endParaRPr lang="es-MX" b="1" dirty="0">
              <a:solidFill>
                <a:schemeClr val="tx1"/>
              </a:solidFill>
            </a:endParaRP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Reconocimiento de Voz:</a:t>
            </a: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Se utiliza la API de reconocimiento de voz (</a:t>
            </a:r>
            <a:r>
              <a:rPr lang="es-MX" b="1" dirty="0" err="1">
                <a:solidFill>
                  <a:schemeClr val="tx1"/>
                </a:solidFill>
              </a:rPr>
              <a:t>SpeechRecognition</a:t>
            </a:r>
            <a:r>
              <a:rPr lang="es-MX" b="1" dirty="0">
                <a:solidFill>
                  <a:schemeClr val="tx1"/>
                </a:solidFill>
              </a:rPr>
              <a:t>) para permitir que el usuario hable y obtener recomendaciones basadas en lo que se ha reconocido.</a:t>
            </a: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Síntesis de Voz:</a:t>
            </a:r>
          </a:p>
          <a:p>
            <a:pPr marL="152400" indent="0" algn="l"/>
            <a:endParaRPr lang="es-MX" b="1" dirty="0">
              <a:solidFill>
                <a:schemeClr val="tx1"/>
              </a:solidFill>
            </a:endParaRPr>
          </a:p>
          <a:p>
            <a:pPr marL="152400" indent="0" algn="l"/>
            <a:r>
              <a:rPr lang="es-MX" b="1" dirty="0">
                <a:solidFill>
                  <a:schemeClr val="tx1"/>
                </a:solidFill>
              </a:rPr>
              <a:t>Se emplea la síntesis de voz (</a:t>
            </a:r>
            <a:r>
              <a:rPr lang="es-MX" b="1" dirty="0" err="1">
                <a:solidFill>
                  <a:schemeClr val="tx1"/>
                </a:solidFill>
              </a:rPr>
              <a:t>SpeechSynthesis</a:t>
            </a:r>
            <a:r>
              <a:rPr lang="es-MX" b="1" dirty="0">
                <a:solidFill>
                  <a:schemeClr val="tx1"/>
                </a:solidFill>
              </a:rPr>
              <a:t>) para convertir texto en voz y permitir que el navegador "hable" la información de las recomendaciones.</a:t>
            </a:r>
          </a:p>
        </p:txBody>
      </p:sp>
    </p:spTree>
    <p:extLst>
      <p:ext uri="{BB962C8B-B14F-4D97-AF65-F5344CB8AC3E}">
        <p14:creationId xmlns:p14="http://schemas.microsoft.com/office/powerpoint/2010/main" val="167613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Conclusión</a:t>
            </a: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15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5"/>
          <p:cNvGrpSpPr/>
          <p:nvPr/>
        </p:nvGrpSpPr>
        <p:grpSpPr>
          <a:xfrm>
            <a:off x="798400" y="3743775"/>
            <a:ext cx="563100" cy="563100"/>
            <a:chOff x="7729025" y="3743775"/>
            <a:chExt cx="563100" cy="563100"/>
          </a:xfrm>
        </p:grpSpPr>
        <p:sp>
          <p:nvSpPr>
            <p:cNvPr id="348" name="Google Shape;348;p35"/>
            <p:cNvSpPr/>
            <p:nvPr/>
          </p:nvSpPr>
          <p:spPr>
            <a:xfrm>
              <a:off x="7729025" y="37437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349" name="Google Shape;349;p35"/>
            <p:cNvGrpSpPr/>
            <p:nvPr/>
          </p:nvGrpSpPr>
          <p:grpSpPr>
            <a:xfrm>
              <a:off x="7887597" y="3902370"/>
              <a:ext cx="245942" cy="245912"/>
              <a:chOff x="3865225" y="1103750"/>
              <a:chExt cx="302400" cy="302400"/>
            </a:xfrm>
          </p:grpSpPr>
          <p:sp>
            <p:nvSpPr>
              <p:cNvPr id="350" name="Google Shape;350;p35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98A595-E163-B11F-70A5-D760ACC49C4A}"/>
              </a:ext>
            </a:extLst>
          </p:cNvPr>
          <p:cNvSpPr txBox="1"/>
          <p:nvPr/>
        </p:nvSpPr>
        <p:spPr>
          <a:xfrm>
            <a:off x="1493982" y="1879252"/>
            <a:ext cx="5666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resumen, esta aplicación combina elementos interactivos, información nutricional estructurada y herramientas de accesibilidad para brindar recomendaciones útiles y fomentar decisiones informadas sobre la salud y nutrición. Su enfoque dinámico y accesible busca mejorar la experiencia del usuario al interactuar con la información nutricional.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title"/>
          </p:nvPr>
        </p:nvSpPr>
        <p:spPr>
          <a:xfrm>
            <a:off x="1525525" y="1394675"/>
            <a:ext cx="6093000" cy="12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Gracias</a:t>
            </a:r>
            <a:endParaRPr dirty="0"/>
          </a:p>
        </p:txBody>
      </p:sp>
      <p:grpSp>
        <p:nvGrpSpPr>
          <p:cNvPr id="358" name="Google Shape;358;p36"/>
          <p:cNvGrpSpPr/>
          <p:nvPr/>
        </p:nvGrpSpPr>
        <p:grpSpPr>
          <a:xfrm>
            <a:off x="812050" y="831575"/>
            <a:ext cx="563100" cy="563100"/>
            <a:chOff x="7729025" y="831575"/>
            <a:chExt cx="563100" cy="563100"/>
          </a:xfrm>
        </p:grpSpPr>
        <p:sp>
          <p:nvSpPr>
            <p:cNvPr id="359" name="Google Shape;359;p36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360" name="Google Shape;360;p36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361" name="Google Shape;361;p36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49" y="2077882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dirty="0">
                <a:solidFill>
                  <a:schemeClr val="bg1"/>
                </a:solidFill>
                <a:effectLst/>
                <a:latin typeface="Söhne"/>
              </a:rPr>
              <a:t>Esta aplicación web interactiva ofrece consejos de salud y nutrición, mostrando recomendaciones visuales junto con información textual. Utiliza la potencia de la biblioteca PIXI.js para representar gráficos y datos dinámicos, permitiendo al usuario explorar distintas categorías de recomendaciones.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2091789" y="1236082"/>
            <a:ext cx="496042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041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6"/>
          <p:cNvPicPr preferRelativeResize="0"/>
          <p:nvPr/>
        </p:nvPicPr>
        <p:blipFill rotWithShape="1">
          <a:blip r:embed="rId3">
            <a:alphaModFix/>
          </a:blip>
          <a:srcRect t="58350"/>
          <a:stretch/>
        </p:blipFill>
        <p:spPr>
          <a:xfrm rot="10799998">
            <a:off x="5444137" y="2981245"/>
            <a:ext cx="2594213" cy="174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0" flipH="1">
            <a:off x="3659627" y="2500821"/>
            <a:ext cx="1675830" cy="270460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Bibliografía:</a:t>
            </a:r>
            <a:endParaRPr dirty="0"/>
          </a:p>
        </p:txBody>
      </p:sp>
      <p:pic>
        <p:nvPicPr>
          <p:cNvPr id="500" name="Google Shape;5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67764" flipH="1">
            <a:off x="1462501" y="3185269"/>
            <a:ext cx="1195725" cy="15336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C70F7B-0306-7978-4AEC-7897BBD49311}"/>
              </a:ext>
            </a:extLst>
          </p:cNvPr>
          <p:cNvSpPr txBox="1"/>
          <p:nvPr/>
        </p:nvSpPr>
        <p:spPr>
          <a:xfrm>
            <a:off x="893912" y="1448365"/>
            <a:ext cx="56119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🧙‍♂️, A. E. (2020, mayo 19). </a:t>
            </a:r>
            <a:r>
              <a:rPr lang="es-MX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Text </a:t>
            </a:r>
            <a:r>
              <a:rPr lang="es-MX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to</a:t>
            </a:r>
            <a:r>
              <a:rPr lang="es-MX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s-MX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speech</a:t>
            </a:r>
            <a:r>
              <a:rPr lang="es-MX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in 3 </a:t>
            </a:r>
            <a:r>
              <a:rPr lang="es-MX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lines</a:t>
            </a:r>
            <a:r>
              <a:rPr lang="es-MX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s-MX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of</a:t>
            </a:r>
            <a:r>
              <a:rPr lang="es-MX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JavaScript</a:t>
            </a:r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DEV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Community</a:t>
            </a:r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https://dev.to/asaoluelijah/text-to-speech-in-3-lines-of-javascript-b8h</a:t>
            </a:r>
          </a:p>
          <a:p>
            <a:pPr algn="l"/>
            <a:r>
              <a:rPr lang="es-MX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PixiJS</a:t>
            </a:r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(s/f). Pixijs.com. Recuperado el 7 de diciembre de 2023, de https://pixijs.com/</a:t>
            </a:r>
          </a:p>
          <a:p>
            <a:pPr algn="l"/>
            <a:r>
              <a:rPr lang="es-MX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Problemas de salud</a:t>
            </a:r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(s/f). Health.gov. Recuperado el 7 de diciembre de 2023, de https://health.gov/espanol/myhealthfinder/problemas-salud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(S/f).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Brainly.lat</a:t>
            </a:r>
            <a:r>
              <a:rPr lang="es-MX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Recuperado el 5 de diciembre de 2023, de https://brainly.lat/tarea/34181570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4;p50">
            <a:extLst>
              <a:ext uri="{FF2B5EF4-FFF2-40B4-BE49-F238E27FC236}">
                <a16:creationId xmlns:a16="http://schemas.microsoft.com/office/drawing/2014/main" id="{97A60956-BCFE-79F9-0684-67680E95E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960" y="1330754"/>
            <a:ext cx="38856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3" name="Google Shape;1045;p50">
            <a:extLst>
              <a:ext uri="{FF2B5EF4-FFF2-40B4-BE49-F238E27FC236}">
                <a16:creationId xmlns:a16="http://schemas.microsoft.com/office/drawing/2014/main" id="{2E9D108E-AB64-7C89-4F55-4E57F618C4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5109" y="2252008"/>
            <a:ext cx="3885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mayoría de las personas enfrenta dificultades para acceder a información nutricional clara y precisa sobre los alimentos que consumen, lo que dificulta la toma de decisiones informadas sobre su dieta y nutrición. Esto puede deberse a la falta de acceso a fuentes confiables de información, así como a la complejidad de la información nutricional presente en las etiquetas de los productos alimenticios. </a:t>
            </a:r>
          </a:p>
        </p:txBody>
      </p:sp>
      <p:pic>
        <p:nvPicPr>
          <p:cNvPr id="1026" name="Picture 2" descr="Los problemas de salud más frecuentes entre los trabajadores">
            <a:extLst>
              <a:ext uri="{FF2B5EF4-FFF2-40B4-BE49-F238E27FC236}">
                <a16:creationId xmlns:a16="http://schemas.microsoft.com/office/drawing/2014/main" id="{D8BFEEF3-7CDC-EEEF-692D-A54864ED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81" y="1161433"/>
            <a:ext cx="3726480" cy="2794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4;p50">
            <a:extLst>
              <a:ext uri="{FF2B5EF4-FFF2-40B4-BE49-F238E27FC236}">
                <a16:creationId xmlns:a16="http://schemas.microsoft.com/office/drawing/2014/main" id="{97A60956-BCFE-79F9-0684-67680E95E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960" y="1330754"/>
            <a:ext cx="38856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Solución</a:t>
            </a:r>
            <a:endParaRPr dirty="0"/>
          </a:p>
        </p:txBody>
      </p:sp>
      <p:sp>
        <p:nvSpPr>
          <p:cNvPr id="3" name="Google Shape;1045;p50">
            <a:extLst>
              <a:ext uri="{FF2B5EF4-FFF2-40B4-BE49-F238E27FC236}">
                <a16:creationId xmlns:a16="http://schemas.microsoft.com/office/drawing/2014/main" id="{2E9D108E-AB64-7C89-4F55-4E57F618C4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2927" y="2390553"/>
            <a:ext cx="3885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implementar una Interfaz Verbal que integra reconocimiento de voz y texto a voz, la aplicación busca simplificar el proceso de obtener información sobre los alimentos. Los usuarios pueden simplemente hablar o escribir el nombre del alimento y recibir información nutricional fácil de comprender de manera oral. </a:t>
            </a:r>
          </a:p>
        </p:txBody>
      </p:sp>
      <p:pic>
        <p:nvPicPr>
          <p:cNvPr id="2050" name="Picture 2" descr="Tomar las riendas. Tecnicas de resolucion de problemas - navarra.es">
            <a:extLst>
              <a:ext uri="{FF2B5EF4-FFF2-40B4-BE49-F238E27FC236}">
                <a16:creationId xmlns:a16="http://schemas.microsoft.com/office/drawing/2014/main" id="{4C0C4070-3E0F-BCD7-1832-971D11FC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16" y="2208384"/>
            <a:ext cx="2343150" cy="1762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9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title" idx="2"/>
          </p:nvPr>
        </p:nvSpPr>
        <p:spPr>
          <a:xfrm>
            <a:off x="165780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title" idx="3"/>
          </p:nvPr>
        </p:nvSpPr>
        <p:spPr>
          <a:xfrm>
            <a:off x="165780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4"/>
          </p:nvPr>
        </p:nvSpPr>
        <p:spPr>
          <a:xfrm>
            <a:off x="420467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5"/>
          </p:nvPr>
        </p:nvSpPr>
        <p:spPr>
          <a:xfrm>
            <a:off x="4204675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 idx="6"/>
          </p:nvPr>
        </p:nvSpPr>
        <p:spPr>
          <a:xfrm>
            <a:off x="67515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7"/>
          </p:nvPr>
        </p:nvSpPr>
        <p:spPr>
          <a:xfrm>
            <a:off x="67515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1"/>
          </p:nvPr>
        </p:nvSpPr>
        <p:spPr>
          <a:xfrm>
            <a:off x="872400" y="20175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</a:t>
            </a: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8"/>
          </p:nvPr>
        </p:nvSpPr>
        <p:spPr>
          <a:xfrm>
            <a:off x="3419275" y="20175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Lógica de reconocimiento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subTitle" idx="9"/>
          </p:nvPr>
        </p:nvSpPr>
        <p:spPr>
          <a:xfrm>
            <a:off x="5966150" y="20175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Datos</a:t>
            </a:r>
            <a:endParaRPr dirty="0"/>
          </a:p>
        </p:txBody>
      </p:sp>
      <p:sp>
        <p:nvSpPr>
          <p:cNvPr id="266" name="Google Shape;266;p28"/>
          <p:cNvSpPr txBox="1">
            <a:spLocks noGrp="1"/>
          </p:cNvSpPr>
          <p:nvPr>
            <p:ph type="subTitle" idx="13"/>
          </p:nvPr>
        </p:nvSpPr>
        <p:spPr>
          <a:xfrm>
            <a:off x="872400" y="3451057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Integración de texto a voz</a:t>
            </a:r>
            <a:endParaRPr dirty="0"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14"/>
          </p:nvPr>
        </p:nvSpPr>
        <p:spPr>
          <a:xfrm>
            <a:off x="3419275" y="3451057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Generación dinámica de elementos HTML</a:t>
            </a:r>
          </a:p>
        </p:txBody>
      </p:sp>
      <p:sp>
        <p:nvSpPr>
          <p:cNvPr id="268" name="Google Shape;268;p28"/>
          <p:cNvSpPr txBox="1">
            <a:spLocks noGrp="1"/>
          </p:cNvSpPr>
          <p:nvPr>
            <p:ph type="subTitle" idx="15"/>
          </p:nvPr>
        </p:nvSpPr>
        <p:spPr>
          <a:xfrm>
            <a:off x="5966150" y="3451057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Diseño</a:t>
            </a:r>
            <a:endParaRPr dirty="0"/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3A34802-66F0-EFCB-598A-6DACD0090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85" b="4488"/>
          <a:stretch/>
        </p:blipFill>
        <p:spPr>
          <a:xfrm>
            <a:off x="457200" y="493058"/>
            <a:ext cx="822960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F7F4832-A947-3C69-C80E-2354776E4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 b="5359"/>
          <a:stretch/>
        </p:blipFill>
        <p:spPr>
          <a:xfrm>
            <a:off x="457200" y="484094"/>
            <a:ext cx="8229600" cy="4383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600250" y="2346400"/>
            <a:ext cx="3943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Lógica de reconocimiento</a:t>
            </a: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2"/>
          </p:nvPr>
        </p:nvSpPr>
        <p:spPr>
          <a:xfrm>
            <a:off x="4013250" y="15536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729025" y="831575"/>
            <a:ext cx="563100" cy="563100"/>
            <a:chOff x="7729025" y="831575"/>
            <a:chExt cx="563100" cy="563100"/>
          </a:xfrm>
        </p:grpSpPr>
        <p:sp>
          <p:nvSpPr>
            <p:cNvPr id="276" name="Google Shape;276;p29"/>
            <p:cNvSpPr/>
            <p:nvPr/>
          </p:nvSpPr>
          <p:spPr>
            <a:xfrm>
              <a:off x="7729025" y="831575"/>
              <a:ext cx="563100" cy="563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77" name="Google Shape;277;p29"/>
            <p:cNvGrpSpPr/>
            <p:nvPr/>
          </p:nvGrpSpPr>
          <p:grpSpPr>
            <a:xfrm>
              <a:off x="7887597" y="990170"/>
              <a:ext cx="245942" cy="245912"/>
              <a:chOff x="3865225" y="1103750"/>
              <a:chExt cx="302400" cy="3024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3973525" y="1103750"/>
                <a:ext cx="85800" cy="30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332401"/>
      </p:ext>
    </p:extLst>
  </p:cSld>
  <p:clrMapOvr>
    <a:masterClrMapping/>
  </p:clrMapOvr>
</p:sld>
</file>

<file path=ppt/theme/theme1.xml><?xml version="1.0" encoding="utf-8"?>
<a:theme xmlns:a="http://schemas.openxmlformats.org/drawingml/2006/main" name="Hypoparathyroidism by Slidesgo">
  <a:themeElements>
    <a:clrScheme name="Simple Light">
      <a:dk1>
        <a:srgbClr val="0F3B37"/>
      </a:dk1>
      <a:lt1>
        <a:srgbClr val="0C7B6F"/>
      </a:lt1>
      <a:dk2>
        <a:srgbClr val="DAEBE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3B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842</Words>
  <Application>Microsoft Office PowerPoint</Application>
  <PresentationFormat>Presentación en pantalla (16:9)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Open Sans</vt:lpstr>
      <vt:lpstr>Söhne</vt:lpstr>
      <vt:lpstr>Kanit Medium</vt:lpstr>
      <vt:lpstr>Arial</vt:lpstr>
      <vt:lpstr>Georgia</vt:lpstr>
      <vt:lpstr>DM Sans</vt:lpstr>
      <vt:lpstr>IBM Plex Sans</vt:lpstr>
      <vt:lpstr>Raleway</vt:lpstr>
      <vt:lpstr>Hypoparathyroidism by Slidesgo</vt:lpstr>
      <vt:lpstr>Proyecto Final</vt:lpstr>
      <vt:lpstr>Esta aplicación web interactiva ofrece consejos de salud y nutrición, mostrando recomendaciones visuales junto con información textual. Utiliza la potencia de la biblioteca PIXI.js para representar gráficos y datos dinámicos, permitiendo al usuario explorar distintas categorías de recomendaciones.</vt:lpstr>
      <vt:lpstr>PROBLEMA</vt:lpstr>
      <vt:lpstr>Solución</vt:lpstr>
      <vt:lpstr>Table of contents</vt:lpstr>
      <vt:lpstr>Diseño</vt:lpstr>
      <vt:lpstr>Presentación de PowerPoint</vt:lpstr>
      <vt:lpstr>Presentación de PowerPoint</vt:lpstr>
      <vt:lpstr>Lógica de reconocimiento</vt:lpstr>
      <vt:lpstr>Lógica de reconocimiento</vt:lpstr>
      <vt:lpstr>Datos</vt:lpstr>
      <vt:lpstr>JSON</vt:lpstr>
      <vt:lpstr>Integración de texto a voz</vt:lpstr>
      <vt:lpstr>Lógica de reconocimiento</vt:lpstr>
      <vt:lpstr>Generación dinámica de elementos HTML</vt:lpstr>
      <vt:lpstr>Lógica principal</vt:lpstr>
      <vt:lpstr>Conclusión</vt:lpstr>
      <vt:lpstr>Presentación de PowerPoint</vt:lpstr>
      <vt:lpstr>Gracias</vt:lpstr>
      <vt:lpstr>Bibliografía: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Alexander VL</dc:creator>
  <cp:lastModifiedBy>Alexander VL</cp:lastModifiedBy>
  <cp:revision>2</cp:revision>
  <dcterms:modified xsi:type="dcterms:W3CDTF">2023-12-07T12:00:28Z</dcterms:modified>
</cp:coreProperties>
</file>