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410" r:id="rId5"/>
    <p:sldId id="383" r:id="rId6"/>
    <p:sldId id="391" r:id="rId7"/>
    <p:sldId id="408" r:id="rId8"/>
    <p:sldId id="411" r:id="rId9"/>
    <p:sldId id="412" r:id="rId10"/>
    <p:sldId id="413" r:id="rId11"/>
    <p:sldId id="415" r:id="rId12"/>
    <p:sldId id="414" r:id="rId13"/>
    <p:sldId id="417" r:id="rId14"/>
    <p:sldId id="419" r:id="rId15"/>
    <p:sldId id="420" r:id="rId16"/>
    <p:sldId id="407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29" autoAdjust="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E92A46E5-772B-4A8A-A167-62663A29553C}" type="datetime1">
              <a:rPr lang="es-ES" smtClean="0"/>
              <a:t>11/09/2024</a:t>
            </a:fld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2C230DF-5933-439D-898F-38E9AC9BA68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=""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8" name="Marcador de encabezado 7">
            <a:extLst>
              <a:ext uri="{FF2B5EF4-FFF2-40B4-BE49-F238E27FC236}">
                <a16:creationId xmlns=""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6DB30B6-91B7-493F-B445-96E1D2848A7B}" type="datetime1">
              <a:rPr lang="es-ES" smtClean="0"/>
              <a:t>11/09/2024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A89C7E07-3C67-C64C-8DA0-0404F63039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8958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6184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2618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755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0982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2042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7555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476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="" xmlns:a16="http://schemas.microsoft.com/office/drawing/2014/main" id="{C26C18C3-ED25-DD4B-BA72-24932D54D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=""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=""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=""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="" xmlns:a16="http://schemas.microsoft.com/office/drawing/2014/main" id="{A69706A2-3726-FE4E-B923-E75D485978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="" xmlns:a16="http://schemas.microsoft.com/office/drawing/2014/main" id="{CF555767-B3D8-BD57-1D42-7F6E1E6689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bre 13">
              <a:extLst>
                <a:ext uri="{FF2B5EF4-FFF2-40B4-BE49-F238E27FC236}">
                  <a16:creationId xmlns=""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=""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7" name="Forma libre 15">
              <a:extLst>
                <a:ext uri="{FF2B5EF4-FFF2-40B4-BE49-F238E27FC236}">
                  <a16:creationId xmlns=""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=""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457200" indent="0">
              <a:spcBef>
                <a:spcPts val="1800"/>
              </a:spcBef>
              <a:buNone/>
              <a:defRPr lang="es-ES" sz="2000"/>
            </a:lvl2pPr>
            <a:lvl3pPr marL="914400" indent="0">
              <a:spcBef>
                <a:spcPts val="1800"/>
              </a:spcBef>
              <a:buNone/>
              <a:defRPr lang="es-ES" sz="2000"/>
            </a:lvl3pPr>
            <a:lvl4pPr marL="1371600" indent="0">
              <a:spcBef>
                <a:spcPts val="1800"/>
              </a:spcBef>
              <a:buNone/>
              <a:defRPr lang="es-ES" sz="2000"/>
            </a:lvl4pPr>
            <a:lvl5pPr marL="1828800" indent="0">
              <a:spcBef>
                <a:spcPts val="1800"/>
              </a:spcBef>
              <a:buNone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=""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=""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="" xmlns:a16="http://schemas.microsoft.com/office/drawing/2014/main" id="{C97D5AF2-684A-4A8D-3D82-B57D7AC446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=""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=""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=""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=""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>
              <a:spcBef>
                <a:spcPts val="18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=""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=""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9" name="Marcador de posición de la tabla 2">
            <a:extLst>
              <a:ext uri="{FF2B5EF4-FFF2-40B4-BE49-F238E27FC236}">
                <a16:creationId xmlns=""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es-ES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=""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=""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="" xmlns:a16="http://schemas.microsoft.com/office/drawing/2014/main" id="{C26C18C3-ED25-DD4B-BA72-24932D54D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=""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=""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=""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=""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="" xmlns:a16="http://schemas.microsoft.com/office/drawing/2014/main" id="{58B149C6-5AAC-B8E5-5411-EA38821F67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="" xmlns:a16="http://schemas.microsoft.com/office/drawing/2014/main" id="{806C6F65-35CD-D64B-992A-0C1C1E003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=""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=""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=""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=""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=""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=""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 spc="50" baseline="0">
                <a:latin typeface="+mj-lt"/>
              </a:defRPr>
            </a:lvl1pPr>
          </a:lstStyle>
          <a:p>
            <a:pPr rtl="0"/>
            <a:r>
              <a:rPr lang="es-ES" noProof="0" dirty="0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=""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s-E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 noProof="0" dirty="0"/>
              <a:t>Haga clic para agregar contenido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3" name="Marcador de número de diapositiva 42">
            <a:extLst>
              <a:ext uri="{FF2B5EF4-FFF2-40B4-BE49-F238E27FC236}">
                <a16:creationId xmlns=""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42" name="Marcador de fecha 41">
            <a:extLst>
              <a:ext uri="{FF2B5EF4-FFF2-40B4-BE49-F238E27FC236}">
                <a16:creationId xmlns=""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noProof="0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="" xmlns:a16="http://schemas.microsoft.com/office/drawing/2014/main" id="{979826C1-7A52-DA25-F422-EE62DED7D1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=""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=""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D96BA398-1ED2-1FCA-63B9-8915A8C7A5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=""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=""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="" xmlns:a16="http://schemas.microsoft.com/office/drawing/2014/main" id="{29169ED6-4B82-6844-119F-AC15CDF2D3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="" xmlns:a16="http://schemas.microsoft.com/office/drawing/2014/main" id="{C57F1500-1A16-D1EF-4F0C-030852B291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="" xmlns:a16="http://schemas.microsoft.com/office/drawing/2014/main" id="{2D07A0BE-3890-193E-9439-F294E61A71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bre 19">
              <a:extLst>
                <a:ext uri="{FF2B5EF4-FFF2-40B4-BE49-F238E27FC236}">
                  <a16:creationId xmlns=""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20">
              <a:extLst>
                <a:ext uri="{FF2B5EF4-FFF2-40B4-BE49-F238E27FC236}">
                  <a16:creationId xmlns=""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21">
              <a:extLst>
                <a:ext uri="{FF2B5EF4-FFF2-40B4-BE49-F238E27FC236}">
                  <a16:creationId xmlns=""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=""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=""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=""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="" xmlns:a16="http://schemas.microsoft.com/office/drawing/2014/main" id="{C26C18C3-ED25-DD4B-BA72-24932D54D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=""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=""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=""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="" xmlns:a16="http://schemas.microsoft.com/office/drawing/2014/main" id="{A69706A2-3726-FE4E-B923-E75D485978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=""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="" xmlns:a16="http://schemas.microsoft.com/office/drawing/2014/main" id="{C97D5AF2-684A-4A8D-3D82-B57D7AC446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=""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=""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=""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=""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9436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=""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=""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=""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="" xmlns:a16="http://schemas.microsoft.com/office/drawing/2014/main" id="{42E558A9-6DD6-E21D-3A8F-6707E1DD19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=""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7">
              <a:extLst>
                <a:ext uri="{FF2B5EF4-FFF2-40B4-BE49-F238E27FC236}">
                  <a16:creationId xmlns=""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8">
              <a:extLst>
                <a:ext uri="{FF2B5EF4-FFF2-40B4-BE49-F238E27FC236}">
                  <a16:creationId xmlns=""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8" name="Forma libre 9">
              <a:extLst>
                <a:ext uri="{FF2B5EF4-FFF2-40B4-BE49-F238E27FC236}">
                  <a16:creationId xmlns=""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9" name="Forma libre 10">
              <a:extLst>
                <a:ext uri="{FF2B5EF4-FFF2-40B4-BE49-F238E27FC236}">
                  <a16:creationId xmlns=""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=""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es-ES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es-ES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es-ES" sz="2000"/>
            </a:lvl3pPr>
            <a:lvl4pPr marL="1371600" indent="0">
              <a:spcBef>
                <a:spcPts val="1800"/>
              </a:spcBef>
              <a:buFont typeface="+mj-lt"/>
              <a:buNone/>
              <a:defRPr lang="es-ES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endParaRPr lang="es-ES" dirty="0"/>
          </a:p>
        </p:txBody>
      </p:sp>
      <p:sp>
        <p:nvSpPr>
          <p:cNvPr id="2" name="Marcador de contenido 5">
            <a:extLst>
              <a:ext uri="{FF2B5EF4-FFF2-40B4-BE49-F238E27FC236}">
                <a16:creationId xmlns=""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=""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=""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e imagen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=""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arcador de posición de imagen 11">
            <a:extLst>
              <a:ext uri="{FF2B5EF4-FFF2-40B4-BE49-F238E27FC236}">
                <a16:creationId xmlns=""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=""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=""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=""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=""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32" name="Marcador de número de diapositiva 5">
            <a:extLst>
              <a:ext uri="{FF2B5EF4-FFF2-40B4-BE49-F238E27FC236}">
                <a16:creationId xmlns=""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s-ES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es-ES">
          <a:solidFill>
            <a:schemeClr val="tx2"/>
          </a:solidFill>
        </a:defRPr>
      </a:lvl2pPr>
      <a:lvl3pPr eaLnBrk="1" hangingPunct="1">
        <a:defRPr lang="es-ES">
          <a:solidFill>
            <a:schemeClr val="tx2"/>
          </a:solidFill>
        </a:defRPr>
      </a:lvl3pPr>
      <a:lvl4pPr eaLnBrk="1" hangingPunct="1">
        <a:defRPr lang="es-ES">
          <a:solidFill>
            <a:schemeClr val="tx2"/>
          </a:solidFill>
        </a:defRPr>
      </a:lvl4pPr>
      <a:lvl5pPr eaLnBrk="1" hangingPunct="1">
        <a:defRPr lang="es-ES">
          <a:solidFill>
            <a:schemeClr val="tx2"/>
          </a:solidFill>
        </a:defRPr>
      </a:lvl5pPr>
      <a:lvl6pPr eaLnBrk="1" hangingPunct="1">
        <a:defRPr lang="es-ES">
          <a:solidFill>
            <a:schemeClr val="tx2"/>
          </a:solidFill>
        </a:defRPr>
      </a:lvl6pPr>
      <a:lvl7pPr eaLnBrk="1" hangingPunct="1">
        <a:defRPr lang="es-ES">
          <a:solidFill>
            <a:schemeClr val="tx2"/>
          </a:solidFill>
        </a:defRPr>
      </a:lvl7pPr>
      <a:lvl8pPr eaLnBrk="1" hangingPunct="1">
        <a:defRPr lang="es-ES">
          <a:solidFill>
            <a:schemeClr val="tx2"/>
          </a:solidFill>
        </a:defRPr>
      </a:lvl8pPr>
      <a:lvl9pPr eaLnBrk="1" hangingPunct="1">
        <a:defRPr lang="es-ES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Documento</a:t>
            </a:r>
            <a:br>
              <a:rPr lang="es-ES" dirty="0"/>
            </a:br>
            <a:r>
              <a:rPr lang="es-ES" dirty="0"/>
              <a:t>digital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PE" dirty="0"/>
              <a:t>Interfaz para importar los archivos</a:t>
            </a:r>
            <a:endParaRPr lang="es-ES" dirty="0"/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="" xmlns:a16="http://schemas.microsoft.com/office/drawing/2014/main" id="{43A62CC8-D606-FCF9-7E58-B6EC91ECF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476" y="2143125"/>
            <a:ext cx="8476624" cy="4171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1713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PE" dirty="0"/>
              <a:t>Interfaz para importar los archivos</a:t>
            </a:r>
            <a:endParaRPr lang="es-ES" dirty="0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="" xmlns:a16="http://schemas.microsoft.com/office/drawing/2014/main" id="{35B3099E-43C7-A918-29AE-7ACCE3415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2068659"/>
            <a:ext cx="8458200" cy="4246416"/>
          </a:xfrm>
          <a:prstGeom prst="rect">
            <a:avLst/>
          </a:prstGeom>
          <a:noFill/>
        </p:spPr>
      </p:pic>
      <p:sp>
        <p:nvSpPr>
          <p:cNvPr id="5" name="Marcador de contenido 2">
            <a:extLst>
              <a:ext uri="{FF2B5EF4-FFF2-40B4-BE49-F238E27FC236}">
                <a16:creationId xmlns="" xmlns:a16="http://schemas.microsoft.com/office/drawing/2014/main" id="{4605D90C-7652-904A-A30D-892216F28615}"/>
              </a:ext>
            </a:extLst>
          </p:cNvPr>
          <p:cNvSpPr txBox="1">
            <a:spLocks/>
          </p:cNvSpPr>
          <p:nvPr/>
        </p:nvSpPr>
        <p:spPr>
          <a:xfrm>
            <a:off x="294131" y="2863393"/>
            <a:ext cx="2397039" cy="1221348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es-ES"/>
            </a:defPPr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indent="0">
              <a:buNone/>
            </a:pPr>
            <a:r>
              <a:rPr lang="es-ES" dirty="0"/>
              <a:t>Validar solicitud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F2856D4F-E296-756D-9F71-93E22F3E3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78" y="3095605"/>
            <a:ext cx="495343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27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PE" dirty="0"/>
              <a:t>Importación exitosa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9C069562-3518-27BC-20C7-795B206F7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833" y="2476501"/>
            <a:ext cx="9764267" cy="27584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1516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02356BAB-082B-198A-FA32-7CF9E4C42A81}"/>
              </a:ext>
            </a:extLst>
          </p:cNvPr>
          <p:cNvSpPr txBox="1">
            <a:spLocks/>
          </p:cNvSpPr>
          <p:nvPr/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es-ES">
                <a:solidFill>
                  <a:schemeClr val="tx2"/>
                </a:solidFill>
              </a:defRPr>
            </a:lvl2pPr>
            <a:lvl3pPr eaLnBrk="1" hangingPunct="1">
              <a:defRPr lang="es-ES">
                <a:solidFill>
                  <a:schemeClr val="tx2"/>
                </a:solidFill>
              </a:defRPr>
            </a:lvl3pPr>
            <a:lvl4pPr eaLnBrk="1" hangingPunct="1">
              <a:defRPr lang="es-ES">
                <a:solidFill>
                  <a:schemeClr val="tx2"/>
                </a:solidFill>
              </a:defRPr>
            </a:lvl4pPr>
            <a:lvl5pPr eaLnBrk="1" hangingPunct="1">
              <a:defRPr lang="es-ES">
                <a:solidFill>
                  <a:schemeClr val="tx2"/>
                </a:solidFill>
              </a:defRPr>
            </a:lvl5pPr>
            <a:lvl6pPr eaLnBrk="1" hangingPunct="1">
              <a:defRPr lang="es-ES">
                <a:solidFill>
                  <a:schemeClr val="tx2"/>
                </a:solidFill>
              </a:defRPr>
            </a:lvl6pPr>
            <a:lvl7pPr eaLnBrk="1" hangingPunct="1">
              <a:defRPr lang="es-ES">
                <a:solidFill>
                  <a:schemeClr val="tx2"/>
                </a:solidFill>
              </a:defRPr>
            </a:lvl7pPr>
            <a:lvl8pPr eaLnBrk="1" hangingPunct="1">
              <a:defRPr lang="es-ES">
                <a:solidFill>
                  <a:schemeClr val="tx2"/>
                </a:solidFill>
              </a:defRPr>
            </a:lvl8pPr>
            <a:lvl9pPr eaLnBrk="1" hangingPunct="1">
              <a:defRPr lang="es-ES"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s-ES" b="1" i="0" kern="1200" spc="50" baseline="0">
                <a:latin typeface="+mj-lt"/>
                <a:ea typeface="+mj-ea"/>
                <a:cs typeface="+mj-cs"/>
              </a:rPr>
              <a:t>Gracias</a:t>
            </a:r>
          </a:p>
        </p:txBody>
      </p:sp>
      <p:sp>
        <p:nvSpPr>
          <p:cNvPr id="12" name="Marcador de texto 2">
            <a:extLst>
              <a:ext uri="{FF2B5EF4-FFF2-40B4-BE49-F238E27FC236}">
                <a16:creationId xmlns="" xmlns:a16="http://schemas.microsoft.com/office/drawing/2014/main" id="{7BE855B2-DF74-57A6-B7A6-A415276BF255}"/>
              </a:ext>
            </a:extLst>
          </p:cNvPr>
          <p:cNvSpPr txBox="1">
            <a:spLocks/>
          </p:cNvSpPr>
          <p:nvPr/>
        </p:nvSpPr>
        <p:spPr>
          <a:xfrm>
            <a:off x="594359" y="2281918"/>
            <a:ext cx="6787747" cy="3708517"/>
          </a:xfrm>
          <a:prstGeom prst="rect">
            <a:avLst/>
          </a:prstGeom>
        </p:spPr>
        <p:txBody>
          <a:bodyPr vert="horz" lIns="0" tIns="228600" rIns="0" bIns="0" rtlCol="0" anchorCtr="0">
            <a:normAutofit/>
          </a:bodyPr>
          <a:lstStyle>
            <a:defPPr rtl="0">
              <a:defRPr lang="es-ES"/>
            </a:defPPr>
            <a:lvl1pPr marL="0" algn="l" defTabSz="914400" rtl="0" eaLnBrk="1" latinLnBrk="0" hangingPunct="1">
              <a:defRPr lang="es-ES"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indent="-283464">
              <a:spcBef>
                <a:spcPts val="2200"/>
              </a:spcBef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chemeClr val="tx2">
                    <a:lumMod val="75000"/>
                  </a:schemeClr>
                </a:solidFill>
              </a:rPr>
              <a:t>Alexander </a:t>
            </a:r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</a:rPr>
              <a:t>Valverde</a:t>
            </a:r>
            <a:endParaRPr lang="es-ES" sz="2400" b="1" dirty="0">
              <a:solidFill>
                <a:schemeClr val="tx2">
                  <a:lumMod val="75000"/>
                </a:schemeClr>
              </a:solidFill>
            </a:endParaRPr>
          </a:p>
          <a:p>
            <a:pPr marL="283464" indent="-283464">
              <a:spcBef>
                <a:spcPts val="2200"/>
              </a:spcBef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chemeClr val="tx2">
                    <a:lumMod val="75000"/>
                  </a:schemeClr>
                </a:solidFill>
              </a:rPr>
              <a:t>avalverde@actours.com.pe </a:t>
            </a:r>
          </a:p>
          <a:p>
            <a:pPr marL="283464" indent="-283464">
              <a:spcBef>
                <a:spcPts val="2200"/>
              </a:spcBef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chemeClr val="tx2">
                    <a:lumMod val="75000"/>
                  </a:schemeClr>
                </a:solidFill>
              </a:rPr>
              <a:t>https://actours.com.pe/adminproveedor/login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Agenda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es-ES"/>
            </a:defPPr>
          </a:lstStyle>
          <a:p>
            <a:pPr rtl="0"/>
            <a:r>
              <a:rPr lang="es-ES" dirty="0"/>
              <a:t>Introducción</a:t>
            </a:r>
          </a:p>
          <a:p>
            <a:r>
              <a:rPr lang="es-PE" dirty="0"/>
              <a:t>Funcionalidades Principales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Introducción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=""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PE" sz="18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Documento digital es una herramienta versátil y de fácil manejo </a:t>
            </a:r>
            <a:r>
              <a:rPr lang="es-PE" sz="1800" kern="100" dirty="0" smtClean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</a:t>
            </a:r>
            <a:r>
              <a:rPr lang="es-PE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hoteles, debido a los grandes beneficios que ofrece y su fácil adopción, cada día su uso se incrementa de forma exponencial. Con el fin de consolidar toda la información transaccional en Documento digital.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grpSp>
        <p:nvGrpSpPr>
          <p:cNvPr id="19" name="Grupo 18">
            <a:extLst>
              <a:ext uri="{FF2B5EF4-FFF2-40B4-BE49-F238E27FC236}">
                <a16:creationId xmlns="" xmlns:a16="http://schemas.microsoft.com/office/drawing/2014/main" id="{C78CEA4F-D72A-C069-6A51-328B103CA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=""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=""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=""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Inicio de sesión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Se trata de una herramienta eficaz para </a:t>
            </a:r>
            <a:r>
              <a:rPr lang="es-ES" kern="0">
                <a:effectLst/>
              </a:rPr>
              <a:t>cargar, gestionar y visualizar diversos comprobantes electrónicos</a:t>
            </a:r>
            <a:r>
              <a:rPr lang="es-ES" dirty="0"/>
              <a:t>. Implica ingresar con las credenciales brindada por </a:t>
            </a:r>
            <a:r>
              <a:rPr lang="es-ES" dirty="0" err="1"/>
              <a:t>ACtous</a:t>
            </a:r>
            <a:r>
              <a:rPr lang="es-ES" dirty="0"/>
              <a:t>:</a:t>
            </a:r>
          </a:p>
          <a:p>
            <a:pPr lvl="1" rtl="0"/>
            <a:r>
              <a:rPr lang="es-ES" dirty="0"/>
              <a:t>Usuario :</a:t>
            </a:r>
          </a:p>
          <a:p>
            <a:pPr lvl="1" rtl="0"/>
            <a:r>
              <a:rPr lang="es-ES" dirty="0"/>
              <a:t>Clave 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099BEC75-4841-FB00-66DD-B797F866A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934" y="809935"/>
            <a:ext cx="7926705" cy="354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Comprueba la sesión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 El sistema valida el inicio de sesión:                                    </a:t>
            </a:r>
            <a:endParaRPr lang="es-ES" dirty="0" smtClean="0"/>
          </a:p>
          <a:p>
            <a:pPr lvl="1" rtl="0"/>
            <a:r>
              <a:rPr lang="es-ES" dirty="0" smtClean="0"/>
              <a:t> </a:t>
            </a:r>
            <a:r>
              <a:rPr lang="es-PE" dirty="0" smtClean="0"/>
              <a:t>Autenticación </a:t>
            </a:r>
          </a:p>
          <a:p>
            <a:pPr lvl="1"/>
            <a:r>
              <a:rPr lang="es-ES" dirty="0" smtClean="0"/>
              <a:t>Almacenamiento </a:t>
            </a:r>
            <a:r>
              <a:rPr lang="es-ES" dirty="0"/>
              <a:t>y Envío del </a:t>
            </a:r>
            <a:r>
              <a:rPr lang="es-ES" dirty="0" err="1"/>
              <a:t>Token</a:t>
            </a:r>
            <a:r>
              <a:rPr lang="es-ES" dirty="0"/>
              <a:t> </a:t>
            </a:r>
          </a:p>
          <a:p>
            <a:pPr lvl="1"/>
            <a:r>
              <a:rPr lang="es-PE" dirty="0"/>
              <a:t>Validación </a:t>
            </a:r>
            <a:r>
              <a:rPr lang="es-ES" dirty="0"/>
              <a:t>del </a:t>
            </a:r>
            <a:r>
              <a:rPr lang="es-ES" dirty="0" err="1"/>
              <a:t>Token</a:t>
            </a:r>
            <a:r>
              <a:rPr lang="es-ES" dirty="0"/>
              <a:t> </a:t>
            </a:r>
          </a:p>
          <a:p>
            <a:pPr lvl="1"/>
            <a:r>
              <a:rPr lang="es-PE" dirty="0"/>
              <a:t>Autorización </a:t>
            </a:r>
            <a:endParaRPr lang="es-ES" dirty="0"/>
          </a:p>
          <a:p>
            <a:pPr lvl="1" rtl="0"/>
            <a:endParaRPr lang="es-PE" dirty="0"/>
          </a:p>
          <a:p>
            <a:pPr rtl="0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F0F25FC9-11B9-B1BB-4966-5B9622A42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934" y="869385"/>
            <a:ext cx="7926705" cy="34282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218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PE" dirty="0"/>
              <a:t>Interfaz de Comprobantes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6344" y="2676525"/>
            <a:ext cx="4651895" cy="359747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PE" dirty="0"/>
              <a:t> La interfaz permite al usuario gestionar diferentes tipos de documentos, específicamente Facturas, Notas de Débito y Notas de Crédito.</a:t>
            </a:r>
            <a:r>
              <a:rPr lang="es-ES" dirty="0"/>
              <a:t>                                    </a:t>
            </a:r>
          </a:p>
          <a:p>
            <a:pPr marL="0" lvl="1" indent="0" rtl="0">
              <a:buNone/>
            </a:pPr>
            <a:r>
              <a:rPr lang="es-PE" dirty="0"/>
              <a:t> </a:t>
            </a:r>
            <a:endParaRPr lang="es-ES" dirty="0"/>
          </a:p>
          <a:p>
            <a:pPr lvl="1" rtl="0"/>
            <a:endParaRPr lang="es-PE" dirty="0"/>
          </a:p>
          <a:p>
            <a:pPr rtl="0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0D5DE2C7-1A4E-7BD0-DD21-03CEA635D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239" y="2159888"/>
            <a:ext cx="3810330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2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PE" dirty="0"/>
              <a:t>Interfaz para cargar Factura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PE" dirty="0"/>
              <a:t> La interfaz permite al usuario visualizar la tabla de los documentos de las facturas cargadas, botones y filtros  </a:t>
            </a:r>
            <a:endParaRPr lang="es-ES" dirty="0"/>
          </a:p>
          <a:p>
            <a:pPr lvl="1" rtl="0"/>
            <a:endParaRPr lang="es-PE" dirty="0"/>
          </a:p>
          <a:p>
            <a:pPr rtl="0"/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9A4EEA25-59F3-E68F-0705-0021F7E60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934" y="1008102"/>
            <a:ext cx="7926705" cy="31508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459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PE" dirty="0"/>
              <a:t>Botón nuevo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PE" dirty="0"/>
              <a:t> La interfaz permite al usuario dar inicio para la importación de todos los documentos relacionados a la factura</a:t>
            </a:r>
            <a:endParaRPr lang="es-ES" dirty="0"/>
          </a:p>
          <a:p>
            <a:pPr lvl="1" rtl="0"/>
            <a:endParaRPr lang="es-PE" dirty="0"/>
          </a:p>
          <a:p>
            <a:pPr rtl="0"/>
            <a:endParaRPr lang="es-ES" dirty="0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="" xmlns:a16="http://schemas.microsoft.com/office/drawing/2014/main" id="{1F4740C7-5AD3-172C-BFC4-B8B6F8867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936" y="584005"/>
            <a:ext cx="4832701" cy="39990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74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PE" dirty="0"/>
              <a:t>Interfaz para importar los archivos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PE" dirty="0"/>
              <a:t> La interfaz permite al usuario importar documentos de la factura </a:t>
            </a:r>
            <a:r>
              <a:rPr lang="es-ES" kern="0" dirty="0">
                <a:effectLst/>
              </a:rPr>
              <a:t>soportando archivos en formato XML, PDF, ZIP </a:t>
            </a:r>
            <a:r>
              <a:rPr lang="es-PE" dirty="0">
                <a:effectLst/>
              </a:rPr>
              <a:t>de forma individual. </a:t>
            </a:r>
            <a:endParaRPr lang="es-ES" dirty="0"/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="" xmlns:a16="http://schemas.microsoft.com/office/drawing/2014/main" id="{988928A3-FE7C-8A5B-4AA3-04D900D86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736" y="584005"/>
            <a:ext cx="6665100" cy="39990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1529180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7_TF78853419_Win32" id="{89881BBC-4720-4DBD-B653-230ED84EDDDD}" vid="{D5D0700E-9D65-401B-B37B-B3D39C01EE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 xsi:nil="true"/>
    <Statu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{2637B858-1DA4-4FA1-81EB-6B1FDB05A145}tf78853419_win32</Template>
  <TotalTime>372</TotalTime>
  <Words>244</Words>
  <Application>Microsoft Office PowerPoint</Application>
  <PresentationFormat>Panorámica</PresentationFormat>
  <Paragraphs>47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Aptos</vt:lpstr>
      <vt:lpstr>Arial</vt:lpstr>
      <vt:lpstr>Calibri</vt:lpstr>
      <vt:lpstr>Franklin Gothic Book</vt:lpstr>
      <vt:lpstr>Franklin Gothic Demi</vt:lpstr>
      <vt:lpstr>Times New Roman</vt:lpstr>
      <vt:lpstr>Personalizar</vt:lpstr>
      <vt:lpstr>Documento digital</vt:lpstr>
      <vt:lpstr>Agenda</vt:lpstr>
      <vt:lpstr>Introducción</vt:lpstr>
      <vt:lpstr>Inicio de sesión </vt:lpstr>
      <vt:lpstr>Comprueba la sesión</vt:lpstr>
      <vt:lpstr>Interfaz de Comprobantes </vt:lpstr>
      <vt:lpstr>Interfaz para cargar Factura</vt:lpstr>
      <vt:lpstr>Botón nuevo</vt:lpstr>
      <vt:lpstr>Interfaz para importar los archivos</vt:lpstr>
      <vt:lpstr>Interfaz para importar los archivos</vt:lpstr>
      <vt:lpstr>Interfaz para importar los archivos</vt:lpstr>
      <vt:lpstr>Importación exitosa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Documento digital</dc:title>
  <dc:creator>Alex Valverde</dc:creator>
  <cp:lastModifiedBy>Alex</cp:lastModifiedBy>
  <cp:revision>8</cp:revision>
  <dcterms:created xsi:type="dcterms:W3CDTF">2024-09-10T17:55:34Z</dcterms:created>
  <dcterms:modified xsi:type="dcterms:W3CDTF">2024-09-11T18:38:07Z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