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AA042-659C-46EF-B10E-EED5D529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9921F-4F54-4065-9FFE-B5427D85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C5816-289D-4CD2-BF84-39158B40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8226B-1597-4C99-893E-0B5C6E9C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AC7875-D2D0-4AF0-80E8-1BF022B2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41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1EB0-8E1B-4E9E-BE92-0E8C0923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AF5580-671A-434F-B0F9-9B61A12F2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2EB56-2A97-4595-8B53-05D1DE16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54099-66C8-43A9-A088-6F1D95B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61844-3BD7-41B3-956D-E2B76B30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2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B2483A-4896-4C9C-BB45-075CF7219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2884DD-5AD6-4093-85A6-B593B8848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18C78-D4AB-4FF2-9521-83FFD057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C32A6-5DB9-498B-B961-A87FB0F1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E4599-5183-422F-AC18-5D59327E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1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A96BF-1F36-477D-B355-A5304F05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ACF3-C961-40F9-BAFB-58F4495A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5A113-24D6-438E-9F5F-F8BA0D86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530DA6-8A7C-4C15-B7A9-E8D82A55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73368-7803-424F-BD7B-EAD48A14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70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AB347-17B5-4697-B03A-1E99819E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91E9D6-9477-4918-BAAF-43AA6455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503E8-416F-4667-AC81-86C44F08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E96CF-A1A1-4D55-9957-4F765D49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F9814-A76D-42BF-A095-E01CC1BD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36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8CE16-B581-4146-BD51-36628349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749838-6F3D-4169-AEAD-FCE94C12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A1317A-9614-41E1-BC60-B0E55E1A3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A5E735-4FEA-4E19-8752-79EF7341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F2A24-D8E1-4DE3-A5A1-6FE185B0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A64CAF-8963-43A4-ACCE-6109E49B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10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4CFAF-BEB3-4E8A-966F-7E6C8352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373CC-6D13-4A0F-AC43-7E4D40CF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93110-B656-4CB7-BD0C-377421BC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AA11DA-8EBA-4206-9D72-D271F26F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02BA51-C016-4BD2-931E-912895A55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B54843-A0B3-4ABE-B124-FAEFBB3D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3025FA-CEA3-499A-AA1A-DB72961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1D7E10-65DC-4685-8D7C-7EA01D56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5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E1024-FBCA-4B44-BC05-BE76424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0B2260-F364-4303-951C-4AB0DBD2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903C73-9EFC-470E-A743-738E4B27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F1CD0E-8026-4B3D-8498-2CAF65E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1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2F101E-E9F6-42FE-AE16-8BB9AE8A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C3A70C-BD86-4025-990F-B7E61BCB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839AA0-565D-430B-9493-CD2B8880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27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3EA33-6EED-4286-A40B-6DC67A17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3599A-FF44-4461-8C12-8DDA1B30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03628-1D90-4651-80B4-3D64FA52C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82FDC-9580-4B14-8C79-09B8242C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83136D-8450-4D9B-BF0D-3A76B431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51BAA5-73CF-46CD-8D8D-EC14EFC2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07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4C9B6-A739-4EE5-B391-7F27A5C6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8A32B8-76A3-486E-BBDA-8D279160F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CDF927-56B9-4C36-9037-98365171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2F043B-BA18-4FAD-8F63-AA193829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1030A3-376E-4328-AF1F-E65FF3A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D63A39-AEE7-4669-B250-76EF4574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4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5A3E37-BA32-469F-A509-2A8F1FF2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1FC85-2D3D-4D79-94A6-0DFBD649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22DD4-FAA2-4BAB-AC6E-89835EA37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6DD9-F93A-4768-9BBF-CE271E73F258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E366D-E9F0-4BDB-8ED6-2368A6093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5DCF1-3767-4D12-912F-605B4C061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25C7-6197-4C2E-A27E-7E80FE045B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9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textalign.asp" TargetMode="External"/><Relationship Id="rId2" Type="http://schemas.openxmlformats.org/officeDocument/2006/relationships/hyperlink" Target="https://www.w3schools.com/tags/canvas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hyperlink" Target="https://www.w3schools.com/tags/canvas_textbaseline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stroketext.asp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w3schools.com/tags/canvas_filltex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w3schools.com/tags/canvas_measuretext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tags/canvas_drawimag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strokestyle.asp" TargetMode="External"/><Relationship Id="rId7" Type="http://schemas.openxmlformats.org/officeDocument/2006/relationships/hyperlink" Target="https://www.w3schools.com/tags/canvas_shadowoffsety.asp" TargetMode="External"/><Relationship Id="rId2" Type="http://schemas.openxmlformats.org/officeDocument/2006/relationships/hyperlink" Target="https://www.w3schools.com/tags/canvas_fill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hadowoffsetx.asp" TargetMode="External"/><Relationship Id="rId5" Type="http://schemas.openxmlformats.org/officeDocument/2006/relationships/hyperlink" Target="https://www.w3schools.com/tags/canvas_shadowblur.asp" TargetMode="External"/><Relationship Id="rId4" Type="http://schemas.openxmlformats.org/officeDocument/2006/relationships/hyperlink" Target="https://www.w3schools.com/tags/canvas_shadowcolor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createpattern.asp" TargetMode="External"/><Relationship Id="rId2" Type="http://schemas.openxmlformats.org/officeDocument/2006/relationships/hyperlink" Target="https://www.w3schools.com/tags/canvas_createlineargradien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canvas_addcolorstop.asp" TargetMode="External"/><Relationship Id="rId4" Type="http://schemas.openxmlformats.org/officeDocument/2006/relationships/hyperlink" Target="https://www.w3schools.com/tags/canvas_createradialgradient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linejoin.asp" TargetMode="External"/><Relationship Id="rId2" Type="http://schemas.openxmlformats.org/officeDocument/2006/relationships/hyperlink" Target="https://www.w3schools.com/tags/canvas_lineca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hyperlink" Target="https://www.w3schools.com/tags/canvas_miterlimit.asp" TargetMode="External"/><Relationship Id="rId4" Type="http://schemas.openxmlformats.org/officeDocument/2006/relationships/hyperlink" Target="https://www.w3schools.com/tags/canvas_linewidth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rect.asp" TargetMode="External"/><Relationship Id="rId2" Type="http://schemas.openxmlformats.org/officeDocument/2006/relationships/hyperlink" Target="https://www.w3schools.com/tags/canvas_rec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canvas_clearrect.asp" TargetMode="External"/><Relationship Id="rId4" Type="http://schemas.openxmlformats.org/officeDocument/2006/relationships/hyperlink" Target="https://www.w3schools.com/tags/canvas_strokerec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stroke.asp" TargetMode="External"/><Relationship Id="rId7" Type="http://schemas.openxmlformats.org/officeDocument/2006/relationships/hyperlink" Target="https://www.w3schools.com/tags/canvas_lineto.asp" TargetMode="External"/><Relationship Id="rId2" Type="http://schemas.openxmlformats.org/officeDocument/2006/relationships/hyperlink" Target="https://www.w3schools.com/tags/canvas_fi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closepath.asp" TargetMode="External"/><Relationship Id="rId5" Type="http://schemas.openxmlformats.org/officeDocument/2006/relationships/hyperlink" Target="https://www.w3schools.com/tags/canvas_moveto.asp" TargetMode="External"/><Relationship Id="rId4" Type="http://schemas.openxmlformats.org/officeDocument/2006/relationships/hyperlink" Target="https://www.w3schools.com/tags/canvas_beginpath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quadraticcurveto.asp" TargetMode="External"/><Relationship Id="rId2" Type="http://schemas.openxmlformats.org/officeDocument/2006/relationships/hyperlink" Target="https://www.w3schools.com/tags/canvas_cli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hyperlink" Target="https://www.w3schools.com/tags/canvas_beziercurveto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arcto.asp" TargetMode="External"/><Relationship Id="rId2" Type="http://schemas.openxmlformats.org/officeDocument/2006/relationships/hyperlink" Target="https://www.w3schools.com/tags/canvas_arc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hyperlink" Target="https://www.w3schools.com/tags/canvas_ispointinpath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5F6B-75B0-4B8C-8257-651C6819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E569A-1EBE-48A2-8117-0674264C1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76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5A79B-7C68-4A7C-9D70-8358194F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0A0D2E1-3C75-4481-8150-803F4D07F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58739"/>
              </p:ext>
            </p:extLst>
          </p:nvPr>
        </p:nvGraphicFramePr>
        <p:xfrm>
          <a:off x="838198" y="1061206"/>
          <a:ext cx="10515599" cy="5350543"/>
        </p:xfrm>
        <a:graphic>
          <a:graphicData uri="http://schemas.openxmlformats.org/drawingml/2006/table">
            <a:tbl>
              <a:tblPr/>
              <a:tblGrid>
                <a:gridCol w="1691938">
                  <a:extLst>
                    <a:ext uri="{9D8B030D-6E8A-4147-A177-3AD203B41FA5}">
                      <a16:colId xmlns:a16="http://schemas.microsoft.com/office/drawing/2014/main" val="1918633405"/>
                    </a:ext>
                  </a:extLst>
                </a:gridCol>
                <a:gridCol w="8823661">
                  <a:extLst>
                    <a:ext uri="{9D8B030D-6E8A-4147-A177-3AD203B41FA5}">
                      <a16:colId xmlns:a16="http://schemas.microsoft.com/office/drawing/2014/main" val="2557840379"/>
                    </a:ext>
                  </a:extLst>
                </a:gridCol>
              </a:tblGrid>
              <a:tr h="37468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 err="1">
                          <a:effectLst/>
                        </a:rPr>
                        <a:t>Description</a:t>
                      </a:r>
                      <a:endParaRPr lang="es-MX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610159"/>
                  </a:ext>
                </a:extLst>
              </a:tr>
              <a:tr h="907742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 err="1">
                          <a:effectLst/>
                          <a:hlinkClick r:id="rId2"/>
                        </a:rPr>
                        <a:t>font</a:t>
                      </a:r>
                      <a:endParaRPr lang="es-MX" sz="14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Asigna</a:t>
                      </a:r>
                      <a:r>
                        <a:rPr lang="en-US" sz="1400" dirty="0">
                          <a:effectLst/>
                        </a:rPr>
                        <a:t> o </a:t>
                      </a:r>
                      <a:r>
                        <a:rPr lang="en-US" sz="1400" dirty="0" err="1">
                          <a:effectLst/>
                        </a:rPr>
                        <a:t>retorna</a:t>
                      </a:r>
                      <a:r>
                        <a:rPr lang="en-US" sz="1400" dirty="0">
                          <a:effectLst/>
                        </a:rPr>
                        <a:t> las </a:t>
                      </a:r>
                      <a:r>
                        <a:rPr lang="en-US" sz="1400" dirty="0" err="1">
                          <a:effectLst/>
                        </a:rPr>
                        <a:t>propiedades</a:t>
                      </a:r>
                      <a:r>
                        <a:rPr lang="en-US" sz="1400" dirty="0">
                          <a:effectLst/>
                        </a:rPr>
                        <a:t> de la </a:t>
                      </a:r>
                      <a:r>
                        <a:rPr lang="en-US" sz="1400" dirty="0" err="1">
                          <a:effectLst/>
                        </a:rPr>
                        <a:t>fuente</a:t>
                      </a:r>
                      <a:r>
                        <a:rPr lang="en-US" sz="1400" dirty="0">
                          <a:effectLst/>
                        </a:rPr>
                        <a:t> actual del </a:t>
                      </a:r>
                      <a:r>
                        <a:rPr lang="en-US" sz="1400" dirty="0" err="1">
                          <a:effectLst/>
                        </a:rPr>
                        <a:t>texto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delcontenido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context.font</a:t>
                      </a:r>
                      <a:r>
                        <a:rPr lang="en-US" sz="1400" dirty="0">
                          <a:effectLst/>
                        </a:rPr>
                        <a:t>="italic small-caps bold 12px </a:t>
                      </a:r>
                      <a:r>
                        <a:rPr lang="en-US" sz="1400" dirty="0" err="1">
                          <a:effectLst/>
                        </a:rPr>
                        <a:t>arial</a:t>
                      </a:r>
                      <a:r>
                        <a:rPr lang="en-US" sz="1400" dirty="0">
                          <a:effectLst/>
                        </a:rPr>
                        <a:t>";</a:t>
                      </a:r>
                    </a:p>
                    <a:p>
                      <a:pPr algn="l" fontAlgn="t"/>
                      <a:endParaRPr lang="en-US" sz="1400" dirty="0">
                        <a:effectLst/>
                      </a:endParaRPr>
                    </a:p>
                    <a:p>
                      <a:pPr algn="l" fontAlgn="t"/>
                      <a:r>
                        <a:rPr lang="es-MX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ctx.font</a:t>
                      </a:r>
                      <a:r>
                        <a:rPr lang="es-MX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="30px Arial";</a:t>
                      </a:r>
                      <a:endParaRPr lang="en-US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74182"/>
                  </a:ext>
                </a:extLst>
              </a:tr>
              <a:tr h="907742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 err="1">
                          <a:effectLst/>
                          <a:hlinkClick r:id="rId3"/>
                        </a:rPr>
                        <a:t>textAlign</a:t>
                      </a:r>
                      <a:endParaRPr lang="es-MX" sz="14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Asigan</a:t>
                      </a:r>
                      <a:r>
                        <a:rPr lang="en-US" sz="1400" dirty="0">
                          <a:effectLst/>
                        </a:rPr>
                        <a:t> o </a:t>
                      </a:r>
                      <a:r>
                        <a:rPr lang="en-US" sz="1400" dirty="0" err="1">
                          <a:effectLst/>
                        </a:rPr>
                        <a:t>retorna</a:t>
                      </a:r>
                      <a:r>
                        <a:rPr lang="en-US" sz="1400" dirty="0">
                          <a:effectLst/>
                        </a:rPr>
                        <a:t> la </a:t>
                      </a:r>
                      <a:r>
                        <a:rPr lang="en-US" sz="1400" dirty="0" err="1">
                          <a:effectLst/>
                        </a:rPr>
                        <a:t>alineacion</a:t>
                      </a:r>
                      <a:r>
                        <a:rPr lang="en-US" sz="1400" dirty="0">
                          <a:effectLst/>
                        </a:rPr>
                        <a:t> actual del </a:t>
                      </a:r>
                      <a:r>
                        <a:rPr lang="en-US" sz="1400" dirty="0" err="1">
                          <a:effectLst/>
                        </a:rPr>
                        <a:t>texto</a:t>
                      </a:r>
                      <a:r>
                        <a:rPr lang="en-US" sz="1400" dirty="0">
                          <a:effectLst/>
                        </a:rPr>
                        <a:t> del </a:t>
                      </a:r>
                      <a:r>
                        <a:rPr lang="en-US" sz="1400" dirty="0" err="1">
                          <a:effectLst/>
                        </a:rPr>
                        <a:t>contenido</a:t>
                      </a:r>
                      <a:r>
                        <a:rPr lang="en-US" sz="1400" dirty="0">
                          <a:effectLst/>
                        </a:rPr>
                        <a:t>        </a:t>
                      </a:r>
                      <a:r>
                        <a:rPr lang="en-US" sz="1400" dirty="0" err="1">
                          <a:effectLst/>
                        </a:rPr>
                        <a:t>context.textAlign</a:t>
                      </a:r>
                      <a:r>
                        <a:rPr lang="en-US" sz="1400" dirty="0">
                          <a:effectLst/>
                        </a:rPr>
                        <a:t>="</a:t>
                      </a:r>
                      <a:r>
                        <a:rPr lang="en-US" sz="1400" dirty="0" err="1">
                          <a:effectLst/>
                        </a:rPr>
                        <a:t>center|end|left|right|start</a:t>
                      </a:r>
                      <a:r>
                        <a:rPr lang="en-US" sz="1400" dirty="0">
                          <a:effectLst/>
                        </a:rPr>
                        <a:t>";</a:t>
                      </a:r>
                    </a:p>
                    <a:p>
                      <a:pPr algn="l" fontAlgn="t"/>
                      <a:endParaRPr lang="es-MX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ctx.textAlign</a:t>
                      </a:r>
                      <a:r>
                        <a:rPr lang="es-MX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MX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MX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pPr algn="l" fontAlgn="t"/>
                      <a:r>
                        <a:rPr lang="es-MX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ctx.fillText</a:t>
                      </a:r>
                      <a:r>
                        <a:rPr lang="es-MX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MX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textAlign</a:t>
                      </a:r>
                      <a:r>
                        <a:rPr lang="es-MX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=start",150,60);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94407"/>
                  </a:ext>
                </a:extLst>
              </a:tr>
              <a:tr h="3025143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 err="1">
                          <a:effectLst/>
                          <a:hlinkClick r:id="rId4"/>
                        </a:rPr>
                        <a:t>textBaseline</a:t>
                      </a:r>
                      <a:endParaRPr lang="es-MX" sz="14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Asigna</a:t>
                      </a:r>
                      <a:r>
                        <a:rPr lang="en-US" sz="1400" dirty="0">
                          <a:effectLst/>
                        </a:rPr>
                        <a:t> o </a:t>
                      </a:r>
                      <a:r>
                        <a:rPr lang="en-US" sz="1400" dirty="0" err="1">
                          <a:effectLst/>
                        </a:rPr>
                        <a:t>retorna</a:t>
                      </a:r>
                      <a:r>
                        <a:rPr lang="en-US" sz="1400" dirty="0">
                          <a:effectLst/>
                        </a:rPr>
                        <a:t> la </a:t>
                      </a:r>
                      <a:r>
                        <a:rPr lang="en-US" sz="1400" dirty="0" err="1">
                          <a:effectLst/>
                        </a:rPr>
                        <a:t>linea</a:t>
                      </a:r>
                      <a:r>
                        <a:rPr lang="en-US" sz="1400" dirty="0">
                          <a:effectLst/>
                        </a:rPr>
                        <a:t> base del </a:t>
                      </a:r>
                      <a:r>
                        <a:rPr lang="en-US" sz="1400" dirty="0" err="1">
                          <a:effectLst/>
                        </a:rPr>
                        <a:t>texto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usado</a:t>
                      </a:r>
                      <a:r>
                        <a:rPr lang="en-US" sz="1400" dirty="0">
                          <a:effectLst/>
                        </a:rPr>
                        <a:t> para </a:t>
                      </a:r>
                      <a:r>
                        <a:rPr lang="en-US" sz="1400" dirty="0" err="1">
                          <a:effectLst/>
                        </a:rPr>
                        <a:t>dibujar</a:t>
                      </a:r>
                      <a:r>
                        <a:rPr lang="en-US" sz="1400" dirty="0">
                          <a:effectLst/>
                        </a:rPr>
                        <a:t> el </a:t>
                      </a:r>
                      <a:r>
                        <a:rPr lang="en-US" sz="1400" dirty="0" err="1">
                          <a:effectLst/>
                        </a:rPr>
                        <a:t>texto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.textBaseline</a:t>
                      </a:r>
                      <a:r>
                        <a:rPr lang="es-MX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MX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alphabetic|top|hanging|middle|ideographic|bottom</a:t>
                      </a:r>
                      <a:r>
                        <a:rPr lang="es-MX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ctx.textBaseline</a:t>
                      </a:r>
                      <a:r>
                        <a:rPr lang="en-US" sz="1400" dirty="0">
                          <a:effectLst/>
                        </a:rPr>
                        <a:t>="top"; 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ctx.fillText</a:t>
                      </a:r>
                      <a:r>
                        <a:rPr lang="en-US" sz="1400" dirty="0">
                          <a:effectLst/>
                        </a:rPr>
                        <a:t>("Top",5,100);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ctx.textBaseline</a:t>
                      </a:r>
                      <a:r>
                        <a:rPr lang="en-US" sz="1400" dirty="0">
                          <a:effectLst/>
                        </a:rPr>
                        <a:t>="bottom";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ctx.fillText</a:t>
                      </a:r>
                      <a:r>
                        <a:rPr lang="en-US" sz="1400" dirty="0">
                          <a:effectLst/>
                        </a:rPr>
                        <a:t>("Bottom",50,100);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ctx.textBaseline</a:t>
                      </a:r>
                      <a:r>
                        <a:rPr lang="en-US" sz="1400" dirty="0">
                          <a:effectLst/>
                        </a:rPr>
                        <a:t>="middle";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ctx.fillText</a:t>
                      </a:r>
                      <a:r>
                        <a:rPr lang="en-US" sz="1400" dirty="0">
                          <a:effectLst/>
                        </a:rPr>
                        <a:t>("Middle",120,100);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ctx.textBaseline</a:t>
                      </a:r>
                      <a:r>
                        <a:rPr lang="en-US" sz="1400" dirty="0">
                          <a:effectLst/>
                        </a:rPr>
                        <a:t>="alphabetic";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ctx.fillText</a:t>
                      </a:r>
                      <a:r>
                        <a:rPr lang="en-US" sz="1400" dirty="0">
                          <a:effectLst/>
                        </a:rPr>
                        <a:t>("Alphabetic",190,100);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ctx.textBaseline</a:t>
                      </a:r>
                      <a:r>
                        <a:rPr lang="en-US" sz="1400" dirty="0">
                          <a:effectLst/>
                        </a:rPr>
                        <a:t>="hanging"; </a:t>
                      </a:r>
                    </a:p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ctx.fillText</a:t>
                      </a:r>
                      <a:r>
                        <a:rPr lang="en-US" sz="1400" dirty="0">
                          <a:effectLst/>
                        </a:rPr>
                        <a:t>("Hanging",290,100);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493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95B6DE4-3AB3-4932-84D5-27D7D8EB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65125"/>
            <a:ext cx="12192000" cy="743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extBaseline illustration">
            <a:extLst>
              <a:ext uri="{FF2B5EF4-FFF2-40B4-BE49-F238E27FC236}">
                <a16:creationId xmlns:a16="http://schemas.microsoft.com/office/drawing/2014/main" id="{C103BBC8-CCD8-4B36-A2BD-981B309C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37" y="4447712"/>
            <a:ext cx="5312241" cy="192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485A87-D7B6-4E24-8E03-E6CC1878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50" y="2604733"/>
            <a:ext cx="2887647" cy="1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22850-D6F2-4BD2-B9BA-D3BC93B1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A870A47-EA15-46D6-B525-0ED47B93E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119368"/>
              </p:ext>
            </p:extLst>
          </p:nvPr>
        </p:nvGraphicFramePr>
        <p:xfrm>
          <a:off x="723900" y="365125"/>
          <a:ext cx="10744200" cy="5357421"/>
        </p:xfrm>
        <a:graphic>
          <a:graphicData uri="http://schemas.openxmlformats.org/drawingml/2006/table">
            <a:tbl>
              <a:tblPr/>
              <a:tblGrid>
                <a:gridCol w="2680094">
                  <a:extLst>
                    <a:ext uri="{9D8B030D-6E8A-4147-A177-3AD203B41FA5}">
                      <a16:colId xmlns:a16="http://schemas.microsoft.com/office/drawing/2014/main" val="3126438385"/>
                    </a:ext>
                  </a:extLst>
                </a:gridCol>
                <a:gridCol w="8064106">
                  <a:extLst>
                    <a:ext uri="{9D8B030D-6E8A-4147-A177-3AD203B41FA5}">
                      <a16:colId xmlns:a16="http://schemas.microsoft.com/office/drawing/2014/main" val="124184190"/>
                    </a:ext>
                  </a:extLst>
                </a:gridCol>
              </a:tblGrid>
              <a:tr h="602541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</a:rPr>
                        <a:t>Method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</a:rPr>
                        <a:t>Description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99377"/>
                  </a:ext>
                </a:extLst>
              </a:tr>
              <a:tr h="89823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2"/>
                        </a:rPr>
                        <a:t>fillText()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Dibuja</a:t>
                      </a:r>
                      <a:r>
                        <a:rPr lang="en-US" dirty="0">
                          <a:effectLst/>
                        </a:rPr>
                        <a:t>  el </a:t>
                      </a:r>
                      <a:r>
                        <a:rPr lang="en-US" dirty="0" err="1">
                          <a:effectLst/>
                        </a:rPr>
                        <a:t>texto</a:t>
                      </a:r>
                      <a:r>
                        <a:rPr lang="en-US" dirty="0">
                          <a:effectLst/>
                        </a:rPr>
                        <a:t> “relleno"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lienzo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context.fillText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text,x,y,maxWidth</a:t>
                      </a:r>
                      <a:r>
                        <a:rPr lang="en-US" dirty="0">
                          <a:effectLst/>
                        </a:rPr>
                        <a:t>);        </a:t>
                      </a:r>
                      <a:r>
                        <a:rPr lang="en-US" dirty="0" err="1">
                          <a:effectLst/>
                        </a:rPr>
                        <a:t>maxWidth</a:t>
                      </a:r>
                      <a:r>
                        <a:rPr lang="en-US" dirty="0">
                          <a:effectLst/>
                        </a:rPr>
                        <a:t> -&gt; </a:t>
                      </a:r>
                      <a:r>
                        <a:rPr lang="en-US" dirty="0" err="1">
                          <a:effectLst/>
                        </a:rPr>
                        <a:t>opcional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ctx.fillStyle</a:t>
                      </a:r>
                      <a:r>
                        <a:rPr lang="en-US" dirty="0">
                          <a:effectLst/>
                        </a:rPr>
                        <a:t>=gradient;</a:t>
                      </a: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ctx.fillText</a:t>
                      </a:r>
                      <a:r>
                        <a:rPr lang="en-US" dirty="0">
                          <a:effectLst/>
                        </a:rPr>
                        <a:t>("Big smile!",10,90);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9450"/>
                  </a:ext>
                </a:extLst>
              </a:tr>
              <a:tr h="89823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3"/>
                        </a:rPr>
                        <a:t>strokeText()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Dibuja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texto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lienzo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el canvas (sin relleno)</a:t>
                      </a:r>
                    </a:p>
                    <a:p>
                      <a:pPr algn="l" fontAlgn="t"/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.strokeText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text,x,y,maxWidth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ctx.strokeStyle</a:t>
                      </a:r>
                      <a:r>
                        <a:rPr lang="en-US" dirty="0">
                          <a:effectLst/>
                        </a:rPr>
                        <a:t>=gradient;</a:t>
                      </a: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ctx.strokeText</a:t>
                      </a:r>
                      <a:r>
                        <a:rPr lang="en-US" dirty="0">
                          <a:effectLst/>
                        </a:rPr>
                        <a:t>("Big smile!",10,90);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5860"/>
                  </a:ext>
                </a:extLst>
              </a:tr>
              <a:tr h="1520096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4"/>
                        </a:rPr>
                        <a:t>measureText()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un </a:t>
                      </a:r>
                      <a:r>
                        <a:rPr lang="en-US" dirty="0" err="1">
                          <a:effectLst/>
                        </a:rPr>
                        <a:t>objeto</a:t>
                      </a:r>
                      <a:r>
                        <a:rPr lang="en-US" dirty="0">
                          <a:effectLst/>
                        </a:rPr>
                        <a:t> que </a:t>
                      </a:r>
                      <a:r>
                        <a:rPr lang="en-US" dirty="0" err="1">
                          <a:effectLst/>
                        </a:rPr>
                        <a:t>contiene</a:t>
                      </a:r>
                      <a:r>
                        <a:rPr lang="en-US" dirty="0">
                          <a:effectLst/>
                        </a:rPr>
                        <a:t> el ancho </a:t>
                      </a:r>
                      <a:r>
                        <a:rPr lang="en-US" dirty="0" err="1">
                          <a:effectLst/>
                        </a:rPr>
                        <a:t>especificado</a:t>
                      </a:r>
                      <a:r>
                        <a:rPr lang="en-US" dirty="0">
                          <a:effectLst/>
                        </a:rPr>
                        <a:t> del </a:t>
                      </a:r>
                      <a:r>
                        <a:rPr lang="en-US" dirty="0" err="1">
                          <a:effectLst/>
                        </a:rPr>
                        <a:t>texto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context.measureText</a:t>
                      </a:r>
                      <a:r>
                        <a:rPr lang="en-US" dirty="0">
                          <a:effectLst/>
                        </a:rPr>
                        <a:t>(text).width;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var txt="Hello World"</a:t>
                      </a: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ctx.fillText</a:t>
                      </a:r>
                      <a:r>
                        <a:rPr lang="en-US" dirty="0">
                          <a:effectLst/>
                        </a:rPr>
                        <a:t>("width:" + </a:t>
                      </a:r>
                      <a:r>
                        <a:rPr lang="en-US" dirty="0" err="1">
                          <a:effectLst/>
                        </a:rPr>
                        <a:t>ctx.measureText</a:t>
                      </a:r>
                      <a:r>
                        <a:rPr lang="en-US" dirty="0">
                          <a:effectLst/>
                        </a:rPr>
                        <a:t>(txt).width,10,50)</a:t>
                      </a: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ctx.fillText</a:t>
                      </a:r>
                      <a:r>
                        <a:rPr lang="en-US" dirty="0">
                          <a:effectLst/>
                        </a:rPr>
                        <a:t>(txt,10,100);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208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E339A13-92CF-44D0-91A7-24A9A27E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73" y="2691396"/>
            <a:ext cx="1902226" cy="9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4AB611F-3637-42B2-A610-775FCBA8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73" y="1611301"/>
            <a:ext cx="2070901" cy="10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17AAB27-B5EA-4282-BA95-9DA677D1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73" y="4478470"/>
            <a:ext cx="2168556" cy="10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9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0E3F7-F5D6-4D1E-AA63-C9BCBB8E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450D9B4-2458-4B19-8F5F-66D352B18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78627"/>
              </p:ext>
            </p:extLst>
          </p:nvPr>
        </p:nvGraphicFramePr>
        <p:xfrm>
          <a:off x="838200" y="2192783"/>
          <a:ext cx="10578483" cy="3105706"/>
        </p:xfrm>
        <a:graphic>
          <a:graphicData uri="http://schemas.openxmlformats.org/drawingml/2006/table">
            <a:tbl>
              <a:tblPr/>
              <a:tblGrid>
                <a:gridCol w="2638756">
                  <a:extLst>
                    <a:ext uri="{9D8B030D-6E8A-4147-A177-3AD203B41FA5}">
                      <a16:colId xmlns:a16="http://schemas.microsoft.com/office/drawing/2014/main" val="2258817672"/>
                    </a:ext>
                  </a:extLst>
                </a:gridCol>
                <a:gridCol w="7939727">
                  <a:extLst>
                    <a:ext uri="{9D8B030D-6E8A-4147-A177-3AD203B41FA5}">
                      <a16:colId xmlns:a16="http://schemas.microsoft.com/office/drawing/2014/main" val="2179063125"/>
                    </a:ext>
                  </a:extLst>
                </a:gridCol>
              </a:tblGrid>
              <a:tr h="514906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95040"/>
                  </a:ext>
                </a:extLst>
              </a:tr>
              <a:tr h="2112886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2"/>
                        </a:rPr>
                        <a:t>drawImage()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Dibuja</a:t>
                      </a:r>
                      <a:r>
                        <a:rPr lang="en-US" dirty="0">
                          <a:effectLst/>
                        </a:rPr>
                        <a:t> una imagen, canvas o video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lienzo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fr-FR" dirty="0">
                          <a:effectLst/>
                        </a:rPr>
                        <a:t>context.drawImage(img,x,y);</a:t>
                      </a: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context.drawImage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img,x,y,width,height</a:t>
                      </a:r>
                      <a:r>
                        <a:rPr lang="en-US" dirty="0">
                          <a:effectLst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context.drawImage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img,sx,sy,swidth,sheight,x,y,width,height</a:t>
                      </a:r>
                      <a:r>
                        <a:rPr lang="en-US" dirty="0">
                          <a:effectLst/>
                        </a:rPr>
                        <a:t>);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var c=</a:t>
                      </a:r>
                      <a:r>
                        <a:rPr lang="en-US" dirty="0" err="1">
                          <a:effectLst/>
                        </a:rPr>
                        <a:t>document.getElementById</a:t>
                      </a:r>
                      <a:r>
                        <a:rPr lang="en-US" dirty="0">
                          <a:effectLst/>
                        </a:rPr>
                        <a:t>("</a:t>
                      </a:r>
                      <a:r>
                        <a:rPr lang="en-US" dirty="0" err="1">
                          <a:effectLst/>
                        </a:rPr>
                        <a:t>myCanvas</a:t>
                      </a:r>
                      <a:r>
                        <a:rPr lang="en-US" dirty="0">
                          <a:effectLst/>
                        </a:rPr>
                        <a:t>");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    var </a:t>
                      </a:r>
                      <a:r>
                        <a:rPr lang="en-US" dirty="0" err="1">
                          <a:effectLst/>
                        </a:rPr>
                        <a:t>ctx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r>
                        <a:rPr lang="en-US" dirty="0" err="1">
                          <a:effectLst/>
                        </a:rPr>
                        <a:t>c.getContext</a:t>
                      </a:r>
                      <a:r>
                        <a:rPr lang="en-US" dirty="0">
                          <a:effectLst/>
                        </a:rPr>
                        <a:t>("2d");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    var </a:t>
                      </a:r>
                      <a:r>
                        <a:rPr lang="en-US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r>
                        <a:rPr lang="en-US" dirty="0" err="1">
                          <a:effectLst/>
                        </a:rPr>
                        <a:t>document.getElementById</a:t>
                      </a:r>
                      <a:r>
                        <a:rPr lang="en-US" dirty="0">
                          <a:effectLst/>
                        </a:rPr>
                        <a:t>("scream");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    </a:t>
                      </a:r>
                      <a:r>
                        <a:rPr lang="en-US" dirty="0" err="1">
                          <a:effectLst/>
                        </a:rPr>
                        <a:t>ctx.drawImage</a:t>
                      </a:r>
                      <a:r>
                        <a:rPr lang="en-US" dirty="0">
                          <a:effectLst/>
                        </a:rPr>
                        <a:t>(img,10,10);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829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AC4DEB5-3B91-460B-BF20-25F04A3D9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9930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Image Drawing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1D7955-2DF7-4A77-9104-1E6797070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66" y="4960473"/>
            <a:ext cx="2174244" cy="269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23521C-5A6C-40D2-BBDC-B765CC8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66" y="1726465"/>
            <a:ext cx="238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C20D5-45DC-45C8-9394-FDE2905E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HTMLCanvasElement.getContext</a:t>
            </a:r>
            <a:r>
              <a:rPr lang="es-MX"/>
              <a:t>()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1D45F-D518-4917-9D62-5D94E2C3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El método </a:t>
            </a:r>
            <a:r>
              <a:rPr lang="es-ES" dirty="0" err="1"/>
              <a:t>HTMLCanvasElement.getContext</a:t>
            </a:r>
            <a:r>
              <a:rPr lang="es-ES" dirty="0"/>
              <a:t>() retorna un contexto de dibujo en el lienzo, o </a:t>
            </a:r>
            <a:r>
              <a:rPr lang="es-ES" dirty="0" err="1"/>
              <a:t>null</a:t>
            </a:r>
            <a:r>
              <a:rPr lang="es-ES" dirty="0"/>
              <a:t> si el identificador del contexto no está soportado.</a:t>
            </a:r>
          </a:p>
          <a:p>
            <a:pPr marL="457200" lvl="1" indent="0">
              <a:buNone/>
            </a:pPr>
            <a:r>
              <a:rPr lang="es-MX" dirty="0" err="1"/>
              <a:t>canvas.getContext</a:t>
            </a:r>
            <a:r>
              <a:rPr lang="es-MX" dirty="0"/>
              <a:t>(</a:t>
            </a:r>
            <a:r>
              <a:rPr lang="es-MX" dirty="0" err="1"/>
              <a:t>contextType</a:t>
            </a:r>
            <a:r>
              <a:rPr lang="es-MX" dirty="0"/>
              <a:t>, </a:t>
            </a:r>
            <a:r>
              <a:rPr lang="es-MX" dirty="0" err="1"/>
              <a:t>contextAttributes</a:t>
            </a:r>
            <a:r>
              <a:rPr lang="es-MX" dirty="0"/>
              <a:t>);</a:t>
            </a:r>
          </a:p>
          <a:p>
            <a:endParaRPr lang="es-MX" dirty="0"/>
          </a:p>
          <a:p>
            <a:r>
              <a:rPr lang="es-MX" dirty="0"/>
              <a:t>Posibles valores:</a:t>
            </a:r>
          </a:p>
          <a:p>
            <a:pPr lvl="1"/>
            <a:r>
              <a:rPr lang="es-ES" dirty="0"/>
              <a:t>"2d", creación de un objeto CanvasRenderingContext2D que representa un contexto de renderizado de dos dimensiones.</a:t>
            </a:r>
          </a:p>
          <a:p>
            <a:pPr lvl="1"/>
            <a:r>
              <a:rPr lang="es-ES" dirty="0"/>
              <a:t>"</a:t>
            </a:r>
            <a:r>
              <a:rPr lang="es-ES" dirty="0" err="1"/>
              <a:t>webgl</a:t>
            </a:r>
            <a:r>
              <a:rPr lang="es-ES" dirty="0"/>
              <a:t>" (o "experimental-</a:t>
            </a:r>
            <a:r>
              <a:rPr lang="es-ES" dirty="0" err="1"/>
              <a:t>webgl</a:t>
            </a:r>
            <a:r>
              <a:rPr lang="es-ES" dirty="0"/>
              <a:t>") representa un contexto de renderizado de tres dimensiones (OPENGL ES 2.0). </a:t>
            </a:r>
          </a:p>
          <a:p>
            <a:pPr lvl="1"/>
            <a:r>
              <a:rPr lang="es-ES" dirty="0"/>
              <a:t>"webgl2" (o "experimental-webgl2") contexto de renderizado de tres dimensiones. (OpenGL ES 3.0). </a:t>
            </a:r>
          </a:p>
          <a:p>
            <a:pPr lvl="1"/>
            <a:r>
              <a:rPr lang="es-ES" dirty="0"/>
              <a:t>"</a:t>
            </a:r>
            <a:r>
              <a:rPr lang="es-ES" dirty="0" err="1"/>
              <a:t>bitmaprenderer</a:t>
            </a:r>
            <a:r>
              <a:rPr lang="es-ES" dirty="0"/>
              <a:t>" creará un </a:t>
            </a:r>
            <a:r>
              <a:rPr lang="es-ES" dirty="0" err="1"/>
              <a:t>ImageBitmapRenderingContext</a:t>
            </a:r>
            <a:r>
              <a:rPr lang="es-ES" dirty="0"/>
              <a:t> que únicamente provee funcionalidad para remplazar el contenido del lienzo con un </a:t>
            </a:r>
            <a:r>
              <a:rPr lang="es-ES" dirty="0" err="1"/>
              <a:t>ImageBitmap</a:t>
            </a:r>
            <a:r>
              <a:rPr lang="es-ES" dirty="0"/>
              <a:t> dado.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546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2F8C637-6B8B-4F49-9197-F53C03AB3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91193"/>
              </p:ext>
            </p:extLst>
          </p:nvPr>
        </p:nvGraphicFramePr>
        <p:xfrm>
          <a:off x="451209" y="1587051"/>
          <a:ext cx="5443564" cy="4698338"/>
        </p:xfrm>
        <a:graphic>
          <a:graphicData uri="http://schemas.openxmlformats.org/drawingml/2006/table">
            <a:tbl>
              <a:tblPr/>
              <a:tblGrid>
                <a:gridCol w="1208626">
                  <a:extLst>
                    <a:ext uri="{9D8B030D-6E8A-4147-A177-3AD203B41FA5}">
                      <a16:colId xmlns:a16="http://schemas.microsoft.com/office/drawing/2014/main" val="690986353"/>
                    </a:ext>
                  </a:extLst>
                </a:gridCol>
                <a:gridCol w="4234938">
                  <a:extLst>
                    <a:ext uri="{9D8B030D-6E8A-4147-A177-3AD203B41FA5}">
                      <a16:colId xmlns:a16="http://schemas.microsoft.com/office/drawing/2014/main" val="3708849904"/>
                    </a:ext>
                  </a:extLst>
                </a:gridCol>
              </a:tblGrid>
              <a:tr h="80170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07290"/>
                  </a:ext>
                </a:extLst>
              </a:tr>
              <a:tr h="2195284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2"/>
                        </a:rPr>
                        <a:t>fillStyle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el color, </a:t>
                      </a:r>
                      <a:r>
                        <a:rPr lang="en-US" dirty="0" err="1">
                          <a:effectLst/>
                        </a:rPr>
                        <a:t>gradiente</a:t>
                      </a:r>
                      <a:r>
                        <a:rPr lang="en-US" dirty="0">
                          <a:effectLst/>
                        </a:rPr>
                        <a:t>, o patron a </a:t>
                      </a:r>
                      <a:r>
                        <a:rPr lang="en-US" dirty="0" err="1">
                          <a:effectLst/>
                        </a:rPr>
                        <a:t>usar</a:t>
                      </a:r>
                      <a:r>
                        <a:rPr lang="en-US" dirty="0">
                          <a:effectLst/>
                        </a:rPr>
                        <a:t> para </a:t>
                      </a:r>
                      <a:r>
                        <a:rPr lang="es-MX" noProof="0" dirty="0">
                          <a:effectLst/>
                        </a:rPr>
                        <a:t>rellenar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dibujo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.fillStyle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ctx.fillStyle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="#FF0000";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50282"/>
                  </a:ext>
                </a:extLst>
              </a:tr>
              <a:tr h="1701345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3"/>
                        </a:rPr>
                        <a:t>strokeStyle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el color, </a:t>
                      </a:r>
                      <a:r>
                        <a:rPr lang="en-US" dirty="0" err="1">
                          <a:effectLst/>
                        </a:rPr>
                        <a:t>gradiente</a:t>
                      </a:r>
                      <a:r>
                        <a:rPr lang="en-US" dirty="0">
                          <a:effectLst/>
                        </a:rPr>
                        <a:t>, or patron a </a:t>
                      </a:r>
                      <a:r>
                        <a:rPr lang="en-US" dirty="0" err="1">
                          <a:effectLst/>
                        </a:rPr>
                        <a:t>usar</a:t>
                      </a:r>
                      <a:r>
                        <a:rPr lang="en-US" dirty="0">
                          <a:effectLst/>
                        </a:rPr>
                        <a:t> para el </a:t>
                      </a:r>
                      <a:r>
                        <a:rPr lang="en-US" dirty="0" err="1">
                          <a:effectLst/>
                        </a:rPr>
                        <a:t>trazo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.strokeStyle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ctx.strokeStyle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="#FF0000";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905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0AE25B3-7703-4F45-B807-801D9850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11" y="843297"/>
            <a:ext cx="10805674" cy="743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Styles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Shadows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AE1613F-8808-4D55-B2ED-0CE6DF21B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12111"/>
              </p:ext>
            </p:extLst>
          </p:nvPr>
        </p:nvGraphicFramePr>
        <p:xfrm>
          <a:off x="6095999" y="683581"/>
          <a:ext cx="5644789" cy="6089886"/>
        </p:xfrm>
        <a:graphic>
          <a:graphicData uri="http://schemas.openxmlformats.org/drawingml/2006/table">
            <a:tbl>
              <a:tblPr/>
              <a:tblGrid>
                <a:gridCol w="1408068">
                  <a:extLst>
                    <a:ext uri="{9D8B030D-6E8A-4147-A177-3AD203B41FA5}">
                      <a16:colId xmlns:a16="http://schemas.microsoft.com/office/drawing/2014/main" val="1338157377"/>
                    </a:ext>
                  </a:extLst>
                </a:gridCol>
                <a:gridCol w="4236721">
                  <a:extLst>
                    <a:ext uri="{9D8B030D-6E8A-4147-A177-3AD203B41FA5}">
                      <a16:colId xmlns:a16="http://schemas.microsoft.com/office/drawing/2014/main" val="922891503"/>
                    </a:ext>
                  </a:extLst>
                </a:gridCol>
              </a:tblGrid>
              <a:tr h="950965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4"/>
                        </a:rPr>
                        <a:t>shadowColor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el color a </a:t>
                      </a:r>
                      <a:r>
                        <a:rPr lang="en-US" dirty="0" err="1">
                          <a:effectLst/>
                        </a:rPr>
                        <a:t>usar</a:t>
                      </a:r>
                      <a:r>
                        <a:rPr lang="en-US" dirty="0">
                          <a:effectLst/>
                        </a:rPr>
                        <a:t> para el </a:t>
                      </a:r>
                      <a:r>
                        <a:rPr lang="en-US" dirty="0" err="1">
                          <a:effectLst/>
                        </a:rPr>
                        <a:t>trazo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.shadowColor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ctx.shadowColor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60570"/>
                  </a:ext>
                </a:extLst>
              </a:tr>
              <a:tr h="1432191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5"/>
                        </a:rPr>
                        <a:t>shadowBlur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el color a </a:t>
                      </a:r>
                      <a:r>
                        <a:rPr lang="en-US" dirty="0" err="1">
                          <a:effectLst/>
                        </a:rPr>
                        <a:t>usar</a:t>
                      </a:r>
                      <a:r>
                        <a:rPr lang="en-US" dirty="0">
                          <a:effectLst/>
                        </a:rPr>
                        <a:t> para el </a:t>
                      </a:r>
                      <a:r>
                        <a:rPr lang="en-US" dirty="0" err="1">
                          <a:effectLst/>
                        </a:rPr>
                        <a:t>nivel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dirty="0" err="1">
                          <a:effectLst/>
                        </a:rPr>
                        <a:t>difuminado</a:t>
                      </a:r>
                      <a:r>
                        <a:rPr lang="en-US" dirty="0">
                          <a:effectLst/>
                        </a:rPr>
                        <a:t> de la sombra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.shadowBlur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ctx.shadowBlur</a:t>
                      </a:r>
                      <a:r>
                        <a:rPr lang="en-US" dirty="0">
                          <a:effectLst/>
                        </a:rPr>
                        <a:t> = 20;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5031"/>
                  </a:ext>
                </a:extLst>
              </a:tr>
              <a:tr h="1609326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6"/>
                        </a:rPr>
                        <a:t>shadowOffsetX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la </a:t>
                      </a:r>
                      <a:r>
                        <a:rPr lang="en-US" dirty="0" err="1">
                          <a:effectLst/>
                        </a:rPr>
                        <a:t>distancia</a:t>
                      </a:r>
                      <a:r>
                        <a:rPr lang="en-US" dirty="0">
                          <a:effectLst/>
                        </a:rPr>
                        <a:t> horizontal de la sombra </a:t>
                      </a:r>
                      <a:r>
                        <a:rPr lang="en-US" dirty="0" err="1">
                          <a:effectLst/>
                        </a:rPr>
                        <a:t>desde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contorno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.shadowOffsetY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ctx.shadowOffsetX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=20;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33091"/>
                  </a:ext>
                </a:extLst>
              </a:tr>
              <a:tr h="1609326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7"/>
                        </a:rPr>
                        <a:t>shadowOffsetY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la </a:t>
                      </a:r>
                      <a:r>
                        <a:rPr lang="en-US" dirty="0" err="1">
                          <a:effectLst/>
                        </a:rPr>
                        <a:t>distancia</a:t>
                      </a:r>
                      <a:r>
                        <a:rPr lang="en-US" dirty="0">
                          <a:effectLst/>
                        </a:rPr>
                        <a:t> horizontal de la sombra </a:t>
                      </a:r>
                      <a:r>
                        <a:rPr lang="en-US" dirty="0" err="1">
                          <a:effectLst/>
                        </a:rPr>
                        <a:t>desde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contorno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.shadowOffsetX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ctx.shadowOffsetY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=20;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4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7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8652-6B26-4A51-BCFB-559AA25C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6D44D0-0B58-4C89-9B65-24B779805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370485"/>
              </p:ext>
            </p:extLst>
          </p:nvPr>
        </p:nvGraphicFramePr>
        <p:xfrm>
          <a:off x="838200" y="365125"/>
          <a:ext cx="10515599" cy="6074681"/>
        </p:xfrm>
        <a:graphic>
          <a:graphicData uri="http://schemas.openxmlformats.org/drawingml/2006/table">
            <a:tbl>
              <a:tblPr/>
              <a:tblGrid>
                <a:gridCol w="2623071">
                  <a:extLst>
                    <a:ext uri="{9D8B030D-6E8A-4147-A177-3AD203B41FA5}">
                      <a16:colId xmlns:a16="http://schemas.microsoft.com/office/drawing/2014/main" val="1204748166"/>
                    </a:ext>
                  </a:extLst>
                </a:gridCol>
                <a:gridCol w="7892528">
                  <a:extLst>
                    <a:ext uri="{9D8B030D-6E8A-4147-A177-3AD203B41FA5}">
                      <a16:colId xmlns:a16="http://schemas.microsoft.com/office/drawing/2014/main" val="2039588698"/>
                    </a:ext>
                  </a:extLst>
                </a:gridCol>
              </a:tblGrid>
              <a:tr h="592102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35913"/>
                  </a:ext>
                </a:extLst>
              </a:tr>
              <a:tr h="100201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2"/>
                        </a:rPr>
                        <a:t>createLinearGradient()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Crea</a:t>
                      </a:r>
                      <a:r>
                        <a:rPr lang="en-US" dirty="0">
                          <a:effectLst/>
                        </a:rPr>
                        <a:t> un </a:t>
                      </a:r>
                      <a:r>
                        <a:rPr lang="en-US" dirty="0" err="1">
                          <a:effectLst/>
                        </a:rPr>
                        <a:t>gradiente</a:t>
                      </a:r>
                      <a:r>
                        <a:rPr lang="en-US" dirty="0">
                          <a:effectLst/>
                        </a:rPr>
                        <a:t> lineal ( para </a:t>
                      </a:r>
                      <a:r>
                        <a:rPr lang="en-US" dirty="0" err="1">
                          <a:effectLst/>
                        </a:rPr>
                        <a:t>usar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contenido</a:t>
                      </a:r>
                      <a:r>
                        <a:rPr lang="en-US" dirty="0">
                          <a:effectLst/>
                        </a:rPr>
                        <a:t> del canvas)</a:t>
                      </a:r>
                    </a:p>
                    <a:p>
                      <a:pPr algn="l" fontAlgn="t"/>
                      <a:r>
                        <a:rPr lang="es-E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.createLinearGradient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x0,y0,x1,y1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my_gradient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ctx.createLinearGradient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(0,0,0,170);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89671"/>
                  </a:ext>
                </a:extLst>
              </a:tr>
              <a:tr h="592102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3"/>
                        </a:rPr>
                        <a:t>createPattern()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Repite</a:t>
                      </a:r>
                      <a:r>
                        <a:rPr lang="en-US" dirty="0">
                          <a:effectLst/>
                        </a:rPr>
                        <a:t> un element </a:t>
                      </a:r>
                      <a:r>
                        <a:rPr lang="en-US" dirty="0" err="1">
                          <a:effectLst/>
                        </a:rPr>
                        <a:t>especifico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una </a:t>
                      </a:r>
                      <a:r>
                        <a:rPr lang="en-US" dirty="0" err="1">
                          <a:effectLst/>
                        </a:rPr>
                        <a:t>dirección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especifica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.createPattern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,"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repeat|repeat-x|repeat-y|no-repeat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ctx.createPattern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,"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577194"/>
                  </a:ext>
                </a:extLst>
              </a:tr>
              <a:tr h="100201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4"/>
                        </a:rPr>
                        <a:t>createRadialGradient()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i="1" dirty="0" err="1">
                          <a:effectLst/>
                        </a:rPr>
                        <a:t>context</a:t>
                      </a:r>
                      <a:r>
                        <a:rPr lang="es-MX" dirty="0" err="1">
                          <a:effectLst/>
                        </a:rPr>
                        <a:t>.createRadialGradient</a:t>
                      </a:r>
                      <a:r>
                        <a:rPr lang="es-MX" dirty="0">
                          <a:effectLst/>
                        </a:rPr>
                        <a:t>(</a:t>
                      </a:r>
                      <a:r>
                        <a:rPr lang="es-MX" i="1" dirty="0">
                          <a:effectLst/>
                        </a:rPr>
                        <a:t>x0,y0,r0,x1,y1,r1</a:t>
                      </a:r>
                      <a:r>
                        <a:rPr lang="es-MX" dirty="0">
                          <a:effectLst/>
                        </a:rPr>
                        <a:t>);</a:t>
                      </a:r>
                    </a:p>
                    <a:p>
                      <a:pPr algn="l" fontAlgn="t"/>
                      <a:endParaRPr lang="es-MX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grd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ctx.createRadialGradient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(75,50,5,90,60,100);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6079"/>
                  </a:ext>
                </a:extLst>
              </a:tr>
              <a:tr h="100201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5"/>
                        </a:rPr>
                        <a:t>addColorStop()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Especifica</a:t>
                      </a:r>
                      <a:r>
                        <a:rPr lang="en-US" dirty="0">
                          <a:effectLst/>
                        </a:rPr>
                        <a:t> los </a:t>
                      </a:r>
                      <a:r>
                        <a:rPr lang="en-US" dirty="0" err="1">
                          <a:effectLst/>
                        </a:rPr>
                        <a:t>colores</a:t>
                      </a:r>
                      <a:r>
                        <a:rPr lang="en-US" dirty="0">
                          <a:effectLst/>
                        </a:rPr>
                        <a:t> y </a:t>
                      </a:r>
                      <a:r>
                        <a:rPr lang="en-US" dirty="0" err="1">
                          <a:effectLst/>
                        </a:rPr>
                        <a:t>posición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dirty="0" err="1">
                          <a:effectLst/>
                        </a:rPr>
                        <a:t>paro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un </a:t>
                      </a:r>
                      <a:r>
                        <a:rPr lang="en-US" dirty="0" err="1">
                          <a:effectLst/>
                        </a:rPr>
                        <a:t>objeto</a:t>
                      </a:r>
                      <a:r>
                        <a:rPr lang="en-US" dirty="0">
                          <a:effectLst/>
                        </a:rPr>
                        <a:t> gradient</a:t>
                      </a: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.addColorStop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fontAlgn="t"/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entre 0.0 y 1.0 </a:t>
                      </a:r>
                    </a:p>
                    <a:p>
                      <a:pPr algn="l" fontAlgn="t"/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grd.addColorStop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(0,"black");</a:t>
                      </a:r>
                      <a:br>
                        <a:rPr lang="es-MX" dirty="0"/>
                      </a:b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grd.addColorStop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(1,"white");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58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8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FE6F7-96C5-44A0-A994-127F457E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8BC02FA-AAF0-4340-A38A-59D2061F4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188898"/>
              </p:ext>
            </p:extLst>
          </p:nvPr>
        </p:nvGraphicFramePr>
        <p:xfrm>
          <a:off x="838200" y="717187"/>
          <a:ext cx="10515599" cy="5366976"/>
        </p:xfrm>
        <a:graphic>
          <a:graphicData uri="http://schemas.openxmlformats.org/drawingml/2006/table">
            <a:tbl>
              <a:tblPr/>
              <a:tblGrid>
                <a:gridCol w="2623070">
                  <a:extLst>
                    <a:ext uri="{9D8B030D-6E8A-4147-A177-3AD203B41FA5}">
                      <a16:colId xmlns:a16="http://schemas.microsoft.com/office/drawing/2014/main" val="3314715822"/>
                    </a:ext>
                  </a:extLst>
                </a:gridCol>
                <a:gridCol w="7892529">
                  <a:extLst>
                    <a:ext uri="{9D8B030D-6E8A-4147-A177-3AD203B41FA5}">
                      <a16:colId xmlns:a16="http://schemas.microsoft.com/office/drawing/2014/main" val="2800956876"/>
                    </a:ext>
                  </a:extLst>
                </a:gridCol>
              </a:tblGrid>
              <a:tr h="490176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</a:rPr>
                        <a:t>Property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</a:rPr>
                        <a:t>Description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32430"/>
                  </a:ext>
                </a:extLst>
              </a:tr>
              <a:tr h="1123794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2"/>
                        </a:rPr>
                        <a:t>lineCap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estilo</a:t>
                      </a:r>
                      <a:r>
                        <a:rPr lang="en-US" dirty="0">
                          <a:effectLst/>
                        </a:rPr>
                        <a:t> del final de la </a:t>
                      </a:r>
                      <a:r>
                        <a:rPr lang="en-US" dirty="0" err="1">
                          <a:effectLst/>
                        </a:rPr>
                        <a:t>linea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.lineCap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butt|round|square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algn="l" fontAlgn="t"/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ctx.lineCap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="round";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58048"/>
                  </a:ext>
                </a:extLst>
              </a:tr>
              <a:tr h="1376648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3"/>
                        </a:rPr>
                        <a:t>lineJoin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tipo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dirty="0" err="1">
                          <a:effectLst/>
                        </a:rPr>
                        <a:t>estilo</a:t>
                      </a:r>
                      <a:r>
                        <a:rPr lang="en-US" dirty="0">
                          <a:effectLst/>
                        </a:rPr>
                        <a:t> de la </a:t>
                      </a:r>
                      <a:r>
                        <a:rPr lang="en-US" dirty="0" err="1">
                          <a:effectLst/>
                        </a:rPr>
                        <a:t>esquina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creada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cuando</a:t>
                      </a:r>
                      <a:r>
                        <a:rPr lang="en-US" dirty="0">
                          <a:effectLst/>
                        </a:rPr>
                        <a:t> dos </a:t>
                      </a:r>
                      <a:r>
                        <a:rPr lang="en-US" dirty="0" err="1">
                          <a:effectLst/>
                        </a:rPr>
                        <a:t>lineas</a:t>
                      </a:r>
                      <a:r>
                        <a:rPr lang="en-US" dirty="0">
                          <a:effectLst/>
                        </a:rPr>
                        <a:t> se </a:t>
                      </a:r>
                      <a:r>
                        <a:rPr lang="en-US" dirty="0" err="1">
                          <a:effectLst/>
                        </a:rPr>
                        <a:t>encuentran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.lineJoin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bevel|round|miter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algn="l" fontAlgn="t"/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ctx.lineCap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="round";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28256"/>
                  </a:ext>
                </a:extLst>
              </a:tr>
              <a:tr h="1123794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4"/>
                        </a:rPr>
                        <a:t>lineWidth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or returns the current line width</a:t>
                      </a:r>
                    </a:p>
                    <a:p>
                      <a:pPr algn="l" fontAlgn="t"/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.lineWidth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fontAlgn="t"/>
                      <a:endParaRPr lang="es-MX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ctx.lineWidth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016342"/>
                  </a:ext>
                </a:extLst>
              </a:tr>
              <a:tr h="802152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5"/>
                        </a:rPr>
                        <a:t>miterLimit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Asigna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retorna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dirty="0" err="1">
                          <a:effectLst/>
                        </a:rPr>
                        <a:t>maximo</a:t>
                      </a:r>
                      <a:r>
                        <a:rPr lang="en-US" dirty="0">
                          <a:effectLst/>
                        </a:rPr>
                        <a:t> valor del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miter length (es la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entre el Angulo interior y el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exterior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cuando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encuentran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.miterLimit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MX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269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3BDA9A8-8927-42E0-8213-02681CEF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12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Line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Styles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iter Limit figure 1">
            <a:extLst>
              <a:ext uri="{FF2B5EF4-FFF2-40B4-BE49-F238E27FC236}">
                <a16:creationId xmlns:a16="http://schemas.microsoft.com/office/drawing/2014/main" id="{56B0FC2A-D6D7-4ED6-9993-72B3916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4" y="4489666"/>
            <a:ext cx="18764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2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AE7C9-EBA7-4C95-A9B2-943C47C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D4335E-1AB5-4EF3-AE2E-4C77FF8B1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4315"/>
              </p:ext>
            </p:extLst>
          </p:nvPr>
        </p:nvGraphicFramePr>
        <p:xfrm>
          <a:off x="838200" y="1378828"/>
          <a:ext cx="10515600" cy="4854935"/>
        </p:xfrm>
        <a:graphic>
          <a:graphicData uri="http://schemas.openxmlformats.org/drawingml/2006/table">
            <a:tbl>
              <a:tblPr/>
              <a:tblGrid>
                <a:gridCol w="2623071">
                  <a:extLst>
                    <a:ext uri="{9D8B030D-6E8A-4147-A177-3AD203B41FA5}">
                      <a16:colId xmlns:a16="http://schemas.microsoft.com/office/drawing/2014/main" val="1492703430"/>
                    </a:ext>
                  </a:extLst>
                </a:gridCol>
                <a:gridCol w="7892529">
                  <a:extLst>
                    <a:ext uri="{9D8B030D-6E8A-4147-A177-3AD203B41FA5}">
                      <a16:colId xmlns:a16="http://schemas.microsoft.com/office/drawing/2014/main" val="1302586527"/>
                    </a:ext>
                  </a:extLst>
                </a:gridCol>
              </a:tblGrid>
              <a:tr h="80109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60302"/>
                  </a:ext>
                </a:extLst>
              </a:tr>
              <a:tr h="801095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2"/>
                        </a:rPr>
                        <a:t>rect</a:t>
                      </a:r>
                      <a:r>
                        <a:rPr lang="es-MX" dirty="0">
                          <a:effectLst/>
                          <a:hlinkClick r:id="rId2"/>
                        </a:rPr>
                        <a:t>()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>
                          <a:effectLst/>
                        </a:rPr>
                        <a:t>Crea un rectángulo     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x,y,width,height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ctx.rect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(20,20,150,100);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95595"/>
                  </a:ext>
                </a:extLst>
              </a:tr>
              <a:tr h="801095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3"/>
                        </a:rPr>
                        <a:t>fillRect</a:t>
                      </a:r>
                      <a:r>
                        <a:rPr lang="es-MX" dirty="0">
                          <a:effectLst/>
                          <a:hlinkClick r:id="rId3"/>
                        </a:rPr>
                        <a:t>()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>
                          <a:effectLst/>
                        </a:rPr>
                        <a:t>Dibuja un rectángulo relleno      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.fillRect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x,y,width,height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s-MX" dirty="0">
                        <a:effectLst/>
                      </a:endParaRPr>
                    </a:p>
                    <a:p>
                      <a:pPr algn="l" fontAlgn="t"/>
                      <a:endParaRPr lang="es-MX" dirty="0">
                        <a:effectLst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ctx.fillRect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(20,20,150,100);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05743"/>
                  </a:ext>
                </a:extLst>
              </a:tr>
              <a:tr h="801095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>
                          <a:effectLst/>
                          <a:hlinkClick r:id="rId4"/>
                        </a:rPr>
                        <a:t>strokeRect</a:t>
                      </a:r>
                      <a:r>
                        <a:rPr lang="es-MX" dirty="0">
                          <a:effectLst/>
                          <a:hlinkClick r:id="rId4"/>
                        </a:rPr>
                        <a:t>()</a:t>
                      </a:r>
                      <a:endParaRPr lang="es-MX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>
                          <a:effectLst/>
                        </a:rPr>
                        <a:t>Dibuja un rectángulo (no relleno)      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.strokeRect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x,y,width,height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ctx.strokeRect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(20,20,150,100);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64047"/>
                  </a:ext>
                </a:extLst>
              </a:tr>
              <a:tr h="80109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  <a:hlinkClick r:id="rId5"/>
                        </a:rPr>
                        <a:t>clearRect()</a:t>
                      </a:r>
                      <a:endParaRPr lang="es-MX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Limpia</a:t>
                      </a:r>
                      <a:r>
                        <a:rPr lang="en-US" dirty="0">
                          <a:effectLst/>
                        </a:rPr>
                        <a:t> los pixels </a:t>
                      </a:r>
                      <a:r>
                        <a:rPr lang="en-US" dirty="0" err="1">
                          <a:effectLst/>
                        </a:rPr>
                        <a:t>especificados</a:t>
                      </a:r>
                      <a:r>
                        <a:rPr lang="en-US" dirty="0">
                          <a:effectLst/>
                        </a:rPr>
                        <a:t> dentro de un </a:t>
                      </a:r>
                      <a:r>
                        <a:rPr lang="en-US" dirty="0" err="1">
                          <a:effectLst/>
                        </a:rPr>
                        <a:t>rectangulo</a:t>
                      </a:r>
                      <a:r>
                        <a:rPr lang="en-US" dirty="0">
                          <a:effectLst/>
                        </a:rPr>
                        <a:t> dado  </a:t>
                      </a:r>
                    </a:p>
                    <a:p>
                      <a:pPr algn="l" fontAlgn="t"/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.clearRect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x,y,width,height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MX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ctx.clearRect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(20,20,100,50);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581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7D4AA1-B20C-48CA-891E-0F0D2946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348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Rectangles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4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E8F8D-9A23-4583-AC61-5AFBB98D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AB041A-B09E-423A-AB84-4BEDD1F81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634394"/>
              </p:ext>
            </p:extLst>
          </p:nvPr>
        </p:nvGraphicFramePr>
        <p:xfrm>
          <a:off x="838200" y="965446"/>
          <a:ext cx="4958918" cy="5195977"/>
        </p:xfrm>
        <a:graphic>
          <a:graphicData uri="http://schemas.openxmlformats.org/drawingml/2006/table">
            <a:tbl>
              <a:tblPr/>
              <a:tblGrid>
                <a:gridCol w="1185909">
                  <a:extLst>
                    <a:ext uri="{9D8B030D-6E8A-4147-A177-3AD203B41FA5}">
                      <a16:colId xmlns:a16="http://schemas.microsoft.com/office/drawing/2014/main" val="2243477188"/>
                    </a:ext>
                  </a:extLst>
                </a:gridCol>
                <a:gridCol w="3773009">
                  <a:extLst>
                    <a:ext uri="{9D8B030D-6E8A-4147-A177-3AD203B41FA5}">
                      <a16:colId xmlns:a16="http://schemas.microsoft.com/office/drawing/2014/main" val="503752682"/>
                    </a:ext>
                  </a:extLst>
                </a:gridCol>
              </a:tblGrid>
              <a:tr h="312639"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>
                          <a:effectLst/>
                        </a:rPr>
                        <a:t>Method</a:t>
                      </a: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dirty="0" err="1">
                          <a:effectLst/>
                        </a:rPr>
                        <a:t>Description</a:t>
                      </a:r>
                      <a:endParaRPr lang="es-MX" sz="1200" dirty="0">
                        <a:effectLst/>
                      </a:endParaRP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49372"/>
                  </a:ext>
                </a:extLst>
              </a:tr>
              <a:tr h="1282765"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dirty="0" err="1">
                          <a:effectLst/>
                          <a:hlinkClick r:id="rId2"/>
                        </a:rPr>
                        <a:t>fill</a:t>
                      </a:r>
                      <a:r>
                        <a:rPr lang="es-MX" sz="1200" dirty="0">
                          <a:effectLst/>
                          <a:hlinkClick r:id="rId2"/>
                        </a:rPr>
                        <a:t>()</a:t>
                      </a:r>
                      <a:endParaRPr lang="es-MX" sz="12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Rellena</a:t>
                      </a:r>
                      <a:r>
                        <a:rPr lang="en-US" sz="1200" dirty="0">
                          <a:effectLst/>
                        </a:rPr>
                        <a:t> el </a:t>
                      </a:r>
                      <a:r>
                        <a:rPr lang="en-US" sz="1200" dirty="0" err="1">
                          <a:effectLst/>
                        </a:rPr>
                        <a:t>dibujo</a:t>
                      </a:r>
                      <a:r>
                        <a:rPr lang="en-US" sz="1200" dirty="0">
                          <a:effectLst/>
                        </a:rPr>
                        <a:t> actual (</a:t>
                      </a:r>
                      <a:r>
                        <a:rPr lang="en-US" sz="1200" dirty="0" err="1">
                          <a:effectLst/>
                        </a:rPr>
                        <a:t>camino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context.fill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ctx.beginPath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ctx.rect</a:t>
                      </a:r>
                      <a:r>
                        <a:rPr lang="en-US" sz="1200" dirty="0">
                          <a:effectLst/>
                        </a:rPr>
                        <a:t>(20, 20, 150, 100);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ctx.fillStyle</a:t>
                      </a:r>
                      <a:r>
                        <a:rPr lang="en-US" sz="1200" dirty="0">
                          <a:effectLst/>
                        </a:rPr>
                        <a:t> = "red";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ctx.fill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57618"/>
                  </a:ext>
                </a:extLst>
              </a:tr>
              <a:tr h="1879629"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dirty="0" err="1">
                          <a:effectLst/>
                          <a:hlinkClick r:id="rId3"/>
                        </a:rPr>
                        <a:t>stroke</a:t>
                      </a:r>
                      <a:r>
                        <a:rPr lang="es-MX" sz="1200" dirty="0">
                          <a:effectLst/>
                          <a:hlinkClick r:id="rId3"/>
                        </a:rPr>
                        <a:t>()</a:t>
                      </a:r>
                      <a:endParaRPr lang="es-MX" sz="12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Dibuja</a:t>
                      </a:r>
                      <a:r>
                        <a:rPr lang="en-US" sz="1200" dirty="0">
                          <a:effectLst/>
                        </a:rPr>
                        <a:t> el </a:t>
                      </a:r>
                      <a:r>
                        <a:rPr lang="en-US" sz="1200" dirty="0" err="1">
                          <a:effectLst/>
                        </a:rPr>
                        <a:t>camino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altual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definido</a:t>
                      </a:r>
                      <a:r>
                        <a:rPr lang="en-US" sz="1200" dirty="0">
                          <a:effectLst/>
                        </a:rPr>
                        <a:t>         </a:t>
                      </a:r>
                      <a:r>
                        <a:rPr lang="en-US" sz="1200" dirty="0" err="1">
                          <a:effectLst/>
                        </a:rPr>
                        <a:t>context.stroke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ctx.beginPath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ctx.moveTo</a:t>
                      </a:r>
                      <a:r>
                        <a:rPr lang="en-US" sz="1200" dirty="0">
                          <a:effectLst/>
                        </a:rPr>
                        <a:t>(20,20);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ctx.lineTo</a:t>
                      </a:r>
                      <a:r>
                        <a:rPr lang="en-US" sz="1200" dirty="0">
                          <a:effectLst/>
                        </a:rPr>
                        <a:t>(20,100);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ctx.lineTo</a:t>
                      </a:r>
                      <a:r>
                        <a:rPr lang="en-US" sz="1200" dirty="0">
                          <a:effectLst/>
                        </a:rPr>
                        <a:t>(70,100);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ctx.strokeStyle</a:t>
                      </a:r>
                      <a:r>
                        <a:rPr lang="en-US" sz="1200" dirty="0">
                          <a:effectLst/>
                        </a:rPr>
                        <a:t>="red";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ctx.stroke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75886"/>
                  </a:ext>
                </a:extLst>
              </a:tr>
              <a:tr h="1680675"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dirty="0" err="1">
                          <a:effectLst/>
                          <a:hlinkClick r:id="rId4"/>
                        </a:rPr>
                        <a:t>beginPath</a:t>
                      </a:r>
                      <a:r>
                        <a:rPr lang="es-MX" sz="1200" dirty="0">
                          <a:effectLst/>
                          <a:hlinkClick r:id="rId4"/>
                        </a:rPr>
                        <a:t>()</a:t>
                      </a:r>
                      <a:endParaRPr lang="es-MX" sz="12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Begins a path, or resets the current path     </a:t>
                      </a:r>
                      <a:r>
                        <a:rPr lang="en-US" sz="1200" dirty="0" err="1">
                          <a:effectLst/>
                        </a:rPr>
                        <a:t>context.beginPath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ctx.beginPath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ctx.strokeStyle</a:t>
                      </a:r>
                      <a:r>
                        <a:rPr lang="en-US" sz="1200" dirty="0">
                          <a:effectLst/>
                        </a:rPr>
                        <a:t>="purple"; // Purple path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ctx.moveTo</a:t>
                      </a:r>
                      <a:r>
                        <a:rPr lang="en-US" sz="1200" dirty="0">
                          <a:effectLst/>
                        </a:rPr>
                        <a:t>(50,0);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ctx.lineTo</a:t>
                      </a:r>
                      <a:r>
                        <a:rPr lang="en-US" sz="1200" dirty="0">
                          <a:effectLst/>
                        </a:rPr>
                        <a:t>(150,130); 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ctx.stroke</a:t>
                      </a:r>
                      <a:r>
                        <a:rPr lang="en-US" sz="1200" dirty="0">
                          <a:effectLst/>
                        </a:rPr>
                        <a:t>(); // Draw it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802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15BE826-2CED-4903-B848-A13E4163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824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Paths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712CB4-214F-4C10-A7AE-00EB9A620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98836"/>
              </p:ext>
            </p:extLst>
          </p:nvPr>
        </p:nvGraphicFramePr>
        <p:xfrm>
          <a:off x="5960614" y="965446"/>
          <a:ext cx="5384307" cy="5196298"/>
        </p:xfrm>
        <a:graphic>
          <a:graphicData uri="http://schemas.openxmlformats.org/drawingml/2006/table">
            <a:tbl>
              <a:tblPr/>
              <a:tblGrid>
                <a:gridCol w="1287639">
                  <a:extLst>
                    <a:ext uri="{9D8B030D-6E8A-4147-A177-3AD203B41FA5}">
                      <a16:colId xmlns:a16="http://schemas.microsoft.com/office/drawing/2014/main" val="1015984785"/>
                    </a:ext>
                  </a:extLst>
                </a:gridCol>
                <a:gridCol w="4096668">
                  <a:extLst>
                    <a:ext uri="{9D8B030D-6E8A-4147-A177-3AD203B41FA5}">
                      <a16:colId xmlns:a16="http://schemas.microsoft.com/office/drawing/2014/main" val="3834168385"/>
                    </a:ext>
                  </a:extLst>
                </a:gridCol>
              </a:tblGrid>
              <a:tr h="1679629"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dirty="0" err="1">
                          <a:effectLst/>
                          <a:hlinkClick r:id="rId5"/>
                        </a:rPr>
                        <a:t>moveTo</a:t>
                      </a:r>
                      <a:r>
                        <a:rPr lang="es-MX" sz="1200" dirty="0">
                          <a:effectLst/>
                          <a:hlinkClick r:id="rId5"/>
                        </a:rPr>
                        <a:t>()</a:t>
                      </a:r>
                      <a:endParaRPr lang="es-MX" sz="12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Mueve la ruta al punto especificado en el lienzo, sin crear una línea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context.moveTo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x,y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ctx.beginPath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ctx.moveTo</a:t>
                      </a:r>
                      <a:r>
                        <a:rPr lang="en-US" sz="1200" dirty="0">
                          <a:effectLst/>
                        </a:rPr>
                        <a:t>(0,0);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ctx.lineTo</a:t>
                      </a:r>
                      <a:r>
                        <a:rPr lang="en-US" sz="1200" dirty="0">
                          <a:effectLst/>
                        </a:rPr>
                        <a:t>(300,150);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ctx.stroke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484555"/>
                  </a:ext>
                </a:extLst>
              </a:tr>
              <a:tr h="1837040"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dirty="0" err="1">
                          <a:effectLst/>
                          <a:hlinkClick r:id="rId6"/>
                        </a:rPr>
                        <a:t>closePath</a:t>
                      </a:r>
                      <a:r>
                        <a:rPr lang="es-MX" sz="1200" dirty="0">
                          <a:effectLst/>
                          <a:hlinkClick r:id="rId6"/>
                        </a:rPr>
                        <a:t>()</a:t>
                      </a:r>
                      <a:endParaRPr lang="es-MX" sz="12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Crea</a:t>
                      </a:r>
                      <a:r>
                        <a:rPr lang="en-US" sz="1200" dirty="0">
                          <a:effectLst/>
                        </a:rPr>
                        <a:t> una </a:t>
                      </a:r>
                      <a:r>
                        <a:rPr lang="en-US" sz="1200" dirty="0" err="1">
                          <a:effectLst/>
                        </a:rPr>
                        <a:t>camino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desde</a:t>
                      </a:r>
                      <a:r>
                        <a:rPr lang="en-US" sz="1200" dirty="0">
                          <a:effectLst/>
                        </a:rPr>
                        <a:t> el punto actual </a:t>
                      </a:r>
                      <a:r>
                        <a:rPr lang="en-US" sz="1200" dirty="0" err="1">
                          <a:effectLst/>
                        </a:rPr>
                        <a:t>hacia</a:t>
                      </a:r>
                      <a:r>
                        <a:rPr lang="en-US" sz="1200" dirty="0">
                          <a:effectLst/>
                        </a:rPr>
                        <a:t> el punto </a:t>
                      </a:r>
                      <a:r>
                        <a:rPr lang="en-US" sz="1200" dirty="0" err="1">
                          <a:effectLst/>
                        </a:rPr>
                        <a:t>inicial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context.closePath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ctx.beginPath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ctx.moveTo</a:t>
                      </a:r>
                      <a:r>
                        <a:rPr lang="en-US" sz="1200" dirty="0">
                          <a:effectLst/>
                        </a:rPr>
                        <a:t>(20,20);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ctx.lineTo</a:t>
                      </a:r>
                      <a:r>
                        <a:rPr lang="en-US" sz="1200" dirty="0">
                          <a:effectLst/>
                        </a:rPr>
                        <a:t>(20,100);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ctx.lineTo</a:t>
                      </a:r>
                      <a:r>
                        <a:rPr lang="en-US" sz="1200" dirty="0">
                          <a:effectLst/>
                        </a:rPr>
                        <a:t>(70,100);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ctx.closePath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ctx.stroke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297799"/>
                  </a:ext>
                </a:extLst>
              </a:tr>
              <a:tr h="1679629"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dirty="0" err="1">
                          <a:effectLst/>
                          <a:hlinkClick r:id="rId7"/>
                        </a:rPr>
                        <a:t>lineTo</a:t>
                      </a:r>
                      <a:r>
                        <a:rPr lang="es-MX" sz="1200" dirty="0">
                          <a:effectLst/>
                          <a:hlinkClick r:id="rId7"/>
                        </a:rPr>
                        <a:t>()</a:t>
                      </a:r>
                      <a:endParaRPr lang="es-MX" sz="12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Agrega</a:t>
                      </a:r>
                      <a:r>
                        <a:rPr lang="en-US" sz="1200" dirty="0">
                          <a:effectLst/>
                        </a:rPr>
                        <a:t> un nuevo punto y </a:t>
                      </a:r>
                      <a:r>
                        <a:rPr lang="en-US" sz="1200" dirty="0" err="1">
                          <a:effectLst/>
                        </a:rPr>
                        <a:t>crea</a:t>
                      </a:r>
                      <a:r>
                        <a:rPr lang="en-US" sz="1200" dirty="0">
                          <a:effectLst/>
                        </a:rPr>
                        <a:t> una </a:t>
                      </a:r>
                      <a:r>
                        <a:rPr lang="en-US" sz="1200" dirty="0" err="1">
                          <a:effectLst/>
                        </a:rPr>
                        <a:t>linea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hacia</a:t>
                      </a:r>
                      <a:r>
                        <a:rPr lang="en-US" sz="1200" dirty="0">
                          <a:effectLst/>
                        </a:rPr>
                        <a:t> ese punto </a:t>
                      </a:r>
                      <a:r>
                        <a:rPr lang="en-US" sz="1200" dirty="0" err="1">
                          <a:effectLst/>
                        </a:rPr>
                        <a:t>desde</a:t>
                      </a:r>
                      <a:r>
                        <a:rPr lang="en-US" sz="1200" dirty="0">
                          <a:effectLst/>
                        </a:rPr>
                        <a:t> el ultimo punto </a:t>
                      </a:r>
                      <a:r>
                        <a:rPr lang="en-US" sz="1200" dirty="0" err="1">
                          <a:effectLst/>
                        </a:rPr>
                        <a:t>especificado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el </a:t>
                      </a:r>
                      <a:r>
                        <a:rPr lang="en-US" sz="1200" dirty="0" err="1">
                          <a:effectLst/>
                        </a:rPr>
                        <a:t>lienzo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ctx.beginPath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ctx.moveTo</a:t>
                      </a:r>
                      <a:r>
                        <a:rPr lang="en-US" sz="1200" dirty="0">
                          <a:effectLst/>
                        </a:rPr>
                        <a:t>(0,0);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ctx.lineTo</a:t>
                      </a:r>
                      <a:r>
                        <a:rPr lang="en-US" sz="1200" dirty="0">
                          <a:effectLst/>
                        </a:rPr>
                        <a:t>(300,150);</a:t>
                      </a:r>
                    </a:p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ctx.stroke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7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3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C4221-4069-46D4-A175-D6DFA1E0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0C90CAD-CFCE-4E20-972B-6D965142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80553"/>
              </p:ext>
            </p:extLst>
          </p:nvPr>
        </p:nvGraphicFramePr>
        <p:xfrm>
          <a:off x="838200" y="459869"/>
          <a:ext cx="10515600" cy="6033006"/>
        </p:xfrm>
        <a:graphic>
          <a:graphicData uri="http://schemas.openxmlformats.org/drawingml/2006/table">
            <a:tbl>
              <a:tblPr/>
              <a:tblGrid>
                <a:gridCol w="2233474">
                  <a:extLst>
                    <a:ext uri="{9D8B030D-6E8A-4147-A177-3AD203B41FA5}">
                      <a16:colId xmlns:a16="http://schemas.microsoft.com/office/drawing/2014/main" val="1762139008"/>
                    </a:ext>
                  </a:extLst>
                </a:gridCol>
                <a:gridCol w="8282126">
                  <a:extLst>
                    <a:ext uri="{9D8B030D-6E8A-4147-A177-3AD203B41FA5}">
                      <a16:colId xmlns:a16="http://schemas.microsoft.com/office/drawing/2014/main" val="2074137166"/>
                    </a:ext>
                  </a:extLst>
                </a:gridCol>
              </a:tblGrid>
              <a:tr h="2687116">
                <a:tc>
                  <a:txBody>
                    <a:bodyPr/>
                    <a:lstStyle/>
                    <a:p>
                      <a:pPr algn="l" fontAlgn="t"/>
                      <a:r>
                        <a:rPr lang="es-MX" sz="1800" dirty="0">
                          <a:effectLst/>
                          <a:hlinkClick r:id="rId2"/>
                        </a:rPr>
                        <a:t>clip()</a:t>
                      </a:r>
                      <a:endParaRPr lang="es-MX" sz="18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Recorta</a:t>
                      </a:r>
                      <a:r>
                        <a:rPr lang="en-US" sz="1800" dirty="0">
                          <a:effectLst/>
                        </a:rPr>
                        <a:t> una region de </a:t>
                      </a:r>
                      <a:r>
                        <a:rPr lang="en-US" sz="1800" dirty="0" err="1">
                          <a:effectLst/>
                        </a:rPr>
                        <a:t>cualquier</a:t>
                      </a:r>
                      <a:r>
                        <a:rPr lang="en-US" sz="1800" dirty="0">
                          <a:effectLst/>
                        </a:rPr>
                        <a:t> forma y </a:t>
                      </a:r>
                      <a:r>
                        <a:rPr lang="en-US" sz="1800" dirty="0" err="1">
                          <a:effectLst/>
                        </a:rPr>
                        <a:t>tamaño</a:t>
                      </a:r>
                      <a:r>
                        <a:rPr lang="en-US" sz="1800" dirty="0">
                          <a:effectLst/>
                        </a:rPr>
                        <a:t> del </a:t>
                      </a:r>
                      <a:r>
                        <a:rPr lang="en-US" sz="1800" dirty="0" err="1">
                          <a:effectLst/>
                        </a:rPr>
                        <a:t>lienzo</a:t>
                      </a:r>
                      <a:r>
                        <a:rPr lang="en-US" sz="1800" dirty="0">
                          <a:effectLst/>
                        </a:rPr>
                        <a:t>    </a:t>
                      </a:r>
                      <a:r>
                        <a:rPr lang="en-US" sz="1800" dirty="0" err="1">
                          <a:effectLst/>
                        </a:rPr>
                        <a:t>context.clip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// Clip a rectangular area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ctx.rect</a:t>
                      </a:r>
                      <a:r>
                        <a:rPr lang="en-US" sz="1800" dirty="0">
                          <a:effectLst/>
                        </a:rPr>
                        <a:t>(50,20,200,120);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ctx.stroke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ctx.clip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// Draw red rectangle after clip()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ctx.fillStyle</a:t>
                      </a:r>
                      <a:r>
                        <a:rPr lang="en-US" sz="1800" dirty="0">
                          <a:effectLst/>
                        </a:rPr>
                        <a:t>="red";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ctx.fillRect</a:t>
                      </a:r>
                      <a:r>
                        <a:rPr lang="en-US" sz="1800" dirty="0">
                          <a:effectLst/>
                        </a:rPr>
                        <a:t>(0,0,150,100);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24647"/>
                  </a:ext>
                </a:extLst>
              </a:tr>
              <a:tr h="1528063">
                <a:tc>
                  <a:txBody>
                    <a:bodyPr/>
                    <a:lstStyle/>
                    <a:p>
                      <a:pPr algn="l" fontAlgn="t"/>
                      <a:r>
                        <a:rPr lang="es-MX" sz="1800" dirty="0" err="1">
                          <a:effectLst/>
                          <a:hlinkClick r:id="rId3"/>
                        </a:rPr>
                        <a:t>quadraticCurveTo</a:t>
                      </a:r>
                      <a:r>
                        <a:rPr lang="es-MX" sz="1800" dirty="0">
                          <a:effectLst/>
                          <a:hlinkClick r:id="rId3"/>
                        </a:rPr>
                        <a:t>()</a:t>
                      </a:r>
                      <a:endParaRPr lang="es-MX" sz="18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800" dirty="0">
                          <a:effectLst/>
                        </a:rPr>
                        <a:t>Crea una curva de </a:t>
                      </a:r>
                      <a:r>
                        <a:rPr lang="es-MX" sz="1800" dirty="0" err="1">
                          <a:effectLst/>
                        </a:rPr>
                        <a:t>Bezier</a:t>
                      </a:r>
                      <a:r>
                        <a:rPr lang="es-MX" sz="1800" dirty="0">
                          <a:effectLst/>
                        </a:rPr>
                        <a:t> cuadrática    </a:t>
                      </a:r>
                      <a:r>
                        <a:rPr lang="es-MX" sz="1800" dirty="0" err="1">
                          <a:effectLst/>
                        </a:rPr>
                        <a:t>context.quadraticCurveTo</a:t>
                      </a:r>
                      <a:r>
                        <a:rPr lang="es-MX" sz="1800" dirty="0">
                          <a:effectLst/>
                        </a:rPr>
                        <a:t>(</a:t>
                      </a:r>
                      <a:r>
                        <a:rPr lang="es-MX" sz="1800" dirty="0" err="1">
                          <a:effectLst/>
                        </a:rPr>
                        <a:t>cpx,cpy,x,y</a:t>
                      </a:r>
                      <a:r>
                        <a:rPr lang="es-MX" sz="1800" dirty="0">
                          <a:effectLst/>
                        </a:rPr>
                        <a:t>);</a:t>
                      </a:r>
                    </a:p>
                    <a:p>
                      <a:pPr algn="l" fontAlgn="t"/>
                      <a:endParaRPr lang="es-MX" sz="1800" dirty="0">
                        <a:effectLst/>
                      </a:endParaRPr>
                    </a:p>
                    <a:p>
                      <a:pPr algn="l" fontAlgn="t"/>
                      <a:r>
                        <a:rPr lang="es-MX" sz="1800" dirty="0" err="1">
                          <a:effectLst/>
                        </a:rPr>
                        <a:t>Start</a:t>
                      </a:r>
                      <a:r>
                        <a:rPr lang="es-MX" sz="1800" dirty="0">
                          <a:effectLst/>
                        </a:rPr>
                        <a:t> </a:t>
                      </a:r>
                      <a:r>
                        <a:rPr lang="es-MX" sz="1800" dirty="0" err="1">
                          <a:effectLst/>
                        </a:rPr>
                        <a:t>point</a:t>
                      </a:r>
                      <a:r>
                        <a:rPr lang="es-MX" sz="1800" dirty="0">
                          <a:effectLst/>
                        </a:rPr>
                        <a:t>:              </a:t>
                      </a:r>
                      <a:r>
                        <a:rPr lang="es-MX" sz="1800" dirty="0" err="1">
                          <a:effectLst/>
                        </a:rPr>
                        <a:t>moveTo</a:t>
                      </a:r>
                      <a:r>
                        <a:rPr lang="es-MX" sz="1800" dirty="0">
                          <a:effectLst/>
                        </a:rPr>
                        <a:t>(20,20)</a:t>
                      </a:r>
                    </a:p>
                    <a:p>
                      <a:pPr algn="l" fontAlgn="t"/>
                      <a:r>
                        <a:rPr lang="es-MX" sz="1800" dirty="0">
                          <a:effectLst/>
                        </a:rPr>
                        <a:t>Control </a:t>
                      </a:r>
                      <a:r>
                        <a:rPr lang="es-MX" sz="1800" dirty="0" err="1">
                          <a:effectLst/>
                        </a:rPr>
                        <a:t>point</a:t>
                      </a:r>
                      <a:r>
                        <a:rPr lang="es-MX" sz="1800" dirty="0">
                          <a:effectLst/>
                        </a:rPr>
                        <a:t>:         </a:t>
                      </a:r>
                      <a:r>
                        <a:rPr lang="es-MX" sz="1800" dirty="0" err="1">
                          <a:effectLst/>
                        </a:rPr>
                        <a:t>quadraticCurveTo</a:t>
                      </a:r>
                      <a:r>
                        <a:rPr lang="es-MX" sz="1800" dirty="0">
                          <a:effectLst/>
                        </a:rPr>
                        <a:t>(20,100,200,20)</a:t>
                      </a:r>
                    </a:p>
                    <a:p>
                      <a:pPr algn="l" fontAlgn="t"/>
                      <a:r>
                        <a:rPr lang="es-MX" sz="1800" dirty="0" err="1">
                          <a:effectLst/>
                        </a:rPr>
                        <a:t>End</a:t>
                      </a:r>
                      <a:r>
                        <a:rPr lang="es-MX" sz="1800" dirty="0">
                          <a:effectLst/>
                        </a:rPr>
                        <a:t> </a:t>
                      </a:r>
                      <a:r>
                        <a:rPr lang="es-MX" sz="1800" dirty="0" err="1">
                          <a:effectLst/>
                        </a:rPr>
                        <a:t>point</a:t>
                      </a:r>
                      <a:r>
                        <a:rPr lang="es-MX" sz="1800" dirty="0">
                          <a:effectLst/>
                        </a:rPr>
                        <a:t>:               </a:t>
                      </a:r>
                      <a:r>
                        <a:rPr lang="es-MX" sz="1800" dirty="0" err="1">
                          <a:effectLst/>
                        </a:rPr>
                        <a:t>quadraticCurveTo</a:t>
                      </a:r>
                      <a:r>
                        <a:rPr lang="es-MX" sz="1800" dirty="0">
                          <a:effectLst/>
                        </a:rPr>
                        <a:t>(20,100,200,20) 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87252"/>
                  </a:ext>
                </a:extLst>
              </a:tr>
              <a:tr h="1817827">
                <a:tc>
                  <a:txBody>
                    <a:bodyPr/>
                    <a:lstStyle/>
                    <a:p>
                      <a:pPr algn="l" fontAlgn="t"/>
                      <a:r>
                        <a:rPr lang="es-MX" sz="1800" dirty="0" err="1">
                          <a:effectLst/>
                          <a:hlinkClick r:id="rId4"/>
                        </a:rPr>
                        <a:t>bezierCurveTo</a:t>
                      </a:r>
                      <a:r>
                        <a:rPr lang="es-MX" sz="1800" dirty="0">
                          <a:effectLst/>
                          <a:hlinkClick r:id="rId4"/>
                        </a:rPr>
                        <a:t>()</a:t>
                      </a:r>
                      <a:endParaRPr lang="es-MX" sz="18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cubic </a:t>
                      </a:r>
                      <a:r>
                        <a:rPr lang="en-US" sz="1800" dirty="0" err="1">
                          <a:effectLst/>
                        </a:rPr>
                        <a:t>Bézier</a:t>
                      </a:r>
                      <a:r>
                        <a:rPr lang="en-US" sz="1800" dirty="0">
                          <a:effectLst/>
                        </a:rPr>
                        <a:t> curve      </a:t>
                      </a:r>
                      <a:r>
                        <a:rPr lang="es-ES" sz="1800" dirty="0" err="1">
                          <a:effectLst/>
                        </a:rPr>
                        <a:t>context.bezierCurveTo</a:t>
                      </a:r>
                      <a:r>
                        <a:rPr lang="es-ES" sz="1800" dirty="0">
                          <a:effectLst/>
                        </a:rPr>
                        <a:t>(cp1x,cp1y,cp2x,cp2y,x,y);</a:t>
                      </a:r>
                    </a:p>
                    <a:p>
                      <a:pPr algn="l" fontAlgn="t"/>
                      <a:endParaRPr lang="es-E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Start point                </a:t>
                      </a:r>
                      <a:r>
                        <a:rPr lang="en-US" sz="1800" dirty="0" err="1">
                          <a:effectLst/>
                        </a:rPr>
                        <a:t>moveTo</a:t>
                      </a:r>
                      <a:r>
                        <a:rPr lang="en-US" sz="1800" dirty="0">
                          <a:effectLst/>
                        </a:rPr>
                        <a:t>(20,20)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Control point 1        </a:t>
                      </a:r>
                      <a:r>
                        <a:rPr lang="en-US" sz="1800" dirty="0" err="1">
                          <a:effectLst/>
                        </a:rPr>
                        <a:t>bezierCurveTo</a:t>
                      </a:r>
                      <a:r>
                        <a:rPr lang="en-US" sz="1800" dirty="0">
                          <a:effectLst/>
                        </a:rPr>
                        <a:t>(20,100,200,100,200,20)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Control point 2        </a:t>
                      </a:r>
                      <a:r>
                        <a:rPr lang="en-US" sz="1800" dirty="0" err="1">
                          <a:effectLst/>
                        </a:rPr>
                        <a:t>bezierCurveTo</a:t>
                      </a:r>
                      <a:r>
                        <a:rPr lang="en-US" sz="1800" dirty="0">
                          <a:effectLst/>
                        </a:rPr>
                        <a:t>(20,100,200,100,200,20)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End point                  </a:t>
                      </a:r>
                      <a:r>
                        <a:rPr lang="en-US" sz="1800" dirty="0" err="1">
                          <a:effectLst/>
                        </a:rPr>
                        <a:t>bezierCurveTo</a:t>
                      </a:r>
                      <a:r>
                        <a:rPr lang="en-US" sz="1800" dirty="0">
                          <a:effectLst/>
                        </a:rPr>
                        <a:t>(20,100,200,100,200,20) 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25708"/>
                  </a:ext>
                </a:extLst>
              </a:tr>
            </a:tbl>
          </a:graphicData>
        </a:graphic>
      </p:graphicFrame>
      <p:pic>
        <p:nvPicPr>
          <p:cNvPr id="2050" name="Picture 2" descr="A quadratic BÃ©zier curve">
            <a:extLst>
              <a:ext uri="{FF2B5EF4-FFF2-40B4-BE49-F238E27FC236}">
                <a16:creationId xmlns:a16="http://schemas.microsoft.com/office/drawing/2014/main" id="{E27AC7C6-F4E4-470A-A56F-E7EA5553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02" y="3600392"/>
            <a:ext cx="1952625" cy="98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cubic bezier curve">
            <a:extLst>
              <a:ext uri="{FF2B5EF4-FFF2-40B4-BE49-F238E27FC236}">
                <a16:creationId xmlns:a16="http://schemas.microsoft.com/office/drawing/2014/main" id="{5D80082C-B56B-42B7-89F6-98AE5DD9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92" y="5225523"/>
            <a:ext cx="1952625" cy="98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7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AE1B9-7932-4AC8-9DD7-12FE1A3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0A31D-8DFC-4110-916F-5D72894B3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75AB5E9-F1A5-465A-A334-0C48D1064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47162"/>
              </p:ext>
            </p:extLst>
          </p:nvPr>
        </p:nvGraphicFramePr>
        <p:xfrm>
          <a:off x="838200" y="1825625"/>
          <a:ext cx="10515600" cy="5345712"/>
        </p:xfrm>
        <a:graphic>
          <a:graphicData uri="http://schemas.openxmlformats.org/drawingml/2006/table">
            <a:tbl>
              <a:tblPr/>
              <a:tblGrid>
                <a:gridCol w="2233474">
                  <a:extLst>
                    <a:ext uri="{9D8B030D-6E8A-4147-A177-3AD203B41FA5}">
                      <a16:colId xmlns:a16="http://schemas.microsoft.com/office/drawing/2014/main" val="1217468252"/>
                    </a:ext>
                  </a:extLst>
                </a:gridCol>
                <a:gridCol w="8282126">
                  <a:extLst>
                    <a:ext uri="{9D8B030D-6E8A-4147-A177-3AD203B41FA5}">
                      <a16:colId xmlns:a16="http://schemas.microsoft.com/office/drawing/2014/main" val="4081485498"/>
                    </a:ext>
                  </a:extLst>
                </a:gridCol>
              </a:tblGrid>
              <a:tr h="445807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err="1">
                          <a:effectLst/>
                          <a:hlinkClick r:id="rId2"/>
                        </a:rPr>
                        <a:t>arc</a:t>
                      </a:r>
                      <a:r>
                        <a:rPr lang="es-MX" sz="1600" dirty="0">
                          <a:effectLst/>
                          <a:hlinkClick r:id="rId2"/>
                        </a:rPr>
                        <a:t>()</a:t>
                      </a:r>
                      <a:endParaRPr lang="es-MX" sz="16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Crea</a:t>
                      </a:r>
                      <a:r>
                        <a:rPr lang="en-US" sz="1600" dirty="0">
                          <a:effectLst/>
                        </a:rPr>
                        <a:t> un </a:t>
                      </a:r>
                      <a:r>
                        <a:rPr lang="en-US" sz="1600" dirty="0" err="1">
                          <a:effectLst/>
                        </a:rPr>
                        <a:t>arco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curva</a:t>
                      </a:r>
                      <a:r>
                        <a:rPr lang="en-US" sz="1600" dirty="0">
                          <a:effectLst/>
                        </a:rPr>
                        <a:t>  (se </a:t>
                      </a:r>
                      <a:r>
                        <a:rPr lang="en-US" sz="1600" dirty="0" err="1">
                          <a:effectLst/>
                        </a:rPr>
                        <a:t>usa</a:t>
                      </a:r>
                      <a:r>
                        <a:rPr lang="en-US" sz="1600" dirty="0">
                          <a:effectLst/>
                        </a:rPr>
                        <a:t> para </a:t>
                      </a:r>
                      <a:r>
                        <a:rPr lang="en-US" sz="1600" dirty="0" err="1">
                          <a:effectLst/>
                        </a:rPr>
                        <a:t>hacer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circulos</a:t>
                      </a:r>
                      <a:r>
                        <a:rPr lang="en-US" sz="1600" dirty="0">
                          <a:effectLst/>
                        </a:rPr>
                        <a:t>, o </a:t>
                      </a:r>
                      <a:r>
                        <a:rPr lang="en-US" sz="1600" dirty="0" err="1">
                          <a:effectLst/>
                        </a:rPr>
                        <a:t>parte</a:t>
                      </a:r>
                      <a:r>
                        <a:rPr lang="en-US" sz="1600" dirty="0">
                          <a:effectLst/>
                        </a:rPr>
                        <a:t> de un </a:t>
                      </a:r>
                      <a:r>
                        <a:rPr lang="en-US" sz="1600" dirty="0" err="1">
                          <a:effectLst/>
                        </a:rPr>
                        <a:t>circulo</a:t>
                      </a:r>
                      <a:r>
                        <a:rPr lang="en-US" sz="1600" dirty="0">
                          <a:effectLst/>
                        </a:rPr>
                        <a:t> )      context.arc(</a:t>
                      </a:r>
                      <a:r>
                        <a:rPr lang="en-US" sz="1600" dirty="0" err="1">
                          <a:effectLst/>
                        </a:rPr>
                        <a:t>x,y,r,sAngle,eAngle,counterclockwise</a:t>
                      </a:r>
                      <a:r>
                        <a:rPr lang="en-US" sz="1600" dirty="0">
                          <a:effectLst/>
                        </a:rPr>
                        <a:t>);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Center arc(100,75,50,0*Math.PI,1.5*</a:t>
                      </a:r>
                      <a:r>
                        <a:rPr lang="en-US" sz="1600" dirty="0" err="1">
                          <a:effectLst/>
                        </a:rPr>
                        <a:t>Math.PI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Start angle arc(100,75,50,0,1.5*</a:t>
                      </a:r>
                      <a:r>
                        <a:rPr lang="en-US" sz="1600" dirty="0" err="1">
                          <a:effectLst/>
                        </a:rPr>
                        <a:t>Math.PI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End angle arc(100,75,50,0*Math.PI,1.5*</a:t>
                      </a:r>
                      <a:r>
                        <a:rPr lang="en-US" sz="1600" dirty="0" err="1">
                          <a:effectLst/>
                        </a:rPr>
                        <a:t>Math.PI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05915"/>
                  </a:ext>
                </a:extLst>
              </a:tr>
              <a:tr h="263431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err="1">
                          <a:effectLst/>
                          <a:hlinkClick r:id="rId3"/>
                        </a:rPr>
                        <a:t>arcTo</a:t>
                      </a:r>
                      <a:r>
                        <a:rPr lang="es-MX" sz="1600" dirty="0">
                          <a:effectLst/>
                          <a:hlinkClick r:id="rId3"/>
                        </a:rPr>
                        <a:t>()</a:t>
                      </a:r>
                      <a:endParaRPr lang="es-MX" sz="16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Crea</a:t>
                      </a:r>
                      <a:r>
                        <a:rPr lang="en-US" sz="1600" dirty="0">
                          <a:effectLst/>
                        </a:rPr>
                        <a:t> un </a:t>
                      </a:r>
                      <a:r>
                        <a:rPr lang="en-US" sz="1600" dirty="0" err="1">
                          <a:effectLst/>
                        </a:rPr>
                        <a:t>arco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curva</a:t>
                      </a:r>
                      <a:r>
                        <a:rPr lang="en-US" sz="1600" dirty="0">
                          <a:effectLst/>
                        </a:rPr>
                        <a:t> entre dos tangents   </a:t>
                      </a:r>
                      <a:r>
                        <a:rPr lang="es-ES" sz="1600" dirty="0" err="1">
                          <a:effectLst/>
                        </a:rPr>
                        <a:t>context.arcTo</a:t>
                      </a:r>
                      <a:r>
                        <a:rPr lang="es-ES" sz="1600" dirty="0">
                          <a:effectLst/>
                        </a:rPr>
                        <a:t>(x1,y1,x2,y2,r);</a:t>
                      </a:r>
                    </a:p>
                    <a:p>
                      <a:pPr algn="l" fontAlgn="t"/>
                      <a:endParaRPr lang="es-E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ctx.beginPath</a:t>
                      </a:r>
                      <a:r>
                        <a:rPr lang="en-US" sz="1600" dirty="0">
                          <a:effectLst/>
                        </a:rPr>
                        <a:t>(); 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ctx.moveTo</a:t>
                      </a:r>
                      <a:r>
                        <a:rPr lang="en-US" sz="1600" dirty="0">
                          <a:effectLst/>
                        </a:rPr>
                        <a:t>(20,20);           // Create a starting point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ctx.lineTo</a:t>
                      </a:r>
                      <a:r>
                        <a:rPr lang="en-US" sz="1600" dirty="0">
                          <a:effectLst/>
                        </a:rPr>
                        <a:t>(100,20);          // Create a horizontal line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ctx.arcTo</a:t>
                      </a:r>
                      <a:r>
                        <a:rPr lang="en-US" sz="1600" dirty="0">
                          <a:effectLst/>
                        </a:rPr>
                        <a:t>(150,20,150,70,50); // Create an arc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ctx.lineTo</a:t>
                      </a:r>
                      <a:r>
                        <a:rPr lang="en-US" sz="1600" dirty="0">
                          <a:effectLst/>
                        </a:rPr>
                        <a:t>(150,120);         // Continue with vertical line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ctx.stroke</a:t>
                      </a:r>
                      <a:r>
                        <a:rPr lang="en-US" sz="1600" dirty="0">
                          <a:effectLst/>
                        </a:rPr>
                        <a:t>(); 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52869"/>
                  </a:ext>
                </a:extLst>
              </a:tr>
              <a:tr h="445807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err="1">
                          <a:effectLst/>
                          <a:hlinkClick r:id="rId4"/>
                        </a:rPr>
                        <a:t>isPointInPath</a:t>
                      </a:r>
                      <a:r>
                        <a:rPr lang="es-MX" sz="1600" dirty="0">
                          <a:effectLst/>
                          <a:hlinkClick r:id="rId4"/>
                        </a:rPr>
                        <a:t>()</a:t>
                      </a:r>
                      <a:endParaRPr lang="es-MX" sz="1600" dirty="0">
                        <a:effectLst/>
                      </a:endParaRPr>
                    </a:p>
                  </a:txBody>
                  <a:tcPr marL="75023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Retorna</a:t>
                      </a:r>
                      <a:r>
                        <a:rPr lang="en-US" sz="1600" dirty="0">
                          <a:effectLst/>
                        </a:rPr>
                        <a:t> true </a:t>
                      </a:r>
                      <a:r>
                        <a:rPr lang="en-US" sz="1600" dirty="0" err="1">
                          <a:effectLst/>
                        </a:rPr>
                        <a:t>si</a:t>
                      </a:r>
                      <a:r>
                        <a:rPr lang="en-US" sz="1600" dirty="0">
                          <a:effectLst/>
                        </a:rPr>
                        <a:t> el punto </a:t>
                      </a:r>
                      <a:r>
                        <a:rPr lang="en-US" sz="1600" dirty="0" err="1">
                          <a:effectLst/>
                        </a:rPr>
                        <a:t>esta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en</a:t>
                      </a:r>
                      <a:r>
                        <a:rPr lang="en-US" sz="1600" dirty="0">
                          <a:effectLst/>
                        </a:rPr>
                        <a:t> el </a:t>
                      </a:r>
                      <a:r>
                        <a:rPr lang="en-US" sz="1600" dirty="0" err="1">
                          <a:effectLst/>
                        </a:rPr>
                        <a:t>camino</a:t>
                      </a:r>
                      <a:r>
                        <a:rPr lang="en-US" sz="1600" dirty="0">
                          <a:effectLst/>
                        </a:rPr>
                        <a:t> actual, false </a:t>
                      </a:r>
                      <a:r>
                        <a:rPr lang="en-US" sz="1600" dirty="0" err="1">
                          <a:effectLst/>
                        </a:rPr>
                        <a:t>si</a:t>
                      </a:r>
                      <a:r>
                        <a:rPr lang="en-US" sz="1600" dirty="0">
                          <a:effectLst/>
                        </a:rPr>
                        <a:t> no      </a:t>
                      </a:r>
                      <a:r>
                        <a:rPr lang="en-US" sz="1600" dirty="0" err="1">
                          <a:effectLst/>
                        </a:rPr>
                        <a:t>context.isPointInPath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x,y</a:t>
                      </a:r>
                      <a:r>
                        <a:rPr lang="en-US" sz="1600" dirty="0">
                          <a:effectLst/>
                        </a:rPr>
                        <a:t>);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ctx.rect</a:t>
                      </a:r>
                      <a:r>
                        <a:rPr lang="en-US" sz="1600" dirty="0">
                          <a:effectLst/>
                        </a:rPr>
                        <a:t>(20,20,150,100);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if (</a:t>
                      </a:r>
                      <a:r>
                        <a:rPr lang="en-US" sz="1600" dirty="0" err="1">
                          <a:effectLst/>
                        </a:rPr>
                        <a:t>ctx.isPointInPath</a:t>
                      </a:r>
                      <a:r>
                        <a:rPr lang="en-US" sz="1600" dirty="0">
                          <a:effectLst/>
                        </a:rPr>
                        <a:t>(20,50))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   {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   </a:t>
                      </a:r>
                      <a:r>
                        <a:rPr lang="en-US" sz="1600" dirty="0" err="1">
                          <a:effectLst/>
                        </a:rPr>
                        <a:t>ctx.stroke</a:t>
                      </a:r>
                      <a:r>
                        <a:rPr lang="en-US" sz="1600" dirty="0">
                          <a:effectLst/>
                        </a:rPr>
                        <a:t>();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   };</a:t>
                      </a:r>
                    </a:p>
                  </a:txBody>
                  <a:tcPr marL="37512" marR="37512" marT="37512" marB="3751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38117"/>
                  </a:ext>
                </a:extLst>
              </a:tr>
            </a:tbl>
          </a:graphicData>
        </a:graphic>
      </p:graphicFrame>
      <p:pic>
        <p:nvPicPr>
          <p:cNvPr id="7" name="Picture 4" descr="An arc">
            <a:extLst>
              <a:ext uri="{FF2B5EF4-FFF2-40B4-BE49-F238E27FC236}">
                <a16:creationId xmlns:a16="http://schemas.microsoft.com/office/drawing/2014/main" id="{316B7143-E5C2-4D6E-A8E5-04125514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827" y="2028826"/>
            <a:ext cx="2246771" cy="11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anvas arcto() diagram">
            <a:extLst>
              <a:ext uri="{FF2B5EF4-FFF2-40B4-BE49-F238E27FC236}">
                <a16:creationId xmlns:a16="http://schemas.microsoft.com/office/drawing/2014/main" id="{3E6FF227-9AA7-4503-A4EA-4B237704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8" y="3712192"/>
            <a:ext cx="2084781" cy="13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26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1677</Words>
  <Application>Microsoft Office PowerPoint</Application>
  <PresentationFormat>Panorámica</PresentationFormat>
  <Paragraphs>265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de Office</vt:lpstr>
      <vt:lpstr>Presentación de PowerPoint</vt:lpstr>
      <vt:lpstr>HTMLCanvasElement.getContext()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TORRES - ACUITLAPA</dc:creator>
  <cp:lastModifiedBy>Alexander Rangel</cp:lastModifiedBy>
  <cp:revision>27</cp:revision>
  <dcterms:created xsi:type="dcterms:W3CDTF">2018-10-09T15:55:20Z</dcterms:created>
  <dcterms:modified xsi:type="dcterms:W3CDTF">2020-02-08T07:10:01Z</dcterms:modified>
</cp:coreProperties>
</file>