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57" r:id="rId5"/>
    <p:sldId id="258" r:id="rId6"/>
    <p:sldId id="259" r:id="rId7"/>
    <p:sldId id="260" r:id="rId8"/>
    <p:sldId id="261" r:id="rId9"/>
    <p:sldId id="262" r:id="rId10"/>
    <p:sldId id="263" r:id="rId11"/>
    <p:sldId id="264" r:id="rId12"/>
    <p:sldId id="265" r:id="rId13"/>
    <p:sldId id="266" r:id="rId14"/>
    <p:sldId id="267" r:id="rId15"/>
    <p:sldId id="272" r:id="rId16"/>
    <p:sldId id="268" r:id="rId17"/>
    <p:sldId id="269" r:id="rId18"/>
    <p:sldId id="270" r:id="rId19"/>
    <p:sldId id="271" r:id="rId20"/>
    <p:sldId id="273" r:id="rId21"/>
    <p:sldId id="277" r:id="rId22"/>
    <p:sldId id="278" r:id="rId23"/>
    <p:sldId id="274"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0FE00-3216-484B-9F12-B6E923664C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A793145-ED95-4C74-B498-2C35B6A73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9BAA17E-15BD-4F30-81AB-316AC43A5F19}"/>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5" name="Marcador de pie de página 4">
            <a:extLst>
              <a:ext uri="{FF2B5EF4-FFF2-40B4-BE49-F238E27FC236}">
                <a16:creationId xmlns:a16="http://schemas.microsoft.com/office/drawing/2014/main" id="{5533EBB3-5F6B-49E6-BACF-F83F64D1DC6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533B326-500E-4FAD-A12A-32828FBB9105}"/>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193084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9B42B4-BE6E-49F2-9B6A-944F0952F9D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857CD9D-3B75-4827-BAA4-69C46523E9F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4926B38-BC9F-419B-AEC5-0ED64501E1B1}"/>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5" name="Marcador de pie de página 4">
            <a:extLst>
              <a:ext uri="{FF2B5EF4-FFF2-40B4-BE49-F238E27FC236}">
                <a16:creationId xmlns:a16="http://schemas.microsoft.com/office/drawing/2014/main" id="{ED47B4EB-619A-4628-8F86-9C490B6D875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1EDC463-02CF-4BD8-AE65-1F3F2F20D7D8}"/>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379535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F03E8E-6553-4BD8-A46E-0BB1D6A216B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F21F11F-81F4-4CAB-AF29-38EBAA110DAD}"/>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8DECCC4-3AAA-46BD-99E4-0414DD720F41}"/>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5" name="Marcador de pie de página 4">
            <a:extLst>
              <a:ext uri="{FF2B5EF4-FFF2-40B4-BE49-F238E27FC236}">
                <a16:creationId xmlns:a16="http://schemas.microsoft.com/office/drawing/2014/main" id="{43224FB1-310F-47AF-B710-2D8DA0C63E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ACEF1EA-371D-4E23-8D63-45DC2061AE77}"/>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13607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D0843-B547-4937-B07E-13D123A8DF8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AADD537-05F9-4CAF-8ADD-C6D5019A5AE9}"/>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40D1EE8-0BDC-4D72-8C77-02DF0FC4C35D}"/>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5" name="Marcador de pie de página 4">
            <a:extLst>
              <a:ext uri="{FF2B5EF4-FFF2-40B4-BE49-F238E27FC236}">
                <a16:creationId xmlns:a16="http://schemas.microsoft.com/office/drawing/2014/main" id="{D4D742D2-F892-42BD-9158-A5E368379F7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A59E795-4432-40E0-9394-96858AF7C19A}"/>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112770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A267A3-E4D2-4402-A5B9-ACB91767620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385BC9C-8022-421E-B538-B0BF109664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8C04BF65-EE37-4831-AC7D-4F2CF6832303}"/>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5" name="Marcador de pie de página 4">
            <a:extLst>
              <a:ext uri="{FF2B5EF4-FFF2-40B4-BE49-F238E27FC236}">
                <a16:creationId xmlns:a16="http://schemas.microsoft.com/office/drawing/2014/main" id="{1D81B81C-E986-4A02-9165-4AA3EB29409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C6F2284-A06B-42CA-8799-EA63580DB37F}"/>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132442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23D2FA-B25B-417E-B77F-1CCCC2F4397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DD4F7AB-03A8-42C7-956B-067E68FC66E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8FCB816-0E0C-4467-995D-F45D3EFA1F5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4428785-6FEC-4FAA-B9A1-A0B5D9728792}"/>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6" name="Marcador de pie de página 5">
            <a:extLst>
              <a:ext uri="{FF2B5EF4-FFF2-40B4-BE49-F238E27FC236}">
                <a16:creationId xmlns:a16="http://schemas.microsoft.com/office/drawing/2014/main" id="{F3E37936-E5FC-4FE5-81A5-E44009723E0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46E9114-3489-48C8-951F-24D66FBDB498}"/>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253006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7CDA3-A180-4227-93C9-8EA987E2CCC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24613D9-B187-4BEC-8C2F-1C69A316D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DC61F6C-9458-4CB4-99DF-BAC68B7CC0E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5C77DCA-E8D4-4848-9E94-7F956C0F5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EA35BAF-F542-45FE-9064-CF6E0AD26D9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70F82CC-22B5-4E65-8C5C-2F2101091F99}"/>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8" name="Marcador de pie de página 7">
            <a:extLst>
              <a:ext uri="{FF2B5EF4-FFF2-40B4-BE49-F238E27FC236}">
                <a16:creationId xmlns:a16="http://schemas.microsoft.com/office/drawing/2014/main" id="{478D61F5-64A6-498D-9E8D-E4C729A7478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55E857F-5A7F-41F1-A1FA-A49665DBB925}"/>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72155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27981-30B8-4AF5-AA85-BF4955DA52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8F41588C-D221-4DA9-8C64-F1D3941283E5}"/>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4" name="Marcador de pie de página 3">
            <a:extLst>
              <a:ext uri="{FF2B5EF4-FFF2-40B4-BE49-F238E27FC236}">
                <a16:creationId xmlns:a16="http://schemas.microsoft.com/office/drawing/2014/main" id="{19C80E48-7539-4281-BB78-F4730E6F3AAA}"/>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1EAA770-64EE-4FEA-9971-20B27FF51C53}"/>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97230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15DFA8D-6B51-4317-8C4B-1F468CC060B9}"/>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3" name="Marcador de pie de página 2">
            <a:extLst>
              <a:ext uri="{FF2B5EF4-FFF2-40B4-BE49-F238E27FC236}">
                <a16:creationId xmlns:a16="http://schemas.microsoft.com/office/drawing/2014/main" id="{21FBA66F-DB7D-49B8-B943-1441CDE84AE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AFE245A-ED0E-4B17-870F-F164C1585A60}"/>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247190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E62B12-4D97-473A-8F23-EC5A82CD671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2C32E65-A4BE-4960-BACC-F2DD337A6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A339FEF-B8F5-4DA5-997B-9D9CACBC8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865C7DB-605D-48C2-89D9-23E9865C1A21}"/>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6" name="Marcador de pie de página 5">
            <a:extLst>
              <a:ext uri="{FF2B5EF4-FFF2-40B4-BE49-F238E27FC236}">
                <a16:creationId xmlns:a16="http://schemas.microsoft.com/office/drawing/2014/main" id="{423AC012-1A0E-4821-91E8-701FAB49D35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76D1569-FE8B-4837-8D23-220D99D191A0}"/>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41660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6BB55-BB3D-47C4-91DF-AEDC69617D8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EE58CA6-FD2A-405B-9C54-01BB31F67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FB5F5AE-A3C0-4E38-B5DB-DDEA661CA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0BB3AB2-4AC5-4A1C-B8D3-4E9E56691C35}"/>
              </a:ext>
            </a:extLst>
          </p:cNvPr>
          <p:cNvSpPr>
            <a:spLocks noGrp="1"/>
          </p:cNvSpPr>
          <p:nvPr>
            <p:ph type="dt" sz="half" idx="10"/>
          </p:nvPr>
        </p:nvSpPr>
        <p:spPr/>
        <p:txBody>
          <a:bodyPr/>
          <a:lstStyle/>
          <a:p>
            <a:fld id="{F6AEB682-3CCA-4AD9-9BC5-C5C451D263A7}" type="datetimeFigureOut">
              <a:rPr lang="es-MX" smtClean="0"/>
              <a:t>27/09/2018</a:t>
            </a:fld>
            <a:endParaRPr lang="es-MX"/>
          </a:p>
        </p:txBody>
      </p:sp>
      <p:sp>
        <p:nvSpPr>
          <p:cNvPr id="6" name="Marcador de pie de página 5">
            <a:extLst>
              <a:ext uri="{FF2B5EF4-FFF2-40B4-BE49-F238E27FC236}">
                <a16:creationId xmlns:a16="http://schemas.microsoft.com/office/drawing/2014/main" id="{AD21E38E-D53C-4566-9E62-B6029CD5A43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00ED7D5-C131-4E0B-857B-2AE2E35A9B0E}"/>
              </a:ext>
            </a:extLst>
          </p:cNvPr>
          <p:cNvSpPr>
            <a:spLocks noGrp="1"/>
          </p:cNvSpPr>
          <p:nvPr>
            <p:ph type="sldNum" sz="quarter" idx="12"/>
          </p:nvPr>
        </p:nvSpPr>
        <p:spPr/>
        <p:txBody>
          <a:bodyPr/>
          <a:lstStyle/>
          <a:p>
            <a:fld id="{BC9AEA53-21AE-445E-82C7-FFE2FC67C3CB}" type="slidenum">
              <a:rPr lang="es-MX" smtClean="0"/>
              <a:t>‹Nº›</a:t>
            </a:fld>
            <a:endParaRPr lang="es-MX"/>
          </a:p>
        </p:txBody>
      </p:sp>
    </p:spTree>
    <p:extLst>
      <p:ext uri="{BB962C8B-B14F-4D97-AF65-F5344CB8AC3E}">
        <p14:creationId xmlns:p14="http://schemas.microsoft.com/office/powerpoint/2010/main" val="301041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AFDCAD4-16FA-49AB-8AC1-FCA6D8A47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2E59C57-CF31-4F5B-B181-9C3CEEA97E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6896108-1020-40EE-85C6-1C6B1357B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EB682-3CCA-4AD9-9BC5-C5C451D263A7}" type="datetimeFigureOut">
              <a:rPr lang="es-MX" smtClean="0"/>
              <a:t>27/09/2018</a:t>
            </a:fld>
            <a:endParaRPr lang="es-MX"/>
          </a:p>
        </p:txBody>
      </p:sp>
      <p:sp>
        <p:nvSpPr>
          <p:cNvPr id="5" name="Marcador de pie de página 4">
            <a:extLst>
              <a:ext uri="{FF2B5EF4-FFF2-40B4-BE49-F238E27FC236}">
                <a16:creationId xmlns:a16="http://schemas.microsoft.com/office/drawing/2014/main" id="{7F78222F-6C40-494A-A025-18D9872345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AC2F7BA8-BE49-4ED3-8FB4-755E9C4E1B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AEA53-21AE-445E-82C7-FFE2FC67C3CB}" type="slidenum">
              <a:rPr lang="es-MX" smtClean="0"/>
              <a:t>‹Nº›</a:t>
            </a:fld>
            <a:endParaRPr lang="es-MX"/>
          </a:p>
        </p:txBody>
      </p:sp>
    </p:spTree>
    <p:extLst>
      <p:ext uri="{BB962C8B-B14F-4D97-AF65-F5344CB8AC3E}">
        <p14:creationId xmlns:p14="http://schemas.microsoft.com/office/powerpoint/2010/main" val="1201759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eje2/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Glossary/CSS" TargetMode="External"/><Relationship Id="rId2" Type="http://schemas.openxmlformats.org/officeDocument/2006/relationships/hyperlink" Target="https://developer.mozilla.org/en-US/docs/Glossary/HTML"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eloper.mozilla.org/en-US/docs/Glossary/JavaScrip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eje1/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79E51-4272-4343-AEF5-55B0D806DEB6}"/>
              </a:ext>
            </a:extLst>
          </p:cNvPr>
          <p:cNvSpPr>
            <a:spLocks noGrp="1"/>
          </p:cNvSpPr>
          <p:nvPr>
            <p:ph type="ctrTitle"/>
          </p:nvPr>
        </p:nvSpPr>
        <p:spPr/>
        <p:txBody>
          <a:bodyPr/>
          <a:lstStyle/>
          <a:p>
            <a:r>
              <a:rPr lang="es-MX" dirty="0"/>
              <a:t>JavaScript</a:t>
            </a:r>
          </a:p>
        </p:txBody>
      </p:sp>
      <p:sp>
        <p:nvSpPr>
          <p:cNvPr id="3" name="Subtítulo 2">
            <a:extLst>
              <a:ext uri="{FF2B5EF4-FFF2-40B4-BE49-F238E27FC236}">
                <a16:creationId xmlns:a16="http://schemas.microsoft.com/office/drawing/2014/main" id="{2EA3751B-95A7-47D2-95AD-3395090CA1F1}"/>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328078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D267F-E82C-4189-A38B-1BFB6ED53387}"/>
              </a:ext>
            </a:extLst>
          </p:cNvPr>
          <p:cNvSpPr>
            <a:spLocks noGrp="1"/>
          </p:cNvSpPr>
          <p:nvPr>
            <p:ph type="title"/>
          </p:nvPr>
        </p:nvSpPr>
        <p:spPr/>
        <p:txBody>
          <a:bodyPr/>
          <a:lstStyle/>
          <a:p>
            <a:r>
              <a:rPr lang="es-ES" b="1" dirty="0"/>
              <a:t>Ejemplo — Juego adivina el número</a:t>
            </a:r>
            <a:endParaRPr lang="es-MX" dirty="0"/>
          </a:p>
        </p:txBody>
      </p:sp>
      <p:sp>
        <p:nvSpPr>
          <p:cNvPr id="3" name="Marcador de contenido 2">
            <a:extLst>
              <a:ext uri="{FF2B5EF4-FFF2-40B4-BE49-F238E27FC236}">
                <a16:creationId xmlns:a16="http://schemas.microsoft.com/office/drawing/2014/main" id="{5B15CE1A-3186-4431-BA0C-8FA66B354CAF}"/>
              </a:ext>
            </a:extLst>
          </p:cNvPr>
          <p:cNvSpPr>
            <a:spLocks noGrp="1"/>
          </p:cNvSpPr>
          <p:nvPr>
            <p:ph idx="1"/>
          </p:nvPr>
        </p:nvSpPr>
        <p:spPr/>
        <p:txBody>
          <a:bodyPr/>
          <a:lstStyle/>
          <a:p>
            <a:r>
              <a:rPr lang="es-ES" dirty="0"/>
              <a:t> Crear un juego sencillo del tipo "adivina el número". Debe elegir un número aleatorio entre 1 y 100, luego desafiar al jugador a adivinar el número en 6 intentos. Después de cada intento debería decirle al jugador si ha acertado o no - y si está equivocado, debería decirle si se ha quedado corto, o se ha pasado. También debería decir los números que ya se han probado anteriormente. El juego acabará una vez que el jugador acierte o cuando se acaben los intentos. Cuando el juego se acabe,  se le debe dar al jugador la opción de volver a jugar.</a:t>
            </a:r>
          </a:p>
          <a:p>
            <a:endParaRPr lang="es-ES" dirty="0"/>
          </a:p>
          <a:p>
            <a:r>
              <a:rPr lang="es-ES" dirty="0">
                <a:hlinkClick r:id="rId2" action="ppaction://hlinkfile"/>
              </a:rPr>
              <a:t>Ejemplo</a:t>
            </a:r>
            <a:endParaRPr lang="es-MX" dirty="0"/>
          </a:p>
        </p:txBody>
      </p:sp>
    </p:spTree>
    <p:extLst>
      <p:ext uri="{BB962C8B-B14F-4D97-AF65-F5344CB8AC3E}">
        <p14:creationId xmlns:p14="http://schemas.microsoft.com/office/powerpoint/2010/main" val="359245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ABCC8-EAC6-4097-A734-B654740C8485}"/>
              </a:ext>
            </a:extLst>
          </p:cNvPr>
          <p:cNvSpPr>
            <a:spLocks noGrp="1"/>
          </p:cNvSpPr>
          <p:nvPr>
            <p:ph type="title"/>
          </p:nvPr>
        </p:nvSpPr>
        <p:spPr/>
        <p:txBody>
          <a:bodyPr/>
          <a:lstStyle/>
          <a:p>
            <a:r>
              <a:rPr lang="es-MX" dirty="0"/>
              <a:t>Pasos para posible solución</a:t>
            </a:r>
          </a:p>
        </p:txBody>
      </p:sp>
      <p:sp>
        <p:nvSpPr>
          <p:cNvPr id="3" name="Marcador de contenido 2">
            <a:extLst>
              <a:ext uri="{FF2B5EF4-FFF2-40B4-BE49-F238E27FC236}">
                <a16:creationId xmlns:a16="http://schemas.microsoft.com/office/drawing/2014/main" id="{8A117BB7-AC15-4F37-B2C8-3E1F2A61105C}"/>
              </a:ext>
            </a:extLst>
          </p:cNvPr>
          <p:cNvSpPr>
            <a:spLocks noGrp="1"/>
          </p:cNvSpPr>
          <p:nvPr>
            <p:ph idx="1"/>
          </p:nvPr>
        </p:nvSpPr>
        <p:spPr>
          <a:xfrm>
            <a:off x="838200" y="1571348"/>
            <a:ext cx="10515600" cy="4605615"/>
          </a:xfrm>
        </p:spPr>
        <p:txBody>
          <a:bodyPr>
            <a:normAutofit fontScale="55000" lnSpcReduction="20000"/>
          </a:bodyPr>
          <a:lstStyle/>
          <a:p>
            <a:pPr marL="514350" indent="-514350">
              <a:buFont typeface="+mj-lt"/>
              <a:buAutoNum type="arabicPeriod"/>
            </a:pPr>
            <a:r>
              <a:rPr lang="es-ES" dirty="0"/>
              <a:t>Generar un número aleatorio entre 1 y 100.</a:t>
            </a:r>
          </a:p>
          <a:p>
            <a:pPr marL="514350" indent="-514350">
              <a:buFont typeface="+mj-lt"/>
              <a:buAutoNum type="arabicPeriod"/>
            </a:pPr>
            <a:r>
              <a:rPr lang="es-ES" dirty="0"/>
              <a:t>Registrar el número del intento en el que el jugador se encuentre. Empezando en 1.</a:t>
            </a:r>
          </a:p>
          <a:p>
            <a:pPr marL="514350" indent="-514350">
              <a:buFont typeface="+mj-lt"/>
              <a:buAutoNum type="arabicPeriod"/>
            </a:pPr>
            <a:r>
              <a:rPr lang="es-ES" dirty="0"/>
              <a:t>Darle al jugador una forma de adivinar cuál es el número.</a:t>
            </a:r>
          </a:p>
          <a:p>
            <a:pPr marL="514350" indent="-514350">
              <a:buFont typeface="+mj-lt"/>
              <a:buAutoNum type="arabicPeriod"/>
            </a:pPr>
            <a:r>
              <a:rPr lang="es-ES" dirty="0"/>
              <a:t>Una vez que se ha introducido un número, registrarlo en alguna parte para que el jugador pueda ver sus intentos previos.</a:t>
            </a:r>
          </a:p>
          <a:p>
            <a:pPr marL="514350" indent="-514350">
              <a:buFont typeface="+mj-lt"/>
              <a:buAutoNum type="arabicPeriod"/>
            </a:pPr>
            <a:r>
              <a:rPr lang="es-ES" dirty="0"/>
              <a:t>Siguiente, comprobar si el número es correcto.</a:t>
            </a:r>
          </a:p>
          <a:p>
            <a:pPr marL="514350" indent="-514350">
              <a:buFont typeface="+mj-lt"/>
              <a:buAutoNum type="arabicPeriod"/>
            </a:pPr>
            <a:r>
              <a:rPr lang="es-ES" dirty="0"/>
              <a:t>Si es correcto:</a:t>
            </a:r>
          </a:p>
          <a:p>
            <a:pPr marL="914400" lvl="1" indent="-457200">
              <a:buFont typeface="+mj-lt"/>
              <a:buAutoNum type="alphaLcParenR"/>
            </a:pPr>
            <a:r>
              <a:rPr lang="es-ES" dirty="0"/>
              <a:t>Mostrar un mensaje de felicitaciones.</a:t>
            </a:r>
          </a:p>
          <a:p>
            <a:pPr marL="914400" lvl="1" indent="-457200">
              <a:buFont typeface="+mj-lt"/>
              <a:buAutoNum type="alphaLcParenR"/>
            </a:pPr>
            <a:r>
              <a:rPr lang="es-ES" dirty="0"/>
              <a:t>Hacer que el jugador no pueda introducir más intentos.</a:t>
            </a:r>
          </a:p>
          <a:p>
            <a:pPr marL="914400" lvl="1" indent="-457200">
              <a:buFont typeface="+mj-lt"/>
              <a:buAutoNum type="alphaLcParenR"/>
            </a:pPr>
            <a:r>
              <a:rPr lang="es-ES" dirty="0"/>
              <a:t>Mostrar un control que le permita al jugador reiniciar el juego.</a:t>
            </a:r>
          </a:p>
          <a:p>
            <a:pPr marL="514350" indent="-514350">
              <a:buFont typeface="+mj-lt"/>
              <a:buAutoNum type="arabicPeriod"/>
            </a:pPr>
            <a:r>
              <a:rPr lang="es-ES" dirty="0"/>
              <a:t>Si es incorrecto y al jugador todavía le quedan intentos:</a:t>
            </a:r>
          </a:p>
          <a:p>
            <a:pPr marL="914400" lvl="1" indent="-457200">
              <a:buFont typeface="+mj-lt"/>
              <a:buAutoNum type="alphaLcParenR"/>
            </a:pPr>
            <a:r>
              <a:rPr lang="es-ES" dirty="0"/>
              <a:t>Decirle al jugador que ha fallado.</a:t>
            </a:r>
          </a:p>
          <a:p>
            <a:pPr marL="914400" lvl="1" indent="-457200">
              <a:buFont typeface="+mj-lt"/>
              <a:buAutoNum type="alphaLcParenR"/>
            </a:pPr>
            <a:r>
              <a:rPr lang="es-ES" dirty="0"/>
              <a:t>Dejar al jugador intentarlo de nuevo.</a:t>
            </a:r>
          </a:p>
          <a:p>
            <a:pPr marL="914400" lvl="1" indent="-457200">
              <a:buFont typeface="+mj-lt"/>
              <a:buAutoNum type="alphaLcParenR"/>
            </a:pPr>
            <a:r>
              <a:rPr lang="es-ES" dirty="0"/>
              <a:t>Incrementar el número de intentos en 1.</a:t>
            </a:r>
          </a:p>
          <a:p>
            <a:pPr marL="514350" indent="-514350">
              <a:buFont typeface="+mj-lt"/>
              <a:buAutoNum type="arabicPeriod"/>
            </a:pPr>
            <a:r>
              <a:rPr lang="es-ES" dirty="0"/>
              <a:t>Si el jugador falla y no le quedan turnos:</a:t>
            </a:r>
          </a:p>
          <a:p>
            <a:pPr marL="914400" lvl="1" indent="-457200">
              <a:buFont typeface="+mj-lt"/>
              <a:buAutoNum type="alphaLcParenR"/>
            </a:pPr>
            <a:r>
              <a:rPr lang="es-ES" dirty="0"/>
              <a:t>Decirle al jugador que el juego se ha acabado.</a:t>
            </a:r>
          </a:p>
          <a:p>
            <a:pPr marL="914400" lvl="1" indent="-457200">
              <a:buFont typeface="+mj-lt"/>
              <a:buAutoNum type="alphaLcParenR"/>
            </a:pPr>
            <a:r>
              <a:rPr lang="es-ES" dirty="0"/>
              <a:t>Hacer que el jugador no pueda introducir más intentos.</a:t>
            </a:r>
          </a:p>
          <a:p>
            <a:pPr marL="914400" lvl="1" indent="-457200">
              <a:buFont typeface="+mj-lt"/>
              <a:buAutoNum type="alphaLcParenR"/>
            </a:pPr>
            <a:r>
              <a:rPr lang="es-ES" dirty="0"/>
              <a:t>Mostrar un control que permita al jugador volver a empezar el juego.</a:t>
            </a:r>
          </a:p>
          <a:p>
            <a:pPr marL="514350" indent="-514350">
              <a:buFont typeface="+mj-lt"/>
              <a:buAutoNum type="arabicPeriod"/>
            </a:pPr>
            <a:r>
              <a:rPr lang="es-ES" dirty="0"/>
              <a:t>Una vez que el juego se reinicia,  asegurarse de que la lógica del juego y la IU estén completamente restablecidos, volver al paso 1.</a:t>
            </a:r>
          </a:p>
          <a:p>
            <a:endParaRPr lang="es-MX" dirty="0"/>
          </a:p>
        </p:txBody>
      </p:sp>
    </p:spTree>
    <p:extLst>
      <p:ext uri="{BB962C8B-B14F-4D97-AF65-F5344CB8AC3E}">
        <p14:creationId xmlns:p14="http://schemas.microsoft.com/office/powerpoint/2010/main" val="172743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fade">
                                      <p:cBhvr>
                                        <p:cTn id="6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04E77-DFF6-4690-8B53-6A3D98E3C751}"/>
              </a:ext>
            </a:extLst>
          </p:cNvPr>
          <p:cNvSpPr>
            <a:spLocks noGrp="1"/>
          </p:cNvSpPr>
          <p:nvPr>
            <p:ph type="title"/>
          </p:nvPr>
        </p:nvSpPr>
        <p:spPr/>
        <p:txBody>
          <a:bodyPr/>
          <a:lstStyle/>
          <a:p>
            <a:r>
              <a:rPr lang="es-MX" b="1" dirty="0"/>
              <a:t>¿Qué es el DOM?</a:t>
            </a:r>
          </a:p>
        </p:txBody>
      </p:sp>
      <p:sp>
        <p:nvSpPr>
          <p:cNvPr id="3" name="Marcador de contenido 2">
            <a:extLst>
              <a:ext uri="{FF2B5EF4-FFF2-40B4-BE49-F238E27FC236}">
                <a16:creationId xmlns:a16="http://schemas.microsoft.com/office/drawing/2014/main" id="{33584068-E3AB-49C8-997B-53E765393431}"/>
              </a:ext>
            </a:extLst>
          </p:cNvPr>
          <p:cNvSpPr>
            <a:spLocks noGrp="1"/>
          </p:cNvSpPr>
          <p:nvPr>
            <p:ph idx="1"/>
          </p:nvPr>
        </p:nvSpPr>
        <p:spPr>
          <a:xfrm>
            <a:off x="838200" y="1825625"/>
            <a:ext cx="10515600" cy="4351338"/>
          </a:xfrm>
        </p:spPr>
        <p:txBody>
          <a:bodyPr>
            <a:normAutofit/>
          </a:bodyPr>
          <a:lstStyle/>
          <a:p>
            <a:r>
              <a:rPr lang="es-MX" dirty="0"/>
              <a:t>El modelo de objeto de documento (DOM) </a:t>
            </a:r>
            <a:r>
              <a:rPr lang="es-ES" dirty="0"/>
              <a:t>da una representación del documento como un grupo de nodos y objetos estructurados que tienen propiedades y métodos.</a:t>
            </a:r>
          </a:p>
          <a:p>
            <a:endParaRPr lang="es-ES" dirty="0"/>
          </a:p>
          <a:p>
            <a:r>
              <a:rPr lang="es-ES" dirty="0"/>
              <a:t>DOM transforma todos los documentos (X)HTML en un conjunto de elementos llamados nodos, que están interconectados y que representan los contenidos de las páginas web y las relaciones entre ellos. Por su aspecto, la unión de todos los nodos se llama "árbol de nodos".</a:t>
            </a:r>
          </a:p>
          <a:p>
            <a:endParaRPr lang="es-ES" dirty="0"/>
          </a:p>
          <a:p>
            <a:endParaRPr lang="es-ES" dirty="0"/>
          </a:p>
          <a:p>
            <a:endParaRPr lang="es-MX" dirty="0"/>
          </a:p>
        </p:txBody>
      </p:sp>
    </p:spTree>
    <p:extLst>
      <p:ext uri="{BB962C8B-B14F-4D97-AF65-F5344CB8AC3E}">
        <p14:creationId xmlns:p14="http://schemas.microsoft.com/office/powerpoint/2010/main" val="3345387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CF210-F6B5-40BA-9127-007DFC25AAE9}"/>
              </a:ext>
            </a:extLst>
          </p:cNvPr>
          <p:cNvSpPr>
            <a:spLocks noGrp="1"/>
          </p:cNvSpPr>
          <p:nvPr>
            <p:ph type="title"/>
          </p:nvPr>
        </p:nvSpPr>
        <p:spPr/>
        <p:txBody>
          <a:bodyPr/>
          <a:lstStyle/>
          <a:p>
            <a:endParaRPr lang="es-MX"/>
          </a:p>
        </p:txBody>
      </p:sp>
      <p:sp>
        <p:nvSpPr>
          <p:cNvPr id="5" name="CuadroTexto 4">
            <a:extLst>
              <a:ext uri="{FF2B5EF4-FFF2-40B4-BE49-F238E27FC236}">
                <a16:creationId xmlns:a16="http://schemas.microsoft.com/office/drawing/2014/main" id="{51F23C41-5D67-483F-8D56-AB3347BF089E}"/>
              </a:ext>
            </a:extLst>
          </p:cNvPr>
          <p:cNvSpPr txBox="1"/>
          <p:nvPr/>
        </p:nvSpPr>
        <p:spPr>
          <a:xfrm>
            <a:off x="838200" y="2103268"/>
            <a:ext cx="5695765" cy="4247317"/>
          </a:xfrm>
          <a:prstGeom prst="rect">
            <a:avLst/>
          </a:prstGeom>
          <a:noFill/>
        </p:spPr>
        <p:txBody>
          <a:bodyPr wrap="square" rtlCol="0">
            <a:spAutoFit/>
          </a:bodyPr>
          <a:lstStyle/>
          <a:p>
            <a:r>
              <a:rPr lang="es-ES" dirty="0"/>
              <a:t>&lt;!DOCTYPE </a:t>
            </a:r>
            <a:r>
              <a:rPr lang="es-ES" dirty="0" err="1"/>
              <a:t>html</a:t>
            </a:r>
            <a:r>
              <a:rPr lang="es-ES" dirty="0"/>
              <a:t> PUBLIC "-//W3C//DTD XHTML 1.0 </a:t>
            </a:r>
            <a:r>
              <a:rPr lang="es-ES" dirty="0" err="1"/>
              <a:t>Transitional</a:t>
            </a:r>
            <a:r>
              <a:rPr lang="es-ES" dirty="0"/>
              <a:t>//EN" "http://www.w3.org/TR/xhtml1/DTD/xhtml1-transitional.dtd"&gt;</a:t>
            </a:r>
          </a:p>
          <a:p>
            <a:r>
              <a:rPr lang="es-ES" dirty="0"/>
              <a:t>&lt;</a:t>
            </a:r>
            <a:r>
              <a:rPr lang="es-ES" dirty="0" err="1"/>
              <a:t>html</a:t>
            </a:r>
            <a:r>
              <a:rPr lang="es-ES" dirty="0"/>
              <a:t> </a:t>
            </a:r>
            <a:r>
              <a:rPr lang="es-ES" dirty="0" err="1"/>
              <a:t>xmlns</a:t>
            </a:r>
            <a:r>
              <a:rPr lang="es-ES" dirty="0"/>
              <a:t>="http://www.w3.org/1999/xhtml"&gt;</a:t>
            </a:r>
          </a:p>
          <a:p>
            <a:r>
              <a:rPr lang="es-ES" dirty="0"/>
              <a:t>&lt;head&gt;</a:t>
            </a:r>
          </a:p>
          <a:p>
            <a:r>
              <a:rPr lang="es-ES" dirty="0"/>
              <a:t>&lt;meta http-</a:t>
            </a:r>
            <a:r>
              <a:rPr lang="es-ES" dirty="0" err="1"/>
              <a:t>equiv</a:t>
            </a:r>
            <a:r>
              <a:rPr lang="es-ES" dirty="0"/>
              <a:t>="Content-</a:t>
            </a:r>
            <a:r>
              <a:rPr lang="es-ES" dirty="0" err="1"/>
              <a:t>Type</a:t>
            </a:r>
            <a:r>
              <a:rPr lang="es-ES" dirty="0"/>
              <a:t>" </a:t>
            </a:r>
            <a:r>
              <a:rPr lang="es-ES" dirty="0" err="1"/>
              <a:t>content</a:t>
            </a:r>
            <a:r>
              <a:rPr lang="es-ES" dirty="0"/>
              <a:t>="</a:t>
            </a:r>
            <a:r>
              <a:rPr lang="es-ES" dirty="0" err="1"/>
              <a:t>text</a:t>
            </a:r>
            <a:r>
              <a:rPr lang="es-ES" dirty="0"/>
              <a:t>/</a:t>
            </a:r>
            <a:r>
              <a:rPr lang="es-ES" dirty="0" err="1"/>
              <a:t>html</a:t>
            </a:r>
            <a:r>
              <a:rPr lang="es-ES" dirty="0"/>
              <a:t>; </a:t>
            </a:r>
            <a:r>
              <a:rPr lang="es-ES" dirty="0" err="1"/>
              <a:t>charset</a:t>
            </a:r>
            <a:r>
              <a:rPr lang="es-ES" dirty="0"/>
              <a:t>=iso-8859-1" /&gt;</a:t>
            </a:r>
          </a:p>
          <a:p>
            <a:r>
              <a:rPr lang="es-ES" dirty="0"/>
              <a:t>&lt;</a:t>
            </a:r>
            <a:r>
              <a:rPr lang="es-ES" dirty="0" err="1"/>
              <a:t>title</a:t>
            </a:r>
            <a:r>
              <a:rPr lang="es-ES" dirty="0"/>
              <a:t>&gt;Página sencilla&lt;/</a:t>
            </a:r>
            <a:r>
              <a:rPr lang="es-ES" dirty="0" err="1"/>
              <a:t>title</a:t>
            </a:r>
            <a:r>
              <a:rPr lang="es-ES" dirty="0"/>
              <a:t>&gt;</a:t>
            </a:r>
          </a:p>
          <a:p>
            <a:r>
              <a:rPr lang="es-ES" dirty="0"/>
              <a:t>&lt;/head&gt;</a:t>
            </a:r>
          </a:p>
          <a:p>
            <a:r>
              <a:rPr lang="es-ES" dirty="0"/>
              <a:t> </a:t>
            </a:r>
          </a:p>
          <a:p>
            <a:r>
              <a:rPr lang="es-ES" dirty="0"/>
              <a:t>&lt;</a:t>
            </a:r>
            <a:r>
              <a:rPr lang="es-ES" dirty="0" err="1"/>
              <a:t>body</a:t>
            </a:r>
            <a:r>
              <a:rPr lang="es-ES" dirty="0"/>
              <a:t>&gt;</a:t>
            </a:r>
          </a:p>
          <a:p>
            <a:r>
              <a:rPr lang="es-ES" dirty="0"/>
              <a:t>&lt;p&gt;Esta página es &lt;</a:t>
            </a:r>
            <a:r>
              <a:rPr lang="es-ES" dirty="0" err="1"/>
              <a:t>strong</a:t>
            </a:r>
            <a:r>
              <a:rPr lang="es-ES" dirty="0"/>
              <a:t>&gt;muy sencilla&lt;/</a:t>
            </a:r>
            <a:r>
              <a:rPr lang="es-ES" dirty="0" err="1"/>
              <a:t>strong</a:t>
            </a:r>
            <a:r>
              <a:rPr lang="es-ES" dirty="0"/>
              <a:t>&gt;&lt;/p&gt;</a:t>
            </a:r>
          </a:p>
          <a:p>
            <a:r>
              <a:rPr lang="es-ES" dirty="0"/>
              <a:t>&lt;/</a:t>
            </a:r>
            <a:r>
              <a:rPr lang="es-ES" dirty="0" err="1"/>
              <a:t>body</a:t>
            </a:r>
            <a:r>
              <a:rPr lang="es-ES" dirty="0"/>
              <a:t>&gt;</a:t>
            </a:r>
          </a:p>
          <a:p>
            <a:r>
              <a:rPr lang="es-ES" dirty="0"/>
              <a:t>&lt;/</a:t>
            </a:r>
            <a:r>
              <a:rPr lang="es-ES" dirty="0" err="1"/>
              <a:t>html</a:t>
            </a:r>
            <a:r>
              <a:rPr lang="es-ES" dirty="0"/>
              <a:t>&gt;</a:t>
            </a:r>
          </a:p>
        </p:txBody>
      </p:sp>
      <p:pic>
        <p:nvPicPr>
          <p:cNvPr id="6146" name="Picture 2" descr="Ãrbol de nodos generado automÃ¡ticamente por DOM a partir del cÃ³digo XHTML de la pÃ¡gina">
            <a:extLst>
              <a:ext uri="{FF2B5EF4-FFF2-40B4-BE49-F238E27FC236}">
                <a16:creationId xmlns:a16="http://schemas.microsoft.com/office/drawing/2014/main" id="{4D246C4C-E6F7-4669-BE1C-5B89F75CC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00300"/>
            <a:ext cx="540067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02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82C0C-D7DF-435C-94E5-EBDD9AF3F3F9}"/>
              </a:ext>
            </a:extLst>
          </p:cNvPr>
          <p:cNvSpPr>
            <a:spLocks noGrp="1"/>
          </p:cNvSpPr>
          <p:nvPr>
            <p:ph type="title"/>
          </p:nvPr>
        </p:nvSpPr>
        <p:spPr/>
        <p:txBody>
          <a:bodyPr/>
          <a:lstStyle/>
          <a:p>
            <a:r>
              <a:rPr lang="es-MX" cap="all" dirty="0"/>
              <a:t>TIPOS DE NODOS</a:t>
            </a:r>
            <a:endParaRPr lang="es-MX" dirty="0"/>
          </a:p>
        </p:txBody>
      </p:sp>
      <p:sp>
        <p:nvSpPr>
          <p:cNvPr id="3" name="Marcador de contenido 2">
            <a:extLst>
              <a:ext uri="{FF2B5EF4-FFF2-40B4-BE49-F238E27FC236}">
                <a16:creationId xmlns:a16="http://schemas.microsoft.com/office/drawing/2014/main" id="{D9FB116E-B878-44D8-BB60-2BD3DFA9B760}"/>
              </a:ext>
            </a:extLst>
          </p:cNvPr>
          <p:cNvSpPr>
            <a:spLocks noGrp="1"/>
          </p:cNvSpPr>
          <p:nvPr>
            <p:ph idx="1"/>
          </p:nvPr>
        </p:nvSpPr>
        <p:spPr/>
        <p:txBody>
          <a:bodyPr>
            <a:normAutofit fontScale="77500" lnSpcReduction="20000"/>
          </a:bodyPr>
          <a:lstStyle/>
          <a:p>
            <a:r>
              <a:rPr lang="es-ES" dirty="0"/>
              <a:t>La especificación completa de DOM define 12 tipos de nodos, aunque las páginas XHTML habituales se pueden manipular manejando solamente cuatro o cinco tipos de nodos:</a:t>
            </a:r>
          </a:p>
          <a:p>
            <a:endParaRPr lang="es-ES" dirty="0"/>
          </a:p>
          <a:p>
            <a:r>
              <a:rPr lang="es-ES" dirty="0" err="1"/>
              <a:t>Document</a:t>
            </a:r>
            <a:r>
              <a:rPr lang="es-ES" dirty="0"/>
              <a:t>, nodo raíz del que derivan todos los demás nodos del árbol.</a:t>
            </a:r>
          </a:p>
          <a:p>
            <a:r>
              <a:rPr lang="es-ES" dirty="0" err="1"/>
              <a:t>Element</a:t>
            </a:r>
            <a:r>
              <a:rPr lang="es-ES" dirty="0"/>
              <a:t>, representa cada una de las etiquetas XHTML. Se trata del único nodo que puede contener atributos y el único del que pueden derivar otros nodos.</a:t>
            </a:r>
          </a:p>
          <a:p>
            <a:r>
              <a:rPr lang="es-ES" dirty="0" err="1"/>
              <a:t>Attr</a:t>
            </a:r>
            <a:r>
              <a:rPr lang="es-ES" dirty="0"/>
              <a:t>, se define un nodo de este tipo para representar cada uno de los atributos de las etiquetas XHTML, es decir, uno por cada par atributo=valor.</a:t>
            </a:r>
          </a:p>
          <a:p>
            <a:r>
              <a:rPr lang="es-ES" dirty="0"/>
              <a:t>Text, nodo que contiene el texto encerrado por una etiqueta XHTML.</a:t>
            </a:r>
          </a:p>
          <a:p>
            <a:r>
              <a:rPr lang="es-ES" dirty="0" err="1"/>
              <a:t>Comment</a:t>
            </a:r>
            <a:r>
              <a:rPr lang="es-ES" dirty="0"/>
              <a:t>, representa los comentarios incluidos en la página XHTML.</a:t>
            </a:r>
          </a:p>
          <a:p>
            <a:r>
              <a:rPr lang="es-ES" dirty="0"/>
              <a:t>Los otros tipos de nodos existentes que no se van a considerar son </a:t>
            </a:r>
            <a:r>
              <a:rPr lang="es-ES" dirty="0" err="1"/>
              <a:t>DocumentType</a:t>
            </a:r>
            <a:r>
              <a:rPr lang="es-ES" dirty="0"/>
              <a:t>, </a:t>
            </a:r>
            <a:r>
              <a:rPr lang="es-ES" dirty="0" err="1"/>
              <a:t>CDataSection</a:t>
            </a:r>
            <a:r>
              <a:rPr lang="es-ES" dirty="0"/>
              <a:t>, </a:t>
            </a:r>
            <a:r>
              <a:rPr lang="es-ES" dirty="0" err="1"/>
              <a:t>DocumentFragment</a:t>
            </a:r>
            <a:r>
              <a:rPr lang="es-ES" dirty="0"/>
              <a:t>, </a:t>
            </a:r>
            <a:r>
              <a:rPr lang="es-ES" dirty="0" err="1"/>
              <a:t>Entity</a:t>
            </a:r>
            <a:r>
              <a:rPr lang="es-ES" dirty="0"/>
              <a:t>, </a:t>
            </a:r>
            <a:r>
              <a:rPr lang="es-ES" dirty="0" err="1"/>
              <a:t>EntityReference</a:t>
            </a:r>
            <a:r>
              <a:rPr lang="es-ES" dirty="0"/>
              <a:t>, </a:t>
            </a:r>
            <a:r>
              <a:rPr lang="es-ES" dirty="0" err="1"/>
              <a:t>ProcessingInstruction</a:t>
            </a:r>
            <a:r>
              <a:rPr lang="es-ES" dirty="0"/>
              <a:t> y </a:t>
            </a:r>
            <a:r>
              <a:rPr lang="es-ES" dirty="0" err="1"/>
              <a:t>Notation</a:t>
            </a:r>
            <a:r>
              <a:rPr lang="es-ES" dirty="0"/>
              <a:t>.</a:t>
            </a:r>
            <a:endParaRPr lang="es-MX" dirty="0"/>
          </a:p>
        </p:txBody>
      </p:sp>
    </p:spTree>
    <p:extLst>
      <p:ext uri="{BB962C8B-B14F-4D97-AF65-F5344CB8AC3E}">
        <p14:creationId xmlns:p14="http://schemas.microsoft.com/office/powerpoint/2010/main" val="183940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B91C8-CB4B-405B-8FA9-2BA4111B3459}"/>
              </a:ext>
            </a:extLst>
          </p:cNvPr>
          <p:cNvSpPr>
            <a:spLocks noGrp="1"/>
          </p:cNvSpPr>
          <p:nvPr>
            <p:ph type="title"/>
          </p:nvPr>
        </p:nvSpPr>
        <p:spPr/>
        <p:txBody>
          <a:bodyPr/>
          <a:lstStyle/>
          <a:p>
            <a:r>
              <a:rPr lang="es-ES" cap="all" dirty="0"/>
              <a:t> ACCESO DIRECTO A LOS NODOS</a:t>
            </a:r>
            <a:br>
              <a:rPr lang="es-ES" cap="all" dirty="0"/>
            </a:br>
            <a:endParaRPr lang="es-MX" dirty="0"/>
          </a:p>
        </p:txBody>
      </p:sp>
      <p:sp>
        <p:nvSpPr>
          <p:cNvPr id="3" name="Marcador de contenido 2">
            <a:extLst>
              <a:ext uri="{FF2B5EF4-FFF2-40B4-BE49-F238E27FC236}">
                <a16:creationId xmlns:a16="http://schemas.microsoft.com/office/drawing/2014/main" id="{0DB2197F-D0BE-4E25-A8F8-444E3EB71DF0}"/>
              </a:ext>
            </a:extLst>
          </p:cNvPr>
          <p:cNvSpPr>
            <a:spLocks noGrp="1"/>
          </p:cNvSpPr>
          <p:nvPr>
            <p:ph idx="1"/>
          </p:nvPr>
        </p:nvSpPr>
        <p:spPr>
          <a:xfrm>
            <a:off x="838200" y="1825625"/>
            <a:ext cx="5189738" cy="4351338"/>
          </a:xfrm>
        </p:spPr>
        <p:txBody>
          <a:bodyPr>
            <a:normAutofit fontScale="92500" lnSpcReduction="20000"/>
          </a:bodyPr>
          <a:lstStyle/>
          <a:p>
            <a:r>
              <a:rPr lang="es-ES" dirty="0"/>
              <a:t>GETELEMENTSBYTAGNAME()</a:t>
            </a:r>
          </a:p>
          <a:p>
            <a:pPr lvl="1"/>
            <a:r>
              <a:rPr lang="es-ES" sz="2100" dirty="0"/>
              <a:t>La función </a:t>
            </a:r>
            <a:r>
              <a:rPr lang="es-ES" sz="2100" dirty="0" err="1"/>
              <a:t>getElementsByTagName</a:t>
            </a:r>
            <a:r>
              <a:rPr lang="es-ES" sz="2100" dirty="0"/>
              <a:t>(</a:t>
            </a:r>
            <a:r>
              <a:rPr lang="es-ES" sz="2100" dirty="0" err="1"/>
              <a:t>nombreEtiqueta</a:t>
            </a:r>
            <a:r>
              <a:rPr lang="es-ES" sz="2100" dirty="0"/>
              <a:t>) obtiene todos los elementos de la página (X)HTML cuya etiqueta sea igual que el parámetro que se le pasa a la función.</a:t>
            </a:r>
          </a:p>
          <a:p>
            <a:pPr lvl="1"/>
            <a:endParaRPr lang="es-ES" sz="2100" dirty="0"/>
          </a:p>
          <a:p>
            <a:pPr marL="457200" lvl="1" indent="0">
              <a:buNone/>
            </a:pPr>
            <a:r>
              <a:rPr lang="es-ES" sz="1700" dirty="0" err="1"/>
              <a:t>var</a:t>
            </a:r>
            <a:r>
              <a:rPr lang="es-ES" sz="1700" dirty="0"/>
              <a:t> </a:t>
            </a:r>
            <a:r>
              <a:rPr lang="es-ES" sz="1700" dirty="0" err="1"/>
              <a:t>parrafos</a:t>
            </a:r>
            <a:r>
              <a:rPr lang="es-ES" sz="1700" dirty="0"/>
              <a:t> = </a:t>
            </a:r>
            <a:r>
              <a:rPr lang="es-ES" sz="1700" dirty="0" err="1"/>
              <a:t>document.getElementsByTagName</a:t>
            </a:r>
            <a:r>
              <a:rPr lang="es-ES" sz="1700" dirty="0"/>
              <a:t>("p");</a:t>
            </a:r>
          </a:p>
          <a:p>
            <a:pPr marL="457200" lvl="1" indent="0">
              <a:buNone/>
            </a:pPr>
            <a:endParaRPr lang="es-ES" sz="1700" dirty="0"/>
          </a:p>
          <a:p>
            <a:pPr lvl="1"/>
            <a:r>
              <a:rPr lang="es-ES" sz="2100" dirty="0"/>
              <a:t>El valor que devuelve la función es un array con todos los nodos que cumplen la condición de que su etiqueta coincide con el parámetro proporcionado. El valor devuelto es un array de nodos DOM, no un array de cadenas de texto o un array de objetos normales. Por lo tanto, se debe procesar cada valor del array de la forma que se muestra en las siguientes secciones.</a:t>
            </a:r>
            <a:endParaRPr lang="es-MX" sz="2100" dirty="0"/>
          </a:p>
        </p:txBody>
      </p:sp>
      <p:sp>
        <p:nvSpPr>
          <p:cNvPr id="5" name="CuadroTexto 4">
            <a:extLst>
              <a:ext uri="{FF2B5EF4-FFF2-40B4-BE49-F238E27FC236}">
                <a16:creationId xmlns:a16="http://schemas.microsoft.com/office/drawing/2014/main" id="{3721FDB6-F496-4446-B36A-90F53F785E6E}"/>
              </a:ext>
            </a:extLst>
          </p:cNvPr>
          <p:cNvSpPr txBox="1"/>
          <p:nvPr/>
        </p:nvSpPr>
        <p:spPr>
          <a:xfrm>
            <a:off x="6818051" y="2006353"/>
            <a:ext cx="4535750" cy="3139321"/>
          </a:xfrm>
          <a:prstGeom prst="rect">
            <a:avLst/>
          </a:prstGeom>
          <a:noFill/>
        </p:spPr>
        <p:txBody>
          <a:bodyPr wrap="square" rtlCol="0">
            <a:spAutoFit/>
          </a:bodyPr>
          <a:lstStyle/>
          <a:p>
            <a:r>
              <a:rPr lang="es-MX" dirty="0" err="1"/>
              <a:t>var</a:t>
            </a:r>
            <a:r>
              <a:rPr lang="es-MX" dirty="0"/>
              <a:t> </a:t>
            </a:r>
            <a:r>
              <a:rPr lang="es-MX" dirty="0" err="1"/>
              <a:t>primerParrafo</a:t>
            </a:r>
            <a:r>
              <a:rPr lang="es-MX" dirty="0"/>
              <a:t> = </a:t>
            </a:r>
            <a:r>
              <a:rPr lang="es-MX" dirty="0" err="1"/>
              <a:t>parrafos</a:t>
            </a:r>
            <a:r>
              <a:rPr lang="es-MX" dirty="0"/>
              <a:t>[0];</a:t>
            </a:r>
          </a:p>
          <a:p>
            <a:endParaRPr lang="es-MX" dirty="0"/>
          </a:p>
          <a:p>
            <a:r>
              <a:rPr lang="nn-NO" dirty="0"/>
              <a:t>for(var i=0; i&lt;parrafos.length; i++) {</a:t>
            </a:r>
          </a:p>
          <a:p>
            <a:r>
              <a:rPr lang="nn-NO" dirty="0"/>
              <a:t>  var parrafo = parrafos[i];</a:t>
            </a:r>
          </a:p>
          <a:p>
            <a:r>
              <a:rPr lang="nn-NO" dirty="0"/>
              <a:t>}</a:t>
            </a:r>
          </a:p>
          <a:p>
            <a:endParaRPr lang="nn-NO" dirty="0"/>
          </a:p>
          <a:p>
            <a:r>
              <a:rPr lang="es-MX" dirty="0" err="1"/>
              <a:t>var</a:t>
            </a:r>
            <a:r>
              <a:rPr lang="es-MX" dirty="0"/>
              <a:t> </a:t>
            </a:r>
            <a:r>
              <a:rPr lang="es-MX" dirty="0" err="1"/>
              <a:t>parrafos</a:t>
            </a:r>
            <a:r>
              <a:rPr lang="es-MX" dirty="0"/>
              <a:t> = </a:t>
            </a:r>
            <a:r>
              <a:rPr lang="es-MX" dirty="0" err="1"/>
              <a:t>document.getElementsByTagName</a:t>
            </a:r>
            <a:r>
              <a:rPr lang="es-MX" dirty="0"/>
              <a:t>("p");</a:t>
            </a:r>
          </a:p>
          <a:p>
            <a:r>
              <a:rPr lang="es-MX" dirty="0" err="1"/>
              <a:t>var</a:t>
            </a:r>
            <a:r>
              <a:rPr lang="es-MX" dirty="0"/>
              <a:t> </a:t>
            </a:r>
            <a:r>
              <a:rPr lang="es-MX" dirty="0" err="1"/>
              <a:t>primerParrafo</a:t>
            </a:r>
            <a:r>
              <a:rPr lang="es-MX" dirty="0"/>
              <a:t> = </a:t>
            </a:r>
            <a:r>
              <a:rPr lang="es-MX" dirty="0" err="1"/>
              <a:t>parrafos</a:t>
            </a:r>
            <a:r>
              <a:rPr lang="es-MX" dirty="0"/>
              <a:t>[0];</a:t>
            </a:r>
          </a:p>
          <a:p>
            <a:r>
              <a:rPr lang="es-MX" dirty="0" err="1"/>
              <a:t>var</a:t>
            </a:r>
            <a:r>
              <a:rPr lang="es-MX" dirty="0"/>
              <a:t> enlaces = </a:t>
            </a:r>
            <a:r>
              <a:rPr lang="es-MX" dirty="0" err="1"/>
              <a:t>primerParrafo.getElementsByTagName</a:t>
            </a:r>
            <a:r>
              <a:rPr lang="es-MX" dirty="0"/>
              <a:t>("a");</a:t>
            </a:r>
          </a:p>
        </p:txBody>
      </p:sp>
    </p:spTree>
    <p:extLst>
      <p:ext uri="{BB962C8B-B14F-4D97-AF65-F5344CB8AC3E}">
        <p14:creationId xmlns:p14="http://schemas.microsoft.com/office/powerpoint/2010/main" val="425915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BCC04-9E37-4759-9C50-1AB89A6E49B0}"/>
              </a:ext>
            </a:extLst>
          </p:cNvPr>
          <p:cNvSpPr>
            <a:spLocks noGrp="1"/>
          </p:cNvSpPr>
          <p:nvPr>
            <p:ph type="title"/>
          </p:nvPr>
        </p:nvSpPr>
        <p:spPr/>
        <p:txBody>
          <a:bodyPr/>
          <a:lstStyle/>
          <a:p>
            <a:r>
              <a:rPr lang="es-ES" cap="all" dirty="0"/>
              <a:t> ACCESO DIRECTO A LOS NODOS</a:t>
            </a:r>
            <a:br>
              <a:rPr lang="es-ES" cap="all" dirty="0"/>
            </a:br>
            <a:endParaRPr lang="es-MX" dirty="0"/>
          </a:p>
        </p:txBody>
      </p:sp>
      <p:sp>
        <p:nvSpPr>
          <p:cNvPr id="3" name="Marcador de contenido 2">
            <a:extLst>
              <a:ext uri="{FF2B5EF4-FFF2-40B4-BE49-F238E27FC236}">
                <a16:creationId xmlns:a16="http://schemas.microsoft.com/office/drawing/2014/main" id="{8BFD55E1-E25B-427D-903C-59B9C8487836}"/>
              </a:ext>
            </a:extLst>
          </p:cNvPr>
          <p:cNvSpPr>
            <a:spLocks noGrp="1"/>
          </p:cNvSpPr>
          <p:nvPr>
            <p:ph idx="1"/>
          </p:nvPr>
        </p:nvSpPr>
        <p:spPr/>
        <p:txBody>
          <a:bodyPr>
            <a:normAutofit fontScale="85000" lnSpcReduction="20000"/>
          </a:bodyPr>
          <a:lstStyle/>
          <a:p>
            <a:r>
              <a:rPr lang="es-ES" dirty="0"/>
              <a:t>GETELEMENTSBYNAME()</a:t>
            </a:r>
          </a:p>
          <a:p>
            <a:pPr lvl="1"/>
            <a:r>
              <a:rPr lang="es-ES" dirty="0"/>
              <a:t>La función </a:t>
            </a:r>
            <a:r>
              <a:rPr lang="es-ES" dirty="0" err="1"/>
              <a:t>getElementsByName</a:t>
            </a:r>
            <a:r>
              <a:rPr lang="es-ES" dirty="0"/>
              <a:t>() es similar a la anterior, pero en este caso se buscan los elementos cuyo atributo </a:t>
            </a:r>
            <a:r>
              <a:rPr lang="es-ES" b="1" dirty="0" err="1"/>
              <a:t>name</a:t>
            </a:r>
            <a:r>
              <a:rPr lang="es-ES" dirty="0"/>
              <a:t> sea igual al parámetro proporcionado. En el siguiente ejemplo, se obtiene directamente el único párrafo con el nombre indicado:</a:t>
            </a:r>
          </a:p>
          <a:p>
            <a:endParaRPr lang="es-ES" dirty="0"/>
          </a:p>
          <a:p>
            <a:pPr marL="457200" lvl="1" indent="0">
              <a:buNone/>
            </a:pPr>
            <a:r>
              <a:rPr lang="es-ES" dirty="0" err="1"/>
              <a:t>var</a:t>
            </a:r>
            <a:r>
              <a:rPr lang="es-ES" dirty="0"/>
              <a:t> </a:t>
            </a:r>
            <a:r>
              <a:rPr lang="es-ES" dirty="0" err="1"/>
              <a:t>parrafoEspecial</a:t>
            </a:r>
            <a:r>
              <a:rPr lang="es-ES" dirty="0"/>
              <a:t> = </a:t>
            </a:r>
            <a:r>
              <a:rPr lang="es-ES" dirty="0" err="1"/>
              <a:t>document.getElementsByName</a:t>
            </a:r>
            <a:r>
              <a:rPr lang="es-ES" dirty="0"/>
              <a:t>("especial");</a:t>
            </a:r>
          </a:p>
          <a:p>
            <a:pPr marL="457200" lvl="1" indent="0">
              <a:buNone/>
            </a:pPr>
            <a:r>
              <a:rPr lang="es-ES" dirty="0"/>
              <a:t>&lt;p </a:t>
            </a:r>
            <a:r>
              <a:rPr lang="es-ES" dirty="0" err="1"/>
              <a:t>name</a:t>
            </a:r>
            <a:r>
              <a:rPr lang="es-ES" dirty="0"/>
              <a:t>="prueba"&gt;...&lt;/p&gt;</a:t>
            </a:r>
          </a:p>
          <a:p>
            <a:pPr marL="457200" lvl="1" indent="0">
              <a:buNone/>
            </a:pPr>
            <a:r>
              <a:rPr lang="es-ES" dirty="0"/>
              <a:t>&lt;p </a:t>
            </a:r>
            <a:r>
              <a:rPr lang="es-ES" dirty="0" err="1"/>
              <a:t>name</a:t>
            </a:r>
            <a:r>
              <a:rPr lang="es-ES" dirty="0"/>
              <a:t>="especial"&gt;...&lt;/p&gt;</a:t>
            </a:r>
          </a:p>
          <a:p>
            <a:pPr marL="457200" lvl="1" indent="0">
              <a:buNone/>
            </a:pPr>
            <a:r>
              <a:rPr lang="es-ES" dirty="0"/>
              <a:t>&lt;p&gt;...&lt;/p&gt;</a:t>
            </a:r>
          </a:p>
          <a:p>
            <a:endParaRPr lang="es-ES" dirty="0"/>
          </a:p>
          <a:p>
            <a:pPr lvl="1"/>
            <a:r>
              <a:rPr lang="es-ES" dirty="0"/>
              <a:t>Normalmente el atributo </a:t>
            </a:r>
            <a:r>
              <a:rPr lang="es-ES" dirty="0" err="1"/>
              <a:t>name</a:t>
            </a:r>
            <a:r>
              <a:rPr lang="es-ES" dirty="0"/>
              <a:t> es único para los elementos HTML que lo definen, por lo que es un método muy práctico para acceder directamente al nodo deseado. </a:t>
            </a:r>
          </a:p>
          <a:p>
            <a:pPr lvl="1"/>
            <a:r>
              <a:rPr lang="es-ES" dirty="0"/>
              <a:t>En el caso de los elementos HTML </a:t>
            </a:r>
            <a:r>
              <a:rPr lang="es-ES" dirty="0" err="1"/>
              <a:t>radiobutton</a:t>
            </a:r>
            <a:r>
              <a:rPr lang="es-ES" dirty="0"/>
              <a:t>, el atributo </a:t>
            </a:r>
            <a:r>
              <a:rPr lang="es-ES" dirty="0" err="1"/>
              <a:t>name</a:t>
            </a:r>
            <a:r>
              <a:rPr lang="es-ES" dirty="0"/>
              <a:t> es común a todos los </a:t>
            </a:r>
            <a:r>
              <a:rPr lang="es-ES" dirty="0" err="1"/>
              <a:t>radiobutton</a:t>
            </a:r>
            <a:r>
              <a:rPr lang="es-ES" dirty="0"/>
              <a:t> que están relacionados, por lo que la función devuelve una colección de elementos.</a:t>
            </a:r>
            <a:endParaRPr lang="es-MX" dirty="0"/>
          </a:p>
        </p:txBody>
      </p:sp>
    </p:spTree>
    <p:extLst>
      <p:ext uri="{BB962C8B-B14F-4D97-AF65-F5344CB8AC3E}">
        <p14:creationId xmlns:p14="http://schemas.microsoft.com/office/powerpoint/2010/main" val="117622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0D639-1BDD-4DAB-9705-FC9F738E45B5}"/>
              </a:ext>
            </a:extLst>
          </p:cNvPr>
          <p:cNvSpPr>
            <a:spLocks noGrp="1"/>
          </p:cNvSpPr>
          <p:nvPr>
            <p:ph type="title"/>
          </p:nvPr>
        </p:nvSpPr>
        <p:spPr/>
        <p:txBody>
          <a:bodyPr/>
          <a:lstStyle/>
          <a:p>
            <a:r>
              <a:rPr lang="es-ES" cap="all" dirty="0"/>
              <a:t> ACCESO DIRECTO A LOS NODOS</a:t>
            </a:r>
            <a:br>
              <a:rPr lang="es-ES" cap="all" dirty="0"/>
            </a:br>
            <a:endParaRPr lang="es-MX" dirty="0"/>
          </a:p>
        </p:txBody>
      </p:sp>
      <p:sp>
        <p:nvSpPr>
          <p:cNvPr id="3" name="Marcador de contenido 2">
            <a:extLst>
              <a:ext uri="{FF2B5EF4-FFF2-40B4-BE49-F238E27FC236}">
                <a16:creationId xmlns:a16="http://schemas.microsoft.com/office/drawing/2014/main" id="{963B5580-E068-4BAF-9738-157861B06C7F}"/>
              </a:ext>
            </a:extLst>
          </p:cNvPr>
          <p:cNvSpPr>
            <a:spLocks noGrp="1"/>
          </p:cNvSpPr>
          <p:nvPr>
            <p:ph idx="1"/>
          </p:nvPr>
        </p:nvSpPr>
        <p:spPr/>
        <p:txBody>
          <a:bodyPr>
            <a:normAutofit fontScale="70000" lnSpcReduction="20000"/>
          </a:bodyPr>
          <a:lstStyle/>
          <a:p>
            <a:r>
              <a:rPr lang="es-ES" dirty="0"/>
              <a:t> GETELEMENTBYID()</a:t>
            </a:r>
          </a:p>
          <a:p>
            <a:pPr lvl="1"/>
            <a:r>
              <a:rPr lang="es-ES" dirty="0"/>
              <a:t>La función </a:t>
            </a:r>
            <a:r>
              <a:rPr lang="es-ES" dirty="0" err="1"/>
              <a:t>getElementById</a:t>
            </a:r>
            <a:r>
              <a:rPr lang="es-ES" dirty="0"/>
              <a:t>() es la más utilizada cuando se desarrollan aplicaciones web dinámicas. Se trata de la función preferida para acceder directamente a un nodo y poder leer o modificar sus propiedades.</a:t>
            </a:r>
          </a:p>
          <a:p>
            <a:endParaRPr lang="es-ES" dirty="0"/>
          </a:p>
          <a:p>
            <a:pPr lvl="1"/>
            <a:r>
              <a:rPr lang="es-ES" dirty="0"/>
              <a:t>La función </a:t>
            </a:r>
            <a:r>
              <a:rPr lang="es-ES" dirty="0" err="1"/>
              <a:t>getElementById</a:t>
            </a:r>
            <a:r>
              <a:rPr lang="es-ES" dirty="0"/>
              <a:t>() devuelve el elemento (X)HTML cuyo atributo </a:t>
            </a:r>
            <a:r>
              <a:rPr lang="es-ES" b="1" dirty="0"/>
              <a:t>id</a:t>
            </a:r>
            <a:r>
              <a:rPr lang="es-ES" dirty="0"/>
              <a:t> coincide con el parámetro indicado en la función. </a:t>
            </a:r>
          </a:p>
          <a:p>
            <a:pPr lvl="1"/>
            <a:r>
              <a:rPr lang="es-ES" dirty="0"/>
              <a:t>Como el atributo id debe ser único para cada elemento de una misma página, la función devuelve únicamente el nodo deseado.</a:t>
            </a:r>
          </a:p>
          <a:p>
            <a:endParaRPr lang="es-ES" dirty="0"/>
          </a:p>
          <a:p>
            <a:pPr marL="457200" lvl="1" indent="0">
              <a:buNone/>
            </a:pPr>
            <a:r>
              <a:rPr lang="es-ES" dirty="0" err="1"/>
              <a:t>var</a:t>
            </a:r>
            <a:r>
              <a:rPr lang="es-ES" dirty="0"/>
              <a:t> cabecera = </a:t>
            </a:r>
            <a:r>
              <a:rPr lang="es-ES" dirty="0" err="1"/>
              <a:t>document.getElementById</a:t>
            </a:r>
            <a:r>
              <a:rPr lang="es-ES" dirty="0"/>
              <a:t>("cabecera");</a:t>
            </a:r>
          </a:p>
          <a:p>
            <a:pPr marL="457200" lvl="1" indent="0">
              <a:buNone/>
            </a:pPr>
            <a:r>
              <a:rPr lang="es-ES" dirty="0"/>
              <a:t>&lt;</a:t>
            </a:r>
            <a:r>
              <a:rPr lang="es-ES" dirty="0" err="1"/>
              <a:t>div</a:t>
            </a:r>
            <a:r>
              <a:rPr lang="es-ES" dirty="0"/>
              <a:t> id="cabecera"&gt;</a:t>
            </a:r>
          </a:p>
          <a:p>
            <a:pPr marL="457200" lvl="1" indent="0">
              <a:buNone/>
            </a:pPr>
            <a:r>
              <a:rPr lang="es-ES" dirty="0"/>
              <a:t>&lt;a </a:t>
            </a:r>
            <a:r>
              <a:rPr lang="es-ES" dirty="0" err="1"/>
              <a:t>href</a:t>
            </a:r>
            <a:r>
              <a:rPr lang="es-ES" dirty="0"/>
              <a:t>="/" id="logo"&gt;...&lt;/a&gt;</a:t>
            </a:r>
          </a:p>
          <a:p>
            <a:pPr marL="457200" lvl="1" indent="0">
              <a:buNone/>
            </a:pPr>
            <a:r>
              <a:rPr lang="es-ES" dirty="0"/>
              <a:t>&lt;/</a:t>
            </a:r>
            <a:r>
              <a:rPr lang="es-ES" dirty="0" err="1"/>
              <a:t>div</a:t>
            </a:r>
            <a:r>
              <a:rPr lang="es-ES" dirty="0"/>
              <a:t>&gt;</a:t>
            </a:r>
          </a:p>
          <a:p>
            <a:pPr marL="0" indent="0">
              <a:buNone/>
            </a:pPr>
            <a:endParaRPr lang="es-ES" dirty="0"/>
          </a:p>
          <a:p>
            <a:pPr lvl="1"/>
            <a:r>
              <a:rPr lang="es-ES" dirty="0"/>
              <a:t>La función </a:t>
            </a:r>
            <a:r>
              <a:rPr lang="es-ES" dirty="0" err="1"/>
              <a:t>getElementById</a:t>
            </a:r>
            <a:r>
              <a:rPr lang="es-ES" dirty="0"/>
              <a:t>() es tan importante y tan utilizada en todas las aplicaciones web, que casi todos los ejemplos y ejercicios que siguen la utilizan constantemente.</a:t>
            </a:r>
            <a:endParaRPr lang="es-MX" dirty="0"/>
          </a:p>
        </p:txBody>
      </p:sp>
    </p:spTree>
    <p:extLst>
      <p:ext uri="{BB962C8B-B14F-4D97-AF65-F5344CB8AC3E}">
        <p14:creationId xmlns:p14="http://schemas.microsoft.com/office/powerpoint/2010/main" val="1086023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10639-95DE-4E7A-9920-F8AECBE58BFA}"/>
              </a:ext>
            </a:extLst>
          </p:cNvPr>
          <p:cNvSpPr>
            <a:spLocks noGrp="1"/>
          </p:cNvSpPr>
          <p:nvPr>
            <p:ph type="title"/>
          </p:nvPr>
        </p:nvSpPr>
        <p:spPr/>
        <p:txBody>
          <a:bodyPr/>
          <a:lstStyle/>
          <a:p>
            <a:r>
              <a:rPr lang="es-ES" cap="all" dirty="0"/>
              <a:t> ACCESO DIRECTO A LOS NODOS</a:t>
            </a:r>
            <a:br>
              <a:rPr lang="es-ES" cap="all" dirty="0"/>
            </a:br>
            <a:endParaRPr lang="es-MX" dirty="0"/>
          </a:p>
        </p:txBody>
      </p:sp>
      <p:sp>
        <p:nvSpPr>
          <p:cNvPr id="3" name="Marcador de contenido 2">
            <a:extLst>
              <a:ext uri="{FF2B5EF4-FFF2-40B4-BE49-F238E27FC236}">
                <a16:creationId xmlns:a16="http://schemas.microsoft.com/office/drawing/2014/main" id="{774E8C67-695B-4333-85BD-2EF7E5FABF7E}"/>
              </a:ext>
            </a:extLst>
          </p:cNvPr>
          <p:cNvSpPr>
            <a:spLocks noGrp="1"/>
          </p:cNvSpPr>
          <p:nvPr>
            <p:ph idx="1"/>
          </p:nvPr>
        </p:nvSpPr>
        <p:spPr/>
        <p:txBody>
          <a:bodyPr>
            <a:normAutofit fontScale="85000" lnSpcReduction="20000"/>
          </a:bodyPr>
          <a:lstStyle/>
          <a:p>
            <a:r>
              <a:rPr lang="es-ES" dirty="0"/>
              <a:t>QUERYSELECTOR()</a:t>
            </a:r>
          </a:p>
          <a:p>
            <a:pPr lvl="1"/>
            <a:r>
              <a:rPr lang="es-ES" dirty="0"/>
              <a:t>La función </a:t>
            </a:r>
            <a:r>
              <a:rPr lang="es-ES" dirty="0" err="1"/>
              <a:t>querySelector</a:t>
            </a:r>
            <a:r>
              <a:rPr lang="es-ES" dirty="0"/>
              <a:t>() acepta como parámetro un </a:t>
            </a:r>
            <a:r>
              <a:rPr lang="es-ES" b="1" dirty="0"/>
              <a:t>selector</a:t>
            </a:r>
            <a:r>
              <a:rPr lang="es-ES" dirty="0"/>
              <a:t> (CSS) que identifica el elemento (o elementos) a seleccionar. En el caso de esta función, únicamente es devuelto el primer elemento que cumple la condición. Si no existe el elemento, el valor retornado es </a:t>
            </a:r>
            <a:r>
              <a:rPr lang="es-ES" dirty="0" err="1"/>
              <a:t>null</a:t>
            </a:r>
            <a:r>
              <a:rPr lang="es-ES" dirty="0"/>
              <a:t>.</a:t>
            </a:r>
          </a:p>
          <a:p>
            <a:endParaRPr lang="es-ES" dirty="0"/>
          </a:p>
          <a:p>
            <a:pPr marL="457200" lvl="1" indent="0">
              <a:buNone/>
            </a:pPr>
            <a:r>
              <a:rPr lang="es-ES" dirty="0" err="1"/>
              <a:t>var</a:t>
            </a:r>
            <a:r>
              <a:rPr lang="es-ES" dirty="0"/>
              <a:t> logo = </a:t>
            </a:r>
            <a:r>
              <a:rPr lang="es-ES" dirty="0" err="1"/>
              <a:t>document.querySelector</a:t>
            </a:r>
            <a:r>
              <a:rPr lang="es-ES" dirty="0"/>
              <a:t>(".enlace");</a:t>
            </a:r>
          </a:p>
          <a:p>
            <a:pPr marL="457200" lvl="1" indent="0">
              <a:buNone/>
            </a:pPr>
            <a:r>
              <a:rPr lang="es-ES" dirty="0"/>
              <a:t>&lt;</a:t>
            </a:r>
            <a:r>
              <a:rPr lang="es-ES" dirty="0" err="1"/>
              <a:t>div</a:t>
            </a:r>
            <a:r>
              <a:rPr lang="es-ES" dirty="0"/>
              <a:t> id="cabecera"&gt;</a:t>
            </a:r>
          </a:p>
          <a:p>
            <a:pPr marL="457200" lvl="1" indent="0">
              <a:buNone/>
            </a:pPr>
            <a:r>
              <a:rPr lang="es-ES" dirty="0"/>
              <a:t>&lt;a </a:t>
            </a:r>
            <a:r>
              <a:rPr lang="es-ES" dirty="0" err="1"/>
              <a:t>href</a:t>
            </a:r>
            <a:r>
              <a:rPr lang="es-ES" dirty="0"/>
              <a:t>="/" </a:t>
            </a:r>
            <a:r>
              <a:rPr lang="es-ES" dirty="0" err="1"/>
              <a:t>class</a:t>
            </a:r>
            <a:r>
              <a:rPr lang="es-ES" dirty="0"/>
              <a:t>="enlace"&gt;...&lt;/a&gt;</a:t>
            </a:r>
          </a:p>
          <a:p>
            <a:pPr marL="457200" lvl="1" indent="0">
              <a:buNone/>
            </a:pPr>
            <a:r>
              <a:rPr lang="es-ES" dirty="0"/>
              <a:t>&lt;/</a:t>
            </a:r>
            <a:r>
              <a:rPr lang="es-ES" dirty="0" err="1"/>
              <a:t>div</a:t>
            </a:r>
            <a:r>
              <a:rPr lang="es-ES" dirty="0"/>
              <a:t>&gt;</a:t>
            </a:r>
          </a:p>
          <a:p>
            <a:pPr marL="457200" lvl="1" indent="0">
              <a:buNone/>
            </a:pPr>
            <a:r>
              <a:rPr lang="es-ES" dirty="0"/>
              <a:t>&lt;</a:t>
            </a:r>
            <a:r>
              <a:rPr lang="es-ES" dirty="0" err="1"/>
              <a:t>div</a:t>
            </a:r>
            <a:r>
              <a:rPr lang="es-ES" dirty="0"/>
              <a:t> id="cuerpo"&gt;</a:t>
            </a:r>
          </a:p>
          <a:p>
            <a:pPr marL="457200" lvl="1" indent="0">
              <a:buNone/>
            </a:pPr>
            <a:r>
              <a:rPr lang="es-ES" dirty="0"/>
              <a:t>&lt;p&gt;Loren </a:t>
            </a:r>
            <a:r>
              <a:rPr lang="es-ES" dirty="0" err="1"/>
              <a:t>ipsum</a:t>
            </a:r>
            <a:r>
              <a:rPr lang="es-ES" dirty="0"/>
              <a:t> &lt;a </a:t>
            </a:r>
            <a:r>
              <a:rPr lang="es-ES" dirty="0" err="1"/>
              <a:t>href</a:t>
            </a:r>
            <a:r>
              <a:rPr lang="es-ES" dirty="0"/>
              <a:t>="enlace"&gt;...&lt;/a&gt;&lt;/p&gt;</a:t>
            </a:r>
          </a:p>
          <a:p>
            <a:pPr marL="457200" lvl="1" indent="0">
              <a:buNone/>
            </a:pPr>
            <a:r>
              <a:rPr lang="es-ES" dirty="0"/>
              <a:t>&lt;/</a:t>
            </a:r>
            <a:r>
              <a:rPr lang="es-ES" dirty="0" err="1"/>
              <a:t>div</a:t>
            </a:r>
            <a:r>
              <a:rPr lang="es-ES" dirty="0"/>
              <a:t>&gt;</a:t>
            </a:r>
          </a:p>
          <a:p>
            <a:endParaRPr lang="es-ES" dirty="0"/>
          </a:p>
          <a:p>
            <a:pPr lvl="1"/>
            <a:r>
              <a:rPr lang="es-ES" dirty="0"/>
              <a:t>En este caso, a pesar de existir varios elementos de la clase enlace, únicamente es seleccionado el primero de ellos.</a:t>
            </a:r>
            <a:endParaRPr lang="es-MX" dirty="0"/>
          </a:p>
        </p:txBody>
      </p:sp>
    </p:spTree>
    <p:extLst>
      <p:ext uri="{BB962C8B-B14F-4D97-AF65-F5344CB8AC3E}">
        <p14:creationId xmlns:p14="http://schemas.microsoft.com/office/powerpoint/2010/main" val="283584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024891-D795-4014-9B1C-F2FEEE6A19B5}"/>
              </a:ext>
            </a:extLst>
          </p:cNvPr>
          <p:cNvSpPr>
            <a:spLocks noGrp="1"/>
          </p:cNvSpPr>
          <p:nvPr>
            <p:ph type="title"/>
          </p:nvPr>
        </p:nvSpPr>
        <p:spPr/>
        <p:txBody>
          <a:bodyPr/>
          <a:lstStyle/>
          <a:p>
            <a:r>
              <a:rPr lang="es-ES" cap="all" dirty="0"/>
              <a:t> ACCESO DIRECTO A LOS NODOS</a:t>
            </a:r>
            <a:br>
              <a:rPr lang="es-ES" cap="all" dirty="0"/>
            </a:br>
            <a:endParaRPr lang="es-MX" dirty="0"/>
          </a:p>
        </p:txBody>
      </p:sp>
      <p:sp>
        <p:nvSpPr>
          <p:cNvPr id="3" name="Marcador de contenido 2">
            <a:extLst>
              <a:ext uri="{FF2B5EF4-FFF2-40B4-BE49-F238E27FC236}">
                <a16:creationId xmlns:a16="http://schemas.microsoft.com/office/drawing/2014/main" id="{813122E8-ED2B-4EB3-848D-B5D8B4B983ED}"/>
              </a:ext>
            </a:extLst>
          </p:cNvPr>
          <p:cNvSpPr>
            <a:spLocks noGrp="1"/>
          </p:cNvSpPr>
          <p:nvPr>
            <p:ph idx="1"/>
          </p:nvPr>
        </p:nvSpPr>
        <p:spPr/>
        <p:txBody>
          <a:bodyPr>
            <a:normAutofit fontScale="62500" lnSpcReduction="20000"/>
          </a:bodyPr>
          <a:lstStyle/>
          <a:p>
            <a:r>
              <a:rPr lang="es-ES" dirty="0"/>
              <a:t>QUERYSELECTORALL()</a:t>
            </a:r>
          </a:p>
          <a:p>
            <a:pPr lvl="1"/>
            <a:r>
              <a:rPr lang="es-ES" dirty="0"/>
              <a:t>La función </a:t>
            </a:r>
            <a:r>
              <a:rPr lang="es-ES" dirty="0" err="1"/>
              <a:t>querySelectorAll</a:t>
            </a:r>
            <a:r>
              <a:rPr lang="es-ES" dirty="0"/>
              <a:t>() acepta como parámetro un selector que identifica el elemento (o elementos) a seleccionar. Esta función devuelve un objeto de tipo </a:t>
            </a:r>
            <a:r>
              <a:rPr lang="es-ES" dirty="0" err="1"/>
              <a:t>NodeList</a:t>
            </a:r>
            <a:r>
              <a:rPr lang="es-ES" dirty="0"/>
              <a:t> con los elementos que coincidan con el selector.</a:t>
            </a:r>
          </a:p>
          <a:p>
            <a:endParaRPr lang="es-ES" dirty="0"/>
          </a:p>
          <a:p>
            <a:pPr marL="457200" lvl="1" indent="0">
              <a:buNone/>
            </a:pPr>
            <a:r>
              <a:rPr lang="es-ES" dirty="0" err="1"/>
              <a:t>var</a:t>
            </a:r>
            <a:r>
              <a:rPr lang="es-ES" dirty="0"/>
              <a:t> enlaces = </a:t>
            </a:r>
            <a:r>
              <a:rPr lang="es-ES" dirty="0" err="1"/>
              <a:t>document.querySelectorAll</a:t>
            </a:r>
            <a:r>
              <a:rPr lang="es-ES" dirty="0"/>
              <a:t>(".enlace");</a:t>
            </a:r>
          </a:p>
          <a:p>
            <a:pPr marL="457200" lvl="1" indent="0">
              <a:buNone/>
            </a:pPr>
            <a:r>
              <a:rPr lang="es-ES" dirty="0"/>
              <a:t>&lt;</a:t>
            </a:r>
            <a:r>
              <a:rPr lang="es-ES" dirty="0" err="1"/>
              <a:t>div</a:t>
            </a:r>
            <a:r>
              <a:rPr lang="es-ES" dirty="0"/>
              <a:t> id="cabecera"&gt;</a:t>
            </a:r>
          </a:p>
          <a:p>
            <a:pPr marL="457200" lvl="1" indent="0">
              <a:buNone/>
            </a:pPr>
            <a:r>
              <a:rPr lang="es-ES" dirty="0"/>
              <a:t>  &lt;a </a:t>
            </a:r>
            <a:r>
              <a:rPr lang="es-ES" dirty="0" err="1"/>
              <a:t>href</a:t>
            </a:r>
            <a:r>
              <a:rPr lang="es-ES" dirty="0"/>
              <a:t>="/" </a:t>
            </a:r>
            <a:r>
              <a:rPr lang="es-ES" dirty="0" err="1"/>
              <a:t>class</a:t>
            </a:r>
            <a:r>
              <a:rPr lang="es-ES" dirty="0"/>
              <a:t>="enlace"&gt;...&lt;/a&gt;</a:t>
            </a:r>
          </a:p>
          <a:p>
            <a:pPr marL="457200" lvl="1" indent="0">
              <a:buNone/>
            </a:pPr>
            <a:r>
              <a:rPr lang="es-ES" dirty="0"/>
              <a:t>&lt;/</a:t>
            </a:r>
            <a:r>
              <a:rPr lang="es-ES" dirty="0" err="1"/>
              <a:t>div</a:t>
            </a:r>
            <a:r>
              <a:rPr lang="es-ES" dirty="0"/>
              <a:t>&gt;</a:t>
            </a:r>
          </a:p>
          <a:p>
            <a:pPr marL="457200" lvl="1" indent="0">
              <a:buNone/>
            </a:pPr>
            <a:r>
              <a:rPr lang="es-ES" dirty="0"/>
              <a:t>&lt;</a:t>
            </a:r>
            <a:r>
              <a:rPr lang="es-ES" dirty="0" err="1"/>
              <a:t>div</a:t>
            </a:r>
            <a:r>
              <a:rPr lang="es-ES" dirty="0"/>
              <a:t> id="cuerpo"&gt;</a:t>
            </a:r>
          </a:p>
          <a:p>
            <a:pPr marL="457200" lvl="1" indent="0">
              <a:buNone/>
            </a:pPr>
            <a:r>
              <a:rPr lang="es-ES" dirty="0"/>
              <a:t>    &lt;p&gt;Loren </a:t>
            </a:r>
            <a:r>
              <a:rPr lang="es-ES" dirty="0" err="1"/>
              <a:t>ipsum</a:t>
            </a:r>
            <a:r>
              <a:rPr lang="es-ES" dirty="0"/>
              <a:t> &lt;a </a:t>
            </a:r>
            <a:r>
              <a:rPr lang="es-ES" dirty="0" err="1"/>
              <a:t>href</a:t>
            </a:r>
            <a:r>
              <a:rPr lang="es-ES" dirty="0"/>
              <a:t>="enlace"&gt;...&lt;/a&gt;&lt;/p&gt;</a:t>
            </a:r>
          </a:p>
          <a:p>
            <a:pPr marL="457200" lvl="1" indent="0">
              <a:buNone/>
            </a:pPr>
            <a:r>
              <a:rPr lang="es-ES" dirty="0"/>
              <a:t>&lt;/</a:t>
            </a:r>
            <a:r>
              <a:rPr lang="es-ES" dirty="0" err="1"/>
              <a:t>div</a:t>
            </a:r>
            <a:r>
              <a:rPr lang="es-ES" dirty="0"/>
              <a:t>&gt;</a:t>
            </a:r>
          </a:p>
          <a:p>
            <a:endParaRPr lang="es-ES" dirty="0"/>
          </a:p>
          <a:p>
            <a:pPr lvl="1"/>
            <a:r>
              <a:rPr lang="es-ES" dirty="0"/>
              <a:t>Para acceder a los elementos almacenados en </a:t>
            </a:r>
            <a:r>
              <a:rPr lang="es-ES" dirty="0" err="1"/>
              <a:t>NodeList</a:t>
            </a:r>
            <a:r>
              <a:rPr lang="es-ES" dirty="0"/>
              <a:t>, recorremos el objeto como si de un array se tratase:</a:t>
            </a:r>
          </a:p>
          <a:p>
            <a:endParaRPr lang="es-ES" dirty="0"/>
          </a:p>
          <a:p>
            <a:pPr marL="457200" lvl="1" indent="0">
              <a:buNone/>
            </a:pPr>
            <a:r>
              <a:rPr lang="es-ES" dirty="0" err="1"/>
              <a:t>for</a:t>
            </a:r>
            <a:r>
              <a:rPr lang="es-ES" dirty="0"/>
              <a:t> (</a:t>
            </a:r>
            <a:r>
              <a:rPr lang="es-ES" dirty="0" err="1"/>
              <a:t>var</a:t>
            </a:r>
            <a:r>
              <a:rPr lang="es-ES" dirty="0"/>
              <a:t> i=0; i&lt;</a:t>
            </a:r>
            <a:r>
              <a:rPr lang="es-ES" dirty="0" err="1"/>
              <a:t>enlaces.length</a:t>
            </a:r>
            <a:r>
              <a:rPr lang="es-ES" dirty="0"/>
              <a:t>; i++) {</a:t>
            </a:r>
          </a:p>
          <a:p>
            <a:pPr marL="457200" lvl="1" indent="0">
              <a:buNone/>
            </a:pPr>
            <a:r>
              <a:rPr lang="es-ES" dirty="0"/>
              <a:t>    </a:t>
            </a:r>
            <a:r>
              <a:rPr lang="es-ES" dirty="0" err="1"/>
              <a:t>var</a:t>
            </a:r>
            <a:r>
              <a:rPr lang="es-ES" dirty="0"/>
              <a:t> enlaces = enlaces[i];</a:t>
            </a:r>
          </a:p>
          <a:p>
            <a:pPr marL="457200" lvl="1" indent="0">
              <a:buNone/>
            </a:pPr>
            <a:r>
              <a:rPr lang="es-ES" dirty="0"/>
              <a:t>}</a:t>
            </a:r>
            <a:endParaRPr lang="es-MX" dirty="0"/>
          </a:p>
        </p:txBody>
      </p:sp>
    </p:spTree>
    <p:extLst>
      <p:ext uri="{BB962C8B-B14F-4D97-AF65-F5344CB8AC3E}">
        <p14:creationId xmlns:p14="http://schemas.microsoft.com/office/powerpoint/2010/main" val="366190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5AA3A-7A34-4355-B47D-38921154627C}"/>
              </a:ext>
            </a:extLst>
          </p:cNvPr>
          <p:cNvSpPr>
            <a:spLocks noGrp="1"/>
          </p:cNvSpPr>
          <p:nvPr>
            <p:ph type="title"/>
          </p:nvPr>
        </p:nvSpPr>
        <p:spPr/>
        <p:txBody>
          <a:bodyPr/>
          <a:lstStyle/>
          <a:p>
            <a:r>
              <a:rPr lang="es-MX" dirty="0"/>
              <a:t>Historia </a:t>
            </a:r>
          </a:p>
        </p:txBody>
      </p:sp>
      <p:sp>
        <p:nvSpPr>
          <p:cNvPr id="3" name="Marcador de contenido 2">
            <a:extLst>
              <a:ext uri="{FF2B5EF4-FFF2-40B4-BE49-F238E27FC236}">
                <a16:creationId xmlns:a16="http://schemas.microsoft.com/office/drawing/2014/main" id="{9A033F8F-2C94-4796-9E6C-54FDCAE4D356}"/>
              </a:ext>
            </a:extLst>
          </p:cNvPr>
          <p:cNvSpPr>
            <a:spLocks noGrp="1"/>
          </p:cNvSpPr>
          <p:nvPr>
            <p:ph idx="1"/>
          </p:nvPr>
        </p:nvSpPr>
        <p:spPr/>
        <p:txBody>
          <a:bodyPr>
            <a:normAutofit fontScale="92500" lnSpcReduction="10000"/>
          </a:bodyPr>
          <a:lstStyle/>
          <a:p>
            <a:r>
              <a:rPr lang="es-ES" dirty="0"/>
              <a:t>El JavaScript es un lenguaje de programación que surgió por la necesidad de ampliar las posibilidades del HTML.</a:t>
            </a:r>
          </a:p>
          <a:p>
            <a:r>
              <a:rPr lang="es-ES" dirty="0"/>
              <a:t>En efecto, al poco tiempo de que las páginas web apareciesen, se hizo patente que se necesitaba algo más que las limitadas prestaciones del lenguaje básico, ya que el HTML solamente provee de elementos que </a:t>
            </a:r>
            <a:r>
              <a:rPr lang="es-ES" dirty="0" err="1"/>
              <a:t>actuan</a:t>
            </a:r>
            <a:r>
              <a:rPr lang="es-ES" dirty="0"/>
              <a:t> exclusivamente sobre el texto y su estilo, pero no permite, como ejemplo sencillo, ni siquiera abrir una nueva ventana o emitir un mensaje de aviso.</a:t>
            </a:r>
          </a:p>
          <a:p>
            <a:r>
              <a:rPr lang="es-ES" dirty="0"/>
              <a:t>La temprana aparición de este lenguaje, es posiblemente la causa de que se haya convertido en un estándar soportado por todos los navegadores actuales, a diferencia de otros, que solo funcionan en los navegadores de sus firmas creadoras.</a:t>
            </a:r>
            <a:endParaRPr lang="es-MX" dirty="0"/>
          </a:p>
        </p:txBody>
      </p:sp>
    </p:spTree>
    <p:extLst>
      <p:ext uri="{BB962C8B-B14F-4D97-AF65-F5344CB8AC3E}">
        <p14:creationId xmlns:p14="http://schemas.microsoft.com/office/powerpoint/2010/main" val="378340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376B1-9841-4C20-9F97-993E96303FBD}"/>
              </a:ext>
            </a:extLst>
          </p:cNvPr>
          <p:cNvSpPr>
            <a:spLocks noGrp="1"/>
          </p:cNvSpPr>
          <p:nvPr>
            <p:ph type="title"/>
          </p:nvPr>
        </p:nvSpPr>
        <p:spPr/>
        <p:txBody>
          <a:bodyPr/>
          <a:lstStyle/>
          <a:p>
            <a:r>
              <a:rPr lang="es-ES" dirty="0"/>
              <a:t>ACCESO DIRECTO A LOS ATRIBUTOS (X)HTML</a:t>
            </a:r>
            <a:endParaRPr lang="es-MX" dirty="0"/>
          </a:p>
        </p:txBody>
      </p:sp>
      <p:sp>
        <p:nvSpPr>
          <p:cNvPr id="3" name="Marcador de contenido 2">
            <a:extLst>
              <a:ext uri="{FF2B5EF4-FFF2-40B4-BE49-F238E27FC236}">
                <a16:creationId xmlns:a16="http://schemas.microsoft.com/office/drawing/2014/main" id="{C6859372-3A68-4BBA-923F-A5EB3AFA9BC9}"/>
              </a:ext>
            </a:extLst>
          </p:cNvPr>
          <p:cNvSpPr>
            <a:spLocks noGrp="1"/>
          </p:cNvSpPr>
          <p:nvPr>
            <p:ph idx="1"/>
          </p:nvPr>
        </p:nvSpPr>
        <p:spPr/>
        <p:txBody>
          <a:bodyPr>
            <a:normAutofit fontScale="55000" lnSpcReduction="20000"/>
          </a:bodyPr>
          <a:lstStyle/>
          <a:p>
            <a:r>
              <a:rPr lang="es-ES" dirty="0"/>
              <a:t>Mediante DOM, es posible acceder de forma sencilla a todos los atributos (X)HTML y todas las propiedades CSS de cualquier elemento de la página.</a:t>
            </a:r>
          </a:p>
          <a:p>
            <a:r>
              <a:rPr lang="es-ES" dirty="0"/>
              <a:t>Los atributos XHTML de los elementos de la página se transforman automáticamente en propiedades de los nodos. Para acceder a su valor, simplemente se indica el nombre del atributo XHTML detrás del nombre del nodo.</a:t>
            </a:r>
          </a:p>
          <a:p>
            <a:r>
              <a:rPr lang="es-ES" dirty="0"/>
              <a:t>El siguiente ejemplo obtiene de forma directa la dirección a la que enlaza el enlace:</a:t>
            </a:r>
          </a:p>
          <a:p>
            <a:endParaRPr lang="es-ES" dirty="0"/>
          </a:p>
          <a:p>
            <a:pPr marL="457200" lvl="1" indent="0">
              <a:buNone/>
            </a:pPr>
            <a:r>
              <a:rPr lang="es-ES" dirty="0" err="1"/>
              <a:t>var</a:t>
            </a:r>
            <a:r>
              <a:rPr lang="es-ES" dirty="0"/>
              <a:t> enlace = </a:t>
            </a:r>
            <a:r>
              <a:rPr lang="es-ES" dirty="0" err="1"/>
              <a:t>document.getElementById</a:t>
            </a:r>
            <a:r>
              <a:rPr lang="es-ES" dirty="0"/>
              <a:t>("enlace");</a:t>
            </a:r>
          </a:p>
          <a:p>
            <a:pPr marL="457200" lvl="1" indent="0">
              <a:buNone/>
            </a:pPr>
            <a:r>
              <a:rPr lang="es-ES" dirty="0"/>
              <a:t>console.log(</a:t>
            </a:r>
            <a:r>
              <a:rPr lang="es-ES" dirty="0" err="1"/>
              <a:t>enlace.href</a:t>
            </a:r>
            <a:r>
              <a:rPr lang="es-ES" dirty="0"/>
              <a:t>);                                                  // muestra http://www...</a:t>
            </a:r>
            <a:r>
              <a:rPr lang="es-ES" dirty="0" err="1"/>
              <a:t>com</a:t>
            </a:r>
            <a:endParaRPr lang="es-ES" dirty="0"/>
          </a:p>
          <a:p>
            <a:pPr marL="457200" lvl="1" indent="0">
              <a:buNone/>
            </a:pPr>
            <a:r>
              <a:rPr lang="es-ES" dirty="0"/>
              <a:t>&lt;a id="enlace" </a:t>
            </a:r>
            <a:r>
              <a:rPr lang="es-ES" dirty="0" err="1"/>
              <a:t>href</a:t>
            </a:r>
            <a:r>
              <a:rPr lang="es-ES" dirty="0"/>
              <a:t>="http://www...</a:t>
            </a:r>
            <a:r>
              <a:rPr lang="es-ES" dirty="0" err="1"/>
              <a:t>com</a:t>
            </a:r>
            <a:r>
              <a:rPr lang="es-ES" dirty="0"/>
              <a:t>"&gt;Enlace&lt;/a&gt;</a:t>
            </a:r>
          </a:p>
          <a:p>
            <a:endParaRPr lang="es-ES" dirty="0"/>
          </a:p>
          <a:p>
            <a:r>
              <a:rPr lang="es-ES" dirty="0"/>
              <a:t>En el ejemplo anterior, se obtiene el nodo DOM que representa el enlace mediante la función </a:t>
            </a:r>
            <a:r>
              <a:rPr lang="es-ES" dirty="0" err="1"/>
              <a:t>document.getElementById</a:t>
            </a:r>
            <a:r>
              <a:rPr lang="es-ES" dirty="0"/>
              <a:t>(). A continuación, se obtiene el atributo </a:t>
            </a:r>
            <a:r>
              <a:rPr lang="es-ES" dirty="0" err="1"/>
              <a:t>href</a:t>
            </a:r>
            <a:r>
              <a:rPr lang="es-ES" dirty="0"/>
              <a:t> del enlace mediante </a:t>
            </a:r>
            <a:r>
              <a:rPr lang="es-ES" dirty="0" err="1"/>
              <a:t>enlace.href</a:t>
            </a:r>
            <a:r>
              <a:rPr lang="es-ES" dirty="0"/>
              <a:t>. Para obtener por ejemplo el atributo id, se utilizaría </a:t>
            </a:r>
            <a:r>
              <a:rPr lang="es-ES" dirty="0" err="1"/>
              <a:t>enlace.id</a:t>
            </a:r>
            <a:r>
              <a:rPr lang="es-ES" dirty="0"/>
              <a:t>.</a:t>
            </a:r>
          </a:p>
          <a:p>
            <a:r>
              <a:rPr lang="es-ES" dirty="0"/>
              <a:t>Las propiedades CSS requieren un paso extra para acceder a ellas. Para obtener el valor de cualquier propiedad CSS del nodo, se debe utilizar el atributo </a:t>
            </a:r>
            <a:r>
              <a:rPr lang="es-ES" dirty="0" err="1"/>
              <a:t>style</a:t>
            </a:r>
            <a:r>
              <a:rPr lang="es-ES" dirty="0"/>
              <a:t>. El siguiente ejemplo obtiene el valor de la propiedad </a:t>
            </a:r>
            <a:r>
              <a:rPr lang="es-ES" dirty="0" err="1"/>
              <a:t>margin</a:t>
            </a:r>
            <a:r>
              <a:rPr lang="es-ES" dirty="0"/>
              <a:t> de la imagen:</a:t>
            </a:r>
          </a:p>
          <a:p>
            <a:endParaRPr lang="es-ES" dirty="0"/>
          </a:p>
          <a:p>
            <a:pPr marL="457200" lvl="1" indent="0">
              <a:buNone/>
            </a:pPr>
            <a:r>
              <a:rPr lang="es-ES" dirty="0" err="1"/>
              <a:t>var</a:t>
            </a:r>
            <a:r>
              <a:rPr lang="es-ES" dirty="0"/>
              <a:t> imagen = </a:t>
            </a:r>
            <a:r>
              <a:rPr lang="es-ES" dirty="0" err="1"/>
              <a:t>document.getElementById</a:t>
            </a:r>
            <a:r>
              <a:rPr lang="es-ES" dirty="0"/>
              <a:t>("imagen");</a:t>
            </a:r>
          </a:p>
          <a:p>
            <a:pPr marL="457200" lvl="1" indent="0">
              <a:buNone/>
            </a:pPr>
            <a:r>
              <a:rPr lang="es-ES" dirty="0"/>
              <a:t>console.log(</a:t>
            </a:r>
            <a:r>
              <a:rPr lang="es-ES" dirty="0" err="1"/>
              <a:t>imagen.style.margin</a:t>
            </a:r>
            <a:r>
              <a:rPr lang="es-ES" dirty="0"/>
              <a:t>);</a:t>
            </a:r>
          </a:p>
          <a:p>
            <a:pPr marL="457200" lvl="1" indent="0">
              <a:buNone/>
            </a:pPr>
            <a:r>
              <a:rPr lang="es-ES" dirty="0"/>
              <a:t>&lt;</a:t>
            </a:r>
            <a:r>
              <a:rPr lang="es-ES" dirty="0" err="1"/>
              <a:t>img</a:t>
            </a:r>
            <a:r>
              <a:rPr lang="es-ES" dirty="0"/>
              <a:t> id="imagen" </a:t>
            </a:r>
            <a:r>
              <a:rPr lang="es-ES" dirty="0" err="1"/>
              <a:t>style</a:t>
            </a:r>
            <a:r>
              <a:rPr lang="es-ES" dirty="0"/>
              <a:t>="margin:0; border:0;" </a:t>
            </a:r>
            <a:r>
              <a:rPr lang="es-ES" dirty="0" err="1"/>
              <a:t>src</a:t>
            </a:r>
            <a:r>
              <a:rPr lang="es-ES" dirty="0"/>
              <a:t>="logo.png" /&gt;</a:t>
            </a:r>
            <a:endParaRPr lang="es-MX" dirty="0"/>
          </a:p>
        </p:txBody>
      </p:sp>
    </p:spTree>
    <p:extLst>
      <p:ext uri="{BB962C8B-B14F-4D97-AF65-F5344CB8AC3E}">
        <p14:creationId xmlns:p14="http://schemas.microsoft.com/office/powerpoint/2010/main" val="196679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6FEF403-7CC4-41BF-8F4A-15D0E02456C6}"/>
              </a:ext>
            </a:extLst>
          </p:cNvPr>
          <p:cNvSpPr>
            <a:spLocks noGrp="1"/>
          </p:cNvSpPr>
          <p:nvPr>
            <p:ph type="title"/>
          </p:nvPr>
        </p:nvSpPr>
        <p:spPr/>
        <p:txBody>
          <a:bodyPr/>
          <a:lstStyle/>
          <a:p>
            <a:r>
              <a:rPr lang="es-MX" dirty="0"/>
              <a:t>Variables </a:t>
            </a:r>
          </a:p>
        </p:txBody>
      </p:sp>
      <p:sp>
        <p:nvSpPr>
          <p:cNvPr id="5" name="Marcador de contenido 4">
            <a:extLst>
              <a:ext uri="{FF2B5EF4-FFF2-40B4-BE49-F238E27FC236}">
                <a16:creationId xmlns:a16="http://schemas.microsoft.com/office/drawing/2014/main" id="{3CA60A0B-6378-4E65-8D89-61C112EAE20D}"/>
              </a:ext>
            </a:extLst>
          </p:cNvPr>
          <p:cNvSpPr>
            <a:spLocks noGrp="1"/>
          </p:cNvSpPr>
          <p:nvPr>
            <p:ph sz="half" idx="1"/>
          </p:nvPr>
        </p:nvSpPr>
        <p:spPr>
          <a:xfrm>
            <a:off x="838200" y="1825625"/>
            <a:ext cx="5562600" cy="4351338"/>
          </a:xfrm>
        </p:spPr>
        <p:txBody>
          <a:bodyPr>
            <a:normAutofit fontScale="92500" lnSpcReduction="10000"/>
          </a:bodyPr>
          <a:lstStyle/>
          <a:p>
            <a:r>
              <a:rPr lang="es-ES" dirty="0" err="1"/>
              <a:t>var</a:t>
            </a:r>
            <a:r>
              <a:rPr lang="es-ES" dirty="0"/>
              <a:t> nombreDeVariable1 [= valor1] [, nombreDeVariable2 [= valor2] ... [, </a:t>
            </a:r>
            <a:r>
              <a:rPr lang="es-ES" dirty="0" err="1"/>
              <a:t>nombreDeVariableN</a:t>
            </a:r>
            <a:r>
              <a:rPr lang="es-ES" dirty="0"/>
              <a:t> [=</a:t>
            </a:r>
            <a:r>
              <a:rPr lang="es-ES" dirty="0" err="1"/>
              <a:t>valorN</a:t>
            </a:r>
            <a:r>
              <a:rPr lang="es-ES" dirty="0"/>
              <a:t>]]];</a:t>
            </a:r>
          </a:p>
          <a:p>
            <a:endParaRPr lang="es-ES" dirty="0"/>
          </a:p>
          <a:p>
            <a:r>
              <a:rPr lang="es-ES" dirty="0"/>
              <a:t>se recomienda siempre declarar las variables, sin importar si están en una función o un ámbito global. </a:t>
            </a:r>
          </a:p>
          <a:p>
            <a:endParaRPr lang="es-ES" dirty="0"/>
          </a:p>
          <a:p>
            <a:r>
              <a:rPr lang="es-ES" dirty="0"/>
              <a:t> Asignar un valor a una variable no declarada implica crearla como variable global </a:t>
            </a:r>
            <a:endParaRPr lang="es-MX" dirty="0"/>
          </a:p>
        </p:txBody>
      </p:sp>
      <p:sp>
        <p:nvSpPr>
          <p:cNvPr id="6" name="Marcador de contenido 5">
            <a:extLst>
              <a:ext uri="{FF2B5EF4-FFF2-40B4-BE49-F238E27FC236}">
                <a16:creationId xmlns:a16="http://schemas.microsoft.com/office/drawing/2014/main" id="{D4C87B3D-5441-4D46-AEBB-0B74F1EE8111}"/>
              </a:ext>
            </a:extLst>
          </p:cNvPr>
          <p:cNvSpPr>
            <a:spLocks noGrp="1"/>
          </p:cNvSpPr>
          <p:nvPr>
            <p:ph sz="half" idx="2"/>
          </p:nvPr>
        </p:nvSpPr>
        <p:spPr>
          <a:xfrm>
            <a:off x="6505574" y="1825625"/>
            <a:ext cx="4848225" cy="4351338"/>
          </a:xfrm>
        </p:spPr>
        <p:txBody>
          <a:bodyPr>
            <a:normAutofit fontScale="92500" lnSpcReduction="10000"/>
          </a:bodyPr>
          <a:lstStyle/>
          <a:p>
            <a:pPr marL="0" indent="0">
              <a:buNone/>
            </a:pPr>
            <a:r>
              <a:rPr lang="es-ES" sz="2000" dirty="0"/>
              <a:t>La declaración de variables (y todas las declaraciones en general) se procesa antes de ejecutar cualquier código</a:t>
            </a:r>
            <a:endParaRPr lang="it-IT" sz="2000" dirty="0"/>
          </a:p>
          <a:p>
            <a:pPr marL="0" indent="0">
              <a:buNone/>
            </a:pPr>
            <a:r>
              <a:rPr lang="it-IT" sz="2000" dirty="0"/>
              <a:t>______________________________________</a:t>
            </a:r>
          </a:p>
          <a:p>
            <a:pPr marL="0" indent="0">
              <a:buNone/>
            </a:pPr>
            <a:r>
              <a:rPr lang="it-IT" sz="2000" dirty="0"/>
              <a:t>bla = 2;</a:t>
            </a:r>
          </a:p>
          <a:p>
            <a:pPr marL="0" indent="0">
              <a:buNone/>
            </a:pPr>
            <a:r>
              <a:rPr lang="it-IT" sz="2000" dirty="0"/>
              <a:t>var bla;</a:t>
            </a:r>
          </a:p>
          <a:p>
            <a:pPr marL="0" indent="0">
              <a:buNone/>
            </a:pPr>
            <a:r>
              <a:rPr lang="it-IT" sz="2000" dirty="0"/>
              <a:t>//  Es entendido implicitamente como:</a:t>
            </a:r>
          </a:p>
          <a:p>
            <a:pPr marL="0" indent="0">
              <a:buNone/>
            </a:pPr>
            <a:r>
              <a:rPr lang="it-IT" sz="2000" dirty="0"/>
              <a:t>var bla;</a:t>
            </a:r>
          </a:p>
          <a:p>
            <a:pPr marL="0" indent="0">
              <a:buNone/>
            </a:pPr>
            <a:r>
              <a:rPr lang="it-IT" sz="2000" dirty="0"/>
              <a:t>bla = 2;</a:t>
            </a:r>
          </a:p>
          <a:p>
            <a:pPr marL="0" indent="0">
              <a:buNone/>
            </a:pPr>
            <a:r>
              <a:rPr lang="it-IT" sz="2000" dirty="0"/>
              <a:t>______________________________________</a:t>
            </a:r>
          </a:p>
          <a:p>
            <a:pPr marL="0" indent="0">
              <a:buNone/>
            </a:pPr>
            <a:r>
              <a:rPr lang="es-MX" sz="2000" dirty="0" err="1"/>
              <a:t>var</a:t>
            </a:r>
            <a:r>
              <a:rPr lang="es-MX" sz="2000" dirty="0"/>
              <a:t> a;</a:t>
            </a:r>
          </a:p>
          <a:p>
            <a:pPr marL="0" indent="0">
              <a:buNone/>
            </a:pPr>
            <a:r>
              <a:rPr lang="es-MX" sz="2000" dirty="0"/>
              <a:t>console.log(a);                // Imprime "</a:t>
            </a:r>
            <a:r>
              <a:rPr lang="es-MX" sz="2000" dirty="0" err="1"/>
              <a:t>undefined</a:t>
            </a:r>
            <a:r>
              <a:rPr lang="es-MX" sz="2000" dirty="0"/>
              <a:t>" o "" dependiendo del navegador.</a:t>
            </a:r>
          </a:p>
        </p:txBody>
      </p:sp>
    </p:spTree>
    <p:extLst>
      <p:ext uri="{BB962C8B-B14F-4D97-AF65-F5344CB8AC3E}">
        <p14:creationId xmlns:p14="http://schemas.microsoft.com/office/powerpoint/2010/main" val="332283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63032AE-CFD0-42DB-BB73-C06B1D33E791}"/>
              </a:ext>
            </a:extLst>
          </p:cNvPr>
          <p:cNvSpPr>
            <a:spLocks noGrp="1"/>
          </p:cNvSpPr>
          <p:nvPr>
            <p:ph type="title"/>
          </p:nvPr>
        </p:nvSpPr>
        <p:spPr/>
        <p:txBody>
          <a:bodyPr/>
          <a:lstStyle/>
          <a:p>
            <a:r>
              <a:rPr lang="es-MX" dirty="0"/>
              <a:t>Ejemplo</a:t>
            </a:r>
          </a:p>
        </p:txBody>
      </p:sp>
      <p:sp>
        <p:nvSpPr>
          <p:cNvPr id="6" name="Marcador de contenido 5">
            <a:extLst>
              <a:ext uri="{FF2B5EF4-FFF2-40B4-BE49-F238E27FC236}">
                <a16:creationId xmlns:a16="http://schemas.microsoft.com/office/drawing/2014/main" id="{295298EF-A86F-461A-A00A-67AB3B42D7A9}"/>
              </a:ext>
            </a:extLst>
          </p:cNvPr>
          <p:cNvSpPr>
            <a:spLocks noGrp="1"/>
          </p:cNvSpPr>
          <p:nvPr>
            <p:ph idx="1"/>
          </p:nvPr>
        </p:nvSpPr>
        <p:spPr>
          <a:xfrm>
            <a:off x="3865485" y="1690688"/>
            <a:ext cx="4639322" cy="4351338"/>
          </a:xfrm>
        </p:spPr>
        <p:txBody>
          <a:bodyPr>
            <a:normAutofit/>
          </a:bodyPr>
          <a:lstStyle/>
          <a:p>
            <a:r>
              <a:rPr lang="es-ES" dirty="0" err="1"/>
              <a:t>var</a:t>
            </a:r>
            <a:r>
              <a:rPr lang="es-ES" dirty="0"/>
              <a:t> x = y, y = 'A';</a:t>
            </a:r>
          </a:p>
          <a:p>
            <a:r>
              <a:rPr lang="es-ES" dirty="0"/>
              <a:t>console.log(x + y); </a:t>
            </a:r>
          </a:p>
          <a:p>
            <a:endParaRPr lang="es-ES" dirty="0"/>
          </a:p>
          <a:p>
            <a:endParaRPr lang="es-ES" dirty="0"/>
          </a:p>
          <a:p>
            <a:pPr marL="0" indent="0">
              <a:buNone/>
            </a:pPr>
            <a:r>
              <a:rPr lang="es-ES" dirty="0"/>
              <a:t>¿Qué imprime?</a:t>
            </a:r>
          </a:p>
          <a:p>
            <a:endParaRPr lang="es-ES" dirty="0"/>
          </a:p>
          <a:p>
            <a:r>
              <a:rPr lang="es-ES" dirty="0"/>
              <a:t>// Imprimirá</a:t>
            </a:r>
          </a:p>
          <a:p>
            <a:r>
              <a:rPr lang="es-ES" dirty="0"/>
              <a:t> "</a:t>
            </a:r>
            <a:r>
              <a:rPr lang="es-ES" dirty="0" err="1"/>
              <a:t>undefinedA</a:t>
            </a:r>
            <a:r>
              <a:rPr lang="es-ES" dirty="0"/>
              <a:t>"</a:t>
            </a:r>
            <a:endParaRPr lang="es-MX" dirty="0"/>
          </a:p>
        </p:txBody>
      </p:sp>
    </p:spTree>
    <p:extLst>
      <p:ext uri="{BB962C8B-B14F-4D97-AF65-F5344CB8AC3E}">
        <p14:creationId xmlns:p14="http://schemas.microsoft.com/office/powerpoint/2010/main" val="366314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circle(in)">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circle(in)">
                                      <p:cBhvr>
                                        <p:cTn id="22" dur="20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circle(in)">
                                      <p:cBhvr>
                                        <p:cTn id="27"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5B341-EC3C-4ED6-8AEA-714EDF439992}"/>
              </a:ext>
            </a:extLst>
          </p:cNvPr>
          <p:cNvSpPr>
            <a:spLocks noGrp="1"/>
          </p:cNvSpPr>
          <p:nvPr>
            <p:ph type="title"/>
          </p:nvPr>
        </p:nvSpPr>
        <p:spPr/>
        <p:txBody>
          <a:bodyPr/>
          <a:lstStyle/>
          <a:p>
            <a:r>
              <a:rPr lang="es-MX" dirty="0"/>
              <a:t>Operadores lógicos </a:t>
            </a:r>
          </a:p>
        </p:txBody>
      </p:sp>
      <p:graphicFrame>
        <p:nvGraphicFramePr>
          <p:cNvPr id="4" name="Marcador de contenido 3">
            <a:extLst>
              <a:ext uri="{FF2B5EF4-FFF2-40B4-BE49-F238E27FC236}">
                <a16:creationId xmlns:a16="http://schemas.microsoft.com/office/drawing/2014/main" id="{CC3C55A7-3F47-4127-A81D-DC081CEF956D}"/>
              </a:ext>
            </a:extLst>
          </p:cNvPr>
          <p:cNvGraphicFramePr>
            <a:graphicFrameLocks noGrp="1"/>
          </p:cNvGraphicFramePr>
          <p:nvPr>
            <p:ph idx="1"/>
            <p:extLst>
              <p:ext uri="{D42A27DB-BD31-4B8C-83A1-F6EECF244321}">
                <p14:modId xmlns:p14="http://schemas.microsoft.com/office/powerpoint/2010/main" val="1759637444"/>
              </p:ext>
            </p:extLst>
          </p:nvPr>
        </p:nvGraphicFramePr>
        <p:xfrm>
          <a:off x="2891235" y="2400475"/>
          <a:ext cx="6409530" cy="2216848"/>
        </p:xfrm>
        <a:graphic>
          <a:graphicData uri="http://schemas.openxmlformats.org/drawingml/2006/table">
            <a:tbl>
              <a:tblPr/>
              <a:tblGrid>
                <a:gridCol w="2136510">
                  <a:extLst>
                    <a:ext uri="{9D8B030D-6E8A-4147-A177-3AD203B41FA5}">
                      <a16:colId xmlns:a16="http://schemas.microsoft.com/office/drawing/2014/main" val="2564514471"/>
                    </a:ext>
                  </a:extLst>
                </a:gridCol>
                <a:gridCol w="2136510">
                  <a:extLst>
                    <a:ext uri="{9D8B030D-6E8A-4147-A177-3AD203B41FA5}">
                      <a16:colId xmlns:a16="http://schemas.microsoft.com/office/drawing/2014/main" val="4216825312"/>
                    </a:ext>
                  </a:extLst>
                </a:gridCol>
                <a:gridCol w="2136510">
                  <a:extLst>
                    <a:ext uri="{9D8B030D-6E8A-4147-A177-3AD203B41FA5}">
                      <a16:colId xmlns:a16="http://schemas.microsoft.com/office/drawing/2014/main" val="1356409728"/>
                    </a:ext>
                  </a:extLst>
                </a:gridCol>
              </a:tblGrid>
              <a:tr h="397896">
                <a:tc>
                  <a:txBody>
                    <a:bodyPr/>
                    <a:lstStyle/>
                    <a:p>
                      <a:pPr algn="l"/>
                      <a:r>
                        <a:rPr lang="es-MX" b="1">
                          <a:effectLst/>
                          <a:latin typeface="x-locale-heading-primary"/>
                        </a:rPr>
                        <a:t>Operador</a:t>
                      </a:r>
                    </a:p>
                  </a:txBody>
                  <a:tcPr marL="60960" marR="60960" marT="15240" marB="3048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b="1">
                          <a:effectLst/>
                          <a:latin typeface="x-locale-heading-primary"/>
                        </a:rPr>
                        <a:t>Descripción</a:t>
                      </a:r>
                    </a:p>
                  </a:txBody>
                  <a:tcPr marL="60960" marR="60960" marT="15240" marB="3048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b="1">
                          <a:effectLst/>
                          <a:latin typeface="x-locale-heading-primary"/>
                        </a:rPr>
                        <a:t>Ejemplo</a:t>
                      </a:r>
                    </a:p>
                  </a:txBody>
                  <a:tcPr marL="60960" marR="60960" marT="15240" marB="3048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624885463"/>
                  </a:ext>
                </a:extLst>
              </a:tr>
              <a:tr h="454738">
                <a:tc>
                  <a:txBody>
                    <a:bodyPr/>
                    <a:lstStyle/>
                    <a:p>
                      <a:pPr algn="l"/>
                      <a:r>
                        <a:rPr lang="es-MX" dirty="0">
                          <a:effectLst/>
                        </a:rPr>
                        <a: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a:effectLst/>
                        </a:rPr>
                        <a:t>Suma</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6 + 9</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845971865"/>
                  </a:ext>
                </a:extLst>
              </a:tr>
              <a:tr h="454738">
                <a:tc>
                  <a:txBody>
                    <a:bodyPr/>
                    <a:lstStyle/>
                    <a:p>
                      <a:pPr algn="l"/>
                      <a:r>
                        <a:rPr lang="es-MX">
                          <a:effectLst/>
                        </a:rPr>
                        <a: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Resta</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a:effectLst/>
                        </a:rPr>
                        <a:t>20 - 15</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445277663"/>
                  </a:ext>
                </a:extLst>
              </a:tr>
              <a:tr h="454738">
                <a:tc>
                  <a:txBody>
                    <a:bodyPr/>
                    <a:lstStyle/>
                    <a:p>
                      <a:pPr algn="l"/>
                      <a:r>
                        <a:rPr lang="es-MX" dirty="0">
                          <a:effectLst/>
                        </a:rPr>
                        <a: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a:effectLst/>
                        </a:rPr>
                        <a:t>Multiplicación</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3 * 7</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146227977"/>
                  </a:ext>
                </a:extLst>
              </a:tr>
              <a:tr h="454738">
                <a:tc>
                  <a:txBody>
                    <a:bodyPr/>
                    <a:lstStyle/>
                    <a:p>
                      <a:pPr algn="l"/>
                      <a:r>
                        <a:rPr lang="es-MX">
                          <a:effectLst/>
                        </a:rPr>
                        <a: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a:effectLst/>
                        </a:rPr>
                        <a:t>División</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10 / 5</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155691138"/>
                  </a:ext>
                </a:extLst>
              </a:tr>
            </a:tbl>
          </a:graphicData>
        </a:graphic>
      </p:graphicFrame>
    </p:spTree>
    <p:extLst>
      <p:ext uri="{BB962C8B-B14F-4D97-AF65-F5344CB8AC3E}">
        <p14:creationId xmlns:p14="http://schemas.microsoft.com/office/powerpoint/2010/main" val="11945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F103E-9362-45F5-B7EC-307D3BDCFD0E}"/>
              </a:ext>
            </a:extLst>
          </p:cNvPr>
          <p:cNvSpPr>
            <a:spLocks noGrp="1"/>
          </p:cNvSpPr>
          <p:nvPr>
            <p:ph type="title"/>
          </p:nvPr>
        </p:nvSpPr>
        <p:spPr/>
        <p:txBody>
          <a:bodyPr/>
          <a:lstStyle/>
          <a:p>
            <a:r>
              <a:rPr lang="es-MX" dirty="0"/>
              <a:t>Operadores de </a:t>
            </a:r>
            <a:r>
              <a:rPr lang="es-MX" dirty="0" err="1"/>
              <a:t>compración</a:t>
            </a:r>
            <a:endParaRPr lang="es-MX" dirty="0"/>
          </a:p>
        </p:txBody>
      </p:sp>
      <p:sp>
        <p:nvSpPr>
          <p:cNvPr id="3" name="Marcador de contenido 2">
            <a:extLst>
              <a:ext uri="{FF2B5EF4-FFF2-40B4-BE49-F238E27FC236}">
                <a16:creationId xmlns:a16="http://schemas.microsoft.com/office/drawing/2014/main" id="{7E696B41-85D0-4ED6-B284-0972961A4CF4}"/>
              </a:ext>
            </a:extLst>
          </p:cNvPr>
          <p:cNvSpPr>
            <a:spLocks noGrp="1"/>
          </p:cNvSpPr>
          <p:nvPr>
            <p:ph idx="1"/>
          </p:nvPr>
        </p:nvSpPr>
        <p:spPr/>
        <p:txBody>
          <a:bodyPr/>
          <a:lstStyle/>
          <a:p>
            <a:endParaRPr lang="es-MX" dirty="0"/>
          </a:p>
        </p:txBody>
      </p:sp>
      <p:graphicFrame>
        <p:nvGraphicFramePr>
          <p:cNvPr id="4" name="Tabla 3">
            <a:extLst>
              <a:ext uri="{FF2B5EF4-FFF2-40B4-BE49-F238E27FC236}">
                <a16:creationId xmlns:a16="http://schemas.microsoft.com/office/drawing/2014/main" id="{109151A0-288B-4122-8F86-0A17F835BDDE}"/>
              </a:ext>
            </a:extLst>
          </p:cNvPr>
          <p:cNvGraphicFramePr>
            <a:graphicFrameLocks noGrp="1"/>
          </p:cNvGraphicFramePr>
          <p:nvPr>
            <p:extLst>
              <p:ext uri="{D42A27DB-BD31-4B8C-83A1-F6EECF244321}">
                <p14:modId xmlns:p14="http://schemas.microsoft.com/office/powerpoint/2010/main" val="1144603171"/>
              </p:ext>
            </p:extLst>
          </p:nvPr>
        </p:nvGraphicFramePr>
        <p:xfrm>
          <a:off x="3080702" y="2125980"/>
          <a:ext cx="6409530" cy="3337560"/>
        </p:xfrm>
        <a:graphic>
          <a:graphicData uri="http://schemas.openxmlformats.org/drawingml/2006/table">
            <a:tbl>
              <a:tblPr/>
              <a:tblGrid>
                <a:gridCol w="2136510">
                  <a:extLst>
                    <a:ext uri="{9D8B030D-6E8A-4147-A177-3AD203B41FA5}">
                      <a16:colId xmlns:a16="http://schemas.microsoft.com/office/drawing/2014/main" val="592800278"/>
                    </a:ext>
                  </a:extLst>
                </a:gridCol>
                <a:gridCol w="2136510">
                  <a:extLst>
                    <a:ext uri="{9D8B030D-6E8A-4147-A177-3AD203B41FA5}">
                      <a16:colId xmlns:a16="http://schemas.microsoft.com/office/drawing/2014/main" val="3879018732"/>
                    </a:ext>
                  </a:extLst>
                </a:gridCol>
                <a:gridCol w="2136510">
                  <a:extLst>
                    <a:ext uri="{9D8B030D-6E8A-4147-A177-3AD203B41FA5}">
                      <a16:colId xmlns:a16="http://schemas.microsoft.com/office/drawing/2014/main" val="2241072780"/>
                    </a:ext>
                  </a:extLst>
                </a:gridCol>
              </a:tblGrid>
              <a:tr h="272244">
                <a:tc>
                  <a:txBody>
                    <a:bodyPr/>
                    <a:lstStyle/>
                    <a:p>
                      <a:pPr algn="l"/>
                      <a:r>
                        <a:rPr lang="es-MX" b="1">
                          <a:effectLst/>
                          <a:latin typeface="x-locale-heading-primary"/>
                        </a:rPr>
                        <a:t>Operador</a:t>
                      </a:r>
                    </a:p>
                  </a:txBody>
                  <a:tcPr marL="60960" marR="60960" marT="15240" marB="3048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b="1">
                          <a:effectLst/>
                          <a:latin typeface="x-locale-heading-primary"/>
                        </a:rPr>
                        <a:t>Descripción</a:t>
                      </a:r>
                    </a:p>
                  </a:txBody>
                  <a:tcPr marL="60960" marR="60960" marT="15240" marB="3048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b="1">
                          <a:effectLst/>
                          <a:latin typeface="x-locale-heading-primary"/>
                        </a:rPr>
                        <a:t>Ejemplo</a:t>
                      </a:r>
                    </a:p>
                  </a:txBody>
                  <a:tcPr marL="60960" marR="60960" marT="15240" marB="3048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242321958"/>
                  </a:ext>
                </a:extLst>
              </a:tr>
              <a:tr h="777841">
                <a:tc>
                  <a:txBody>
                    <a:bodyPr/>
                    <a:lstStyle/>
                    <a:p>
                      <a:pPr algn="l"/>
                      <a:r>
                        <a:rPr lang="es-MX" dirty="0">
                          <a:effectLst/>
                        </a:rPr>
                        <a: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ES" dirty="0">
                          <a:effectLst/>
                        </a:rPr>
                        <a:t>Estricta igualdad (¿es exactamente lo mismo?)</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5 === 2 + 4</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606925116"/>
                  </a:ext>
                </a:extLst>
              </a:tr>
              <a:tr h="544489">
                <a:tc>
                  <a:txBody>
                    <a:bodyPr/>
                    <a:lstStyle/>
                    <a:p>
                      <a:pPr algn="l"/>
                      <a:r>
                        <a:rPr lang="es-MX">
                          <a:effectLst/>
                        </a:rPr>
                        <a: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ES" dirty="0">
                          <a:effectLst/>
                        </a:rPr>
                        <a:t>No igualdad (¿no es lo mismo?)</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'Chris' !== 'Ch' + '</a:t>
                      </a:r>
                      <a:r>
                        <a:rPr lang="es-MX" dirty="0" err="1">
                          <a:effectLst/>
                        </a:rPr>
                        <a:t>ris</a:t>
                      </a:r>
                      <a:r>
                        <a:rPr lang="es-MX" dirty="0">
                          <a:effectLst/>
                        </a:rPr>
                        <a: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043901136"/>
                  </a:ext>
                </a:extLst>
              </a:tr>
              <a:tr h="311137">
                <a:tc>
                  <a:txBody>
                    <a:bodyPr/>
                    <a:lstStyle/>
                    <a:p>
                      <a:pPr algn="l"/>
                      <a:r>
                        <a:rPr lang="es-MX" dirty="0">
                          <a:effectLst/>
                        </a:rPr>
                        <a:t>&lt;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a:effectLst/>
                        </a:rPr>
                        <a:t>Menor que</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10 &lt; 6</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42215178"/>
                  </a:ext>
                </a:extLst>
              </a:tr>
              <a:tr h="311137">
                <a:tc>
                  <a:txBody>
                    <a:bodyPr/>
                    <a:lstStyle/>
                    <a:p>
                      <a:pPr algn="l"/>
                      <a:r>
                        <a:rPr lang="es-MX" dirty="0">
                          <a:effectLst/>
                        </a:rPr>
                        <a:t>&gt;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a:effectLst/>
                        </a:rPr>
                        <a:t>Mayor que</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10 &gt; 20</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853663657"/>
                  </a:ext>
                </a:extLst>
              </a:tr>
              <a:tr h="311137">
                <a:tc>
                  <a:txBody>
                    <a:bodyPr/>
                    <a:lstStyle/>
                    <a:p>
                      <a:pPr algn="l"/>
                      <a:r>
                        <a:rPr lang="es-MX" dirty="0">
                          <a:effectLst/>
                        </a:rPr>
                        <a:t>&gt;=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Mayor o igual</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10&gt;=10</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18176795"/>
                  </a:ext>
                </a:extLst>
              </a:tr>
              <a:tr h="311137">
                <a:tc>
                  <a:txBody>
                    <a:bodyPr/>
                    <a:lstStyle/>
                    <a:p>
                      <a:pPr algn="l"/>
                      <a:r>
                        <a:rPr lang="es-MX" dirty="0">
                          <a:effectLst/>
                        </a:rPr>
                        <a:t>&lt;=</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Menor o igual</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algn="l"/>
                      <a:r>
                        <a:rPr lang="es-MX" dirty="0">
                          <a:effectLst/>
                        </a:rPr>
                        <a:t>6 &lt;= 10</a:t>
                      </a:r>
                    </a:p>
                  </a:txBody>
                  <a:tcPr marL="60960" marR="6096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136962747"/>
                  </a:ext>
                </a:extLst>
              </a:tr>
            </a:tbl>
          </a:graphicData>
        </a:graphic>
      </p:graphicFrame>
    </p:spTree>
    <p:extLst>
      <p:ext uri="{BB962C8B-B14F-4D97-AF65-F5344CB8AC3E}">
        <p14:creationId xmlns:p14="http://schemas.microsoft.com/office/powerpoint/2010/main" val="1729923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51AB0-4AD1-4207-BFAD-1F311C4F0CF6}"/>
              </a:ext>
            </a:extLst>
          </p:cNvPr>
          <p:cNvSpPr>
            <a:spLocks noGrp="1"/>
          </p:cNvSpPr>
          <p:nvPr>
            <p:ph type="title"/>
          </p:nvPr>
        </p:nvSpPr>
        <p:spPr/>
        <p:txBody>
          <a:bodyPr/>
          <a:lstStyle/>
          <a:p>
            <a:r>
              <a:rPr lang="es-MX" dirty="0"/>
              <a:t>Sentencia </a:t>
            </a:r>
            <a:r>
              <a:rPr lang="es-MX" dirty="0" err="1"/>
              <a:t>if</a:t>
            </a:r>
            <a:endParaRPr lang="es-MX" dirty="0"/>
          </a:p>
        </p:txBody>
      </p:sp>
      <p:sp>
        <p:nvSpPr>
          <p:cNvPr id="3" name="Marcador de contenido 2">
            <a:extLst>
              <a:ext uri="{FF2B5EF4-FFF2-40B4-BE49-F238E27FC236}">
                <a16:creationId xmlns:a16="http://schemas.microsoft.com/office/drawing/2014/main" id="{8A1FE987-6F0A-42FB-A4A4-44DFD60700CB}"/>
              </a:ext>
            </a:extLst>
          </p:cNvPr>
          <p:cNvSpPr>
            <a:spLocks noGrp="1"/>
          </p:cNvSpPr>
          <p:nvPr>
            <p:ph sz="half" idx="1"/>
          </p:nvPr>
        </p:nvSpPr>
        <p:spPr>
          <a:xfrm>
            <a:off x="838200" y="1606858"/>
            <a:ext cx="5181600" cy="4570105"/>
          </a:xfrm>
        </p:spPr>
        <p:txBody>
          <a:bodyPr>
            <a:normAutofit fontScale="40000" lnSpcReduction="20000"/>
          </a:bodyPr>
          <a:lstStyle/>
          <a:p>
            <a:pPr marL="0" indent="0">
              <a:buNone/>
            </a:pPr>
            <a:endParaRPr lang="es-ES" sz="4400" dirty="0"/>
          </a:p>
          <a:p>
            <a:pPr marL="0" indent="0">
              <a:buNone/>
            </a:pPr>
            <a:endParaRPr lang="es-ES" sz="4400" dirty="0"/>
          </a:p>
          <a:p>
            <a:pPr marL="0" indent="0">
              <a:buNone/>
            </a:pPr>
            <a:r>
              <a:rPr lang="es-ES" sz="4400" dirty="0" err="1"/>
              <a:t>if</a:t>
            </a:r>
            <a:r>
              <a:rPr lang="es-ES" sz="4400" dirty="0"/>
              <a:t> (condición) sentencia1 [</a:t>
            </a:r>
            <a:r>
              <a:rPr lang="es-ES" sz="4400" dirty="0" err="1"/>
              <a:t>else</a:t>
            </a:r>
            <a:r>
              <a:rPr lang="es-ES" sz="4400" dirty="0"/>
              <a:t> sentencia2]</a:t>
            </a:r>
          </a:p>
          <a:p>
            <a:pPr marL="0" indent="0">
              <a:buNone/>
            </a:pPr>
            <a:endParaRPr lang="es-ES" sz="4400" dirty="0"/>
          </a:p>
          <a:p>
            <a:pPr marL="0" indent="0">
              <a:buNone/>
            </a:pPr>
            <a:endParaRPr lang="es-ES" sz="4400" dirty="0"/>
          </a:p>
          <a:p>
            <a:pPr marL="0" indent="0">
              <a:buNone/>
            </a:pPr>
            <a:endParaRPr lang="es-ES" sz="4400" dirty="0"/>
          </a:p>
          <a:p>
            <a:pPr marL="0" indent="0">
              <a:buNone/>
            </a:pPr>
            <a:endParaRPr lang="es-ES" sz="4400" dirty="0"/>
          </a:p>
          <a:p>
            <a:pPr marL="0" indent="0">
              <a:buNone/>
            </a:pPr>
            <a:endParaRPr lang="es-ES" sz="3500" dirty="0"/>
          </a:p>
          <a:p>
            <a:pPr marL="0" indent="0">
              <a:buNone/>
            </a:pPr>
            <a:r>
              <a:rPr lang="es-ES" sz="3500" dirty="0"/>
              <a:t>_______________________________________________________</a:t>
            </a:r>
          </a:p>
          <a:p>
            <a:pPr marL="0" indent="0">
              <a:buNone/>
            </a:pPr>
            <a:endParaRPr lang="es-ES" sz="4400" dirty="0"/>
          </a:p>
          <a:p>
            <a:pPr marL="0" indent="0">
              <a:buNone/>
            </a:pPr>
            <a:r>
              <a:rPr lang="es-ES" sz="4400" dirty="0" err="1"/>
              <a:t>if</a:t>
            </a:r>
            <a:r>
              <a:rPr lang="es-ES" sz="4400" dirty="0"/>
              <a:t> (x = y) {</a:t>
            </a:r>
          </a:p>
          <a:p>
            <a:pPr marL="0" indent="0">
              <a:buNone/>
            </a:pPr>
            <a:r>
              <a:rPr lang="es-ES" sz="4400" dirty="0"/>
              <a:t>   /* sentencia */</a:t>
            </a:r>
          </a:p>
          <a:p>
            <a:pPr marL="0" indent="0">
              <a:buNone/>
            </a:pPr>
            <a:r>
              <a:rPr lang="es-ES" sz="4400" dirty="0"/>
              <a:t>}</a:t>
            </a:r>
          </a:p>
          <a:p>
            <a:pPr marL="0" indent="0">
              <a:buNone/>
            </a:pPr>
            <a:endParaRPr lang="es-ES" sz="2000" dirty="0"/>
          </a:p>
          <a:p>
            <a:pPr marL="0" indent="0">
              <a:buNone/>
            </a:pPr>
            <a:endParaRPr lang="es-ES" sz="2000" dirty="0"/>
          </a:p>
          <a:p>
            <a:pPr marL="0" indent="0">
              <a:buNone/>
            </a:pPr>
            <a:endParaRPr lang="es-MX" sz="2000" dirty="0"/>
          </a:p>
        </p:txBody>
      </p:sp>
      <p:sp>
        <p:nvSpPr>
          <p:cNvPr id="6" name="Marcador de contenido 5">
            <a:extLst>
              <a:ext uri="{FF2B5EF4-FFF2-40B4-BE49-F238E27FC236}">
                <a16:creationId xmlns:a16="http://schemas.microsoft.com/office/drawing/2014/main" id="{A2EA5795-5315-401B-868A-EBFF7C0215CF}"/>
              </a:ext>
            </a:extLst>
          </p:cNvPr>
          <p:cNvSpPr>
            <a:spLocks noGrp="1"/>
          </p:cNvSpPr>
          <p:nvPr>
            <p:ph sz="half" idx="2"/>
          </p:nvPr>
        </p:nvSpPr>
        <p:spPr>
          <a:xfrm>
            <a:off x="6172200" y="1690688"/>
            <a:ext cx="5181600" cy="4486275"/>
          </a:xfrm>
        </p:spPr>
        <p:txBody>
          <a:bodyPr>
            <a:normAutofit fontScale="40000" lnSpcReduction="20000"/>
          </a:bodyPr>
          <a:lstStyle/>
          <a:p>
            <a:pPr marL="0" indent="0">
              <a:buNone/>
            </a:pPr>
            <a:r>
              <a:rPr lang="es-ES" sz="4000" dirty="0" err="1"/>
              <a:t>if</a:t>
            </a:r>
            <a:r>
              <a:rPr lang="es-ES" sz="4000" dirty="0"/>
              <a:t> (condición1)</a:t>
            </a:r>
          </a:p>
          <a:p>
            <a:pPr marL="0" indent="0">
              <a:buNone/>
            </a:pPr>
            <a:r>
              <a:rPr lang="es-ES" sz="4000" dirty="0"/>
              <a:t>   sentencia1</a:t>
            </a:r>
          </a:p>
          <a:p>
            <a:pPr marL="0" indent="0">
              <a:buNone/>
            </a:pPr>
            <a:r>
              <a:rPr lang="es-ES" sz="4000" dirty="0" err="1"/>
              <a:t>else</a:t>
            </a:r>
            <a:r>
              <a:rPr lang="es-ES" sz="4000" dirty="0"/>
              <a:t> </a:t>
            </a:r>
            <a:r>
              <a:rPr lang="es-ES" sz="4000" dirty="0" err="1"/>
              <a:t>if</a:t>
            </a:r>
            <a:r>
              <a:rPr lang="es-ES" sz="4000" dirty="0"/>
              <a:t> (condición2)</a:t>
            </a:r>
          </a:p>
          <a:p>
            <a:pPr marL="0" indent="0">
              <a:buNone/>
            </a:pPr>
            <a:r>
              <a:rPr lang="es-ES" sz="4000" dirty="0"/>
              <a:t>   sentencia2</a:t>
            </a:r>
          </a:p>
          <a:p>
            <a:pPr marL="0" indent="0">
              <a:buNone/>
            </a:pPr>
            <a:r>
              <a:rPr lang="es-ES" sz="4000" dirty="0" err="1"/>
              <a:t>else</a:t>
            </a:r>
            <a:r>
              <a:rPr lang="es-ES" sz="4000" dirty="0"/>
              <a:t> </a:t>
            </a:r>
            <a:r>
              <a:rPr lang="es-ES" sz="4000" dirty="0" err="1"/>
              <a:t>if</a:t>
            </a:r>
            <a:r>
              <a:rPr lang="es-ES" sz="4000" dirty="0"/>
              <a:t> (condición3)</a:t>
            </a:r>
          </a:p>
          <a:p>
            <a:pPr marL="0" indent="0">
              <a:buNone/>
            </a:pPr>
            <a:r>
              <a:rPr lang="es-ES" sz="4000" dirty="0"/>
              <a:t>   sentencia3</a:t>
            </a:r>
          </a:p>
          <a:p>
            <a:pPr marL="0" indent="0">
              <a:buNone/>
            </a:pPr>
            <a:r>
              <a:rPr lang="es-ES" sz="4000" dirty="0"/>
              <a:t>...</a:t>
            </a:r>
          </a:p>
          <a:p>
            <a:pPr marL="0" indent="0">
              <a:buNone/>
            </a:pPr>
            <a:r>
              <a:rPr lang="es-ES" sz="4000" dirty="0" err="1"/>
              <a:t>else</a:t>
            </a:r>
            <a:endParaRPr lang="es-ES" sz="4000" dirty="0"/>
          </a:p>
          <a:p>
            <a:pPr marL="0" indent="0">
              <a:buNone/>
            </a:pPr>
            <a:r>
              <a:rPr lang="es-ES" sz="4000" dirty="0"/>
              <a:t>   </a:t>
            </a:r>
            <a:r>
              <a:rPr lang="es-ES" sz="4000" dirty="0" err="1"/>
              <a:t>sentenciaN</a:t>
            </a:r>
            <a:r>
              <a:rPr lang="es-ES" sz="4000" dirty="0"/>
              <a:t> </a:t>
            </a:r>
          </a:p>
          <a:p>
            <a:pPr marL="0" indent="0">
              <a:buNone/>
            </a:pPr>
            <a:r>
              <a:rPr lang="en-US" sz="3400" dirty="0"/>
              <a:t>________________________________________________________</a:t>
            </a:r>
          </a:p>
          <a:p>
            <a:pPr marL="0" indent="0">
              <a:buNone/>
            </a:pPr>
            <a:r>
              <a:rPr lang="en-US" sz="4000" dirty="0"/>
              <a:t>if (</a:t>
            </a:r>
            <a:r>
              <a:rPr lang="en-US" sz="4000" dirty="0" err="1"/>
              <a:t>cipher_char</a:t>
            </a:r>
            <a:r>
              <a:rPr lang="en-US" sz="4000" dirty="0"/>
              <a:t> == </a:t>
            </a:r>
            <a:r>
              <a:rPr lang="en-US" sz="4000" dirty="0" err="1"/>
              <a:t>from_char</a:t>
            </a:r>
            <a:r>
              <a:rPr lang="en-US" sz="4000" dirty="0"/>
              <a:t>) {</a:t>
            </a:r>
          </a:p>
          <a:p>
            <a:pPr marL="0" indent="0">
              <a:buNone/>
            </a:pPr>
            <a:r>
              <a:rPr lang="en-US" sz="4000" dirty="0"/>
              <a:t>   result = result + </a:t>
            </a:r>
            <a:r>
              <a:rPr lang="en-US" sz="4000" dirty="0" err="1"/>
              <a:t>to_char</a:t>
            </a:r>
            <a:r>
              <a:rPr lang="en-US" sz="4000" dirty="0"/>
              <a:t>;</a:t>
            </a:r>
          </a:p>
          <a:p>
            <a:pPr marL="0" indent="0">
              <a:buNone/>
            </a:pPr>
            <a:r>
              <a:rPr lang="en-US" sz="4000" dirty="0"/>
              <a:t>   x++;</a:t>
            </a:r>
          </a:p>
          <a:p>
            <a:pPr marL="0" indent="0">
              <a:buNone/>
            </a:pPr>
            <a:r>
              <a:rPr lang="en-US" sz="4000" dirty="0"/>
              <a:t>} else</a:t>
            </a:r>
          </a:p>
          <a:p>
            <a:pPr marL="0" indent="0">
              <a:buNone/>
            </a:pPr>
            <a:r>
              <a:rPr lang="en-US" sz="4000" dirty="0"/>
              <a:t>   result = result + </a:t>
            </a:r>
            <a:r>
              <a:rPr lang="en-US" sz="4000" dirty="0" err="1"/>
              <a:t>clear_char</a:t>
            </a:r>
            <a:r>
              <a:rPr lang="en-US" sz="4000" dirty="0"/>
              <a:t>;</a:t>
            </a:r>
            <a:endParaRPr lang="es-MX" sz="3000" dirty="0"/>
          </a:p>
        </p:txBody>
      </p:sp>
    </p:spTree>
    <p:extLst>
      <p:ext uri="{BB962C8B-B14F-4D97-AF65-F5344CB8AC3E}">
        <p14:creationId xmlns:p14="http://schemas.microsoft.com/office/powerpoint/2010/main" val="488921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295B69-3597-4856-B613-1CC4401E9357}"/>
              </a:ext>
            </a:extLst>
          </p:cNvPr>
          <p:cNvSpPr>
            <a:spLocks noGrp="1"/>
          </p:cNvSpPr>
          <p:nvPr>
            <p:ph type="title"/>
          </p:nvPr>
        </p:nvSpPr>
        <p:spPr/>
        <p:txBody>
          <a:bodyPr/>
          <a:lstStyle/>
          <a:p>
            <a:r>
              <a:rPr lang="es-MX" dirty="0"/>
              <a:t>ciclos</a:t>
            </a:r>
          </a:p>
        </p:txBody>
      </p:sp>
      <p:sp>
        <p:nvSpPr>
          <p:cNvPr id="3" name="Marcador de contenido 2">
            <a:extLst>
              <a:ext uri="{FF2B5EF4-FFF2-40B4-BE49-F238E27FC236}">
                <a16:creationId xmlns:a16="http://schemas.microsoft.com/office/drawing/2014/main" id="{6478717C-C263-4698-A6E8-EC4557F537A8}"/>
              </a:ext>
            </a:extLst>
          </p:cNvPr>
          <p:cNvSpPr>
            <a:spLocks noGrp="1"/>
          </p:cNvSpPr>
          <p:nvPr>
            <p:ph sz="half" idx="1"/>
          </p:nvPr>
        </p:nvSpPr>
        <p:spPr/>
        <p:txBody>
          <a:bodyPr>
            <a:normAutofit fontScale="85000" lnSpcReduction="20000"/>
          </a:bodyPr>
          <a:lstStyle/>
          <a:p>
            <a:pPr marL="0" indent="0">
              <a:buNone/>
            </a:pPr>
            <a:r>
              <a:rPr lang="es-MX" dirty="0" err="1"/>
              <a:t>while</a:t>
            </a:r>
            <a:r>
              <a:rPr lang="es-MX" dirty="0"/>
              <a:t> (</a:t>
            </a:r>
            <a:r>
              <a:rPr lang="es-MX" dirty="0" err="1"/>
              <a:t>condicion</a:t>
            </a:r>
            <a:r>
              <a:rPr lang="es-MX" dirty="0"/>
              <a:t>)</a:t>
            </a:r>
          </a:p>
          <a:p>
            <a:pPr marL="0" indent="0">
              <a:buNone/>
            </a:pPr>
            <a:r>
              <a:rPr lang="es-MX" dirty="0"/>
              <a:t>  sentencia</a:t>
            </a:r>
          </a:p>
          <a:p>
            <a:pPr marL="0" indent="0">
              <a:buNone/>
            </a:pPr>
            <a:endParaRPr lang="es-MX" dirty="0"/>
          </a:p>
          <a:p>
            <a:pPr marL="0" indent="0">
              <a:buNone/>
            </a:pPr>
            <a:r>
              <a:rPr lang="es-MX" dirty="0"/>
              <a:t>____________________________</a:t>
            </a:r>
          </a:p>
          <a:p>
            <a:pPr marL="0" indent="0">
              <a:buNone/>
            </a:pPr>
            <a:endParaRPr lang="pt-BR" dirty="0"/>
          </a:p>
          <a:p>
            <a:pPr marL="0" indent="0">
              <a:buNone/>
            </a:pPr>
            <a:r>
              <a:rPr lang="pt-BR" dirty="0"/>
              <a:t>n = 0;</a:t>
            </a:r>
          </a:p>
          <a:p>
            <a:pPr marL="0" indent="0">
              <a:buNone/>
            </a:pPr>
            <a:r>
              <a:rPr lang="pt-BR" dirty="0"/>
              <a:t>x = 0;</a:t>
            </a:r>
          </a:p>
          <a:p>
            <a:pPr marL="0" indent="0">
              <a:buNone/>
            </a:pPr>
            <a:r>
              <a:rPr lang="pt-BR" dirty="0"/>
              <a:t>while (n &lt; 3) {</a:t>
            </a:r>
          </a:p>
          <a:p>
            <a:pPr marL="0" indent="0">
              <a:buNone/>
            </a:pPr>
            <a:r>
              <a:rPr lang="pt-BR" dirty="0"/>
              <a:t>  n ++;</a:t>
            </a:r>
          </a:p>
          <a:p>
            <a:pPr marL="0" indent="0">
              <a:buNone/>
            </a:pPr>
            <a:r>
              <a:rPr lang="pt-BR" dirty="0"/>
              <a:t>  x += n;</a:t>
            </a:r>
          </a:p>
          <a:p>
            <a:pPr marL="0" indent="0">
              <a:buNone/>
            </a:pPr>
            <a:r>
              <a:rPr lang="pt-BR" dirty="0"/>
              <a:t>}</a:t>
            </a:r>
            <a:endParaRPr lang="es-MX" dirty="0"/>
          </a:p>
        </p:txBody>
      </p:sp>
      <p:sp>
        <p:nvSpPr>
          <p:cNvPr id="4" name="Marcador de contenido 3">
            <a:extLst>
              <a:ext uri="{FF2B5EF4-FFF2-40B4-BE49-F238E27FC236}">
                <a16:creationId xmlns:a16="http://schemas.microsoft.com/office/drawing/2014/main" id="{5C21EF9C-029B-4824-9985-DB3450098799}"/>
              </a:ext>
            </a:extLst>
          </p:cNvPr>
          <p:cNvSpPr>
            <a:spLocks noGrp="1"/>
          </p:cNvSpPr>
          <p:nvPr>
            <p:ph sz="half" idx="2"/>
          </p:nvPr>
        </p:nvSpPr>
        <p:spPr/>
        <p:txBody>
          <a:bodyPr>
            <a:normAutofit fontScale="85000" lnSpcReduction="20000"/>
          </a:bodyPr>
          <a:lstStyle/>
          <a:p>
            <a:pPr marL="0" indent="0">
              <a:buNone/>
            </a:pPr>
            <a:r>
              <a:rPr lang="es-MX" dirty="0"/>
              <a:t>do sentencia </a:t>
            </a:r>
            <a:r>
              <a:rPr lang="es-MX" dirty="0" err="1"/>
              <a:t>while</a:t>
            </a:r>
            <a:r>
              <a:rPr lang="es-MX" dirty="0"/>
              <a:t> (</a:t>
            </a:r>
            <a:r>
              <a:rPr lang="es-MX" dirty="0" err="1"/>
              <a:t>condicion</a:t>
            </a:r>
            <a:r>
              <a:rPr lang="es-MX" dirty="0"/>
              <a:t>);</a:t>
            </a:r>
          </a:p>
          <a:p>
            <a:pPr marL="0" indent="0">
              <a:buNone/>
            </a:pPr>
            <a:endParaRPr lang="es-MX" dirty="0"/>
          </a:p>
          <a:p>
            <a:pPr marL="0" indent="0">
              <a:buNone/>
            </a:pPr>
            <a:endParaRPr lang="es-MX" dirty="0"/>
          </a:p>
          <a:p>
            <a:pPr marL="0" indent="0">
              <a:buNone/>
            </a:pPr>
            <a:r>
              <a:rPr lang="es-MX" dirty="0"/>
              <a:t>_______________________________</a:t>
            </a:r>
          </a:p>
          <a:p>
            <a:pPr marL="0" indent="0">
              <a:buNone/>
            </a:pPr>
            <a:endParaRPr lang="es-MX" dirty="0"/>
          </a:p>
          <a:p>
            <a:pPr marL="0" indent="0">
              <a:buNone/>
            </a:pPr>
            <a:r>
              <a:rPr lang="es-MX" dirty="0"/>
              <a:t>do {</a:t>
            </a:r>
          </a:p>
          <a:p>
            <a:pPr marL="0" indent="0">
              <a:buNone/>
            </a:pPr>
            <a:r>
              <a:rPr lang="es-MX" dirty="0"/>
              <a:t>   i += 1;</a:t>
            </a:r>
          </a:p>
          <a:p>
            <a:pPr marL="0" indent="0">
              <a:buNone/>
            </a:pPr>
            <a:r>
              <a:rPr lang="es-MX" dirty="0"/>
              <a:t>   </a:t>
            </a:r>
            <a:r>
              <a:rPr lang="es-MX" dirty="0" err="1"/>
              <a:t>document.write</a:t>
            </a:r>
            <a:r>
              <a:rPr lang="es-MX" dirty="0"/>
              <a:t>(i);</a:t>
            </a:r>
          </a:p>
          <a:p>
            <a:pPr marL="0" indent="0">
              <a:buNone/>
            </a:pPr>
            <a:r>
              <a:rPr lang="es-MX" dirty="0"/>
              <a:t>} </a:t>
            </a:r>
            <a:r>
              <a:rPr lang="es-MX" dirty="0" err="1"/>
              <a:t>while</a:t>
            </a:r>
            <a:r>
              <a:rPr lang="es-MX" dirty="0"/>
              <a:t> (i &lt; 5);</a:t>
            </a:r>
          </a:p>
        </p:txBody>
      </p:sp>
    </p:spTree>
    <p:extLst>
      <p:ext uri="{BB962C8B-B14F-4D97-AF65-F5344CB8AC3E}">
        <p14:creationId xmlns:p14="http://schemas.microsoft.com/office/powerpoint/2010/main" val="970076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744CD-7B76-49CA-BD79-5E86D4CF2118}"/>
              </a:ext>
            </a:extLst>
          </p:cNvPr>
          <p:cNvSpPr>
            <a:spLocks noGrp="1"/>
          </p:cNvSpPr>
          <p:nvPr>
            <p:ph type="title"/>
          </p:nvPr>
        </p:nvSpPr>
        <p:spPr/>
        <p:txBody>
          <a:bodyPr/>
          <a:lstStyle/>
          <a:p>
            <a:r>
              <a:rPr lang="es-MX" dirty="0"/>
              <a:t>Funciones </a:t>
            </a:r>
          </a:p>
        </p:txBody>
      </p:sp>
      <p:sp>
        <p:nvSpPr>
          <p:cNvPr id="3" name="Marcador de contenido 2">
            <a:extLst>
              <a:ext uri="{FF2B5EF4-FFF2-40B4-BE49-F238E27FC236}">
                <a16:creationId xmlns:a16="http://schemas.microsoft.com/office/drawing/2014/main" id="{D3EB1EC3-4789-4D26-90C0-25568E0E3498}"/>
              </a:ext>
            </a:extLst>
          </p:cNvPr>
          <p:cNvSpPr>
            <a:spLocks noGrp="1"/>
          </p:cNvSpPr>
          <p:nvPr>
            <p:ph sz="half" idx="1"/>
          </p:nvPr>
        </p:nvSpPr>
        <p:spPr/>
        <p:txBody>
          <a:bodyPr>
            <a:normAutofit fontScale="85000" lnSpcReduction="10000"/>
          </a:bodyPr>
          <a:lstStyle/>
          <a:p>
            <a:r>
              <a:rPr lang="es-ES" dirty="0"/>
              <a:t>La definición de una función (también llamada declaración de función o sentencia de función) consiste de la palabra clave (reservada)  </a:t>
            </a:r>
            <a:r>
              <a:rPr lang="es-ES" dirty="0" err="1"/>
              <a:t>function</a:t>
            </a:r>
            <a:r>
              <a:rPr lang="es-ES" dirty="0"/>
              <a:t>, seguida por:</a:t>
            </a:r>
          </a:p>
          <a:p>
            <a:endParaRPr lang="es-ES" dirty="0"/>
          </a:p>
          <a:p>
            <a:r>
              <a:rPr lang="es-ES" dirty="0"/>
              <a:t>El nombre de la función (opcional).</a:t>
            </a:r>
          </a:p>
          <a:p>
            <a:r>
              <a:rPr lang="es-ES" dirty="0"/>
              <a:t>Una lista de argumentos para la función, encerrados entre paréntesis y separados por comas (,).</a:t>
            </a:r>
          </a:p>
          <a:p>
            <a:r>
              <a:rPr lang="es-ES" dirty="0"/>
              <a:t>Las sentencias JavaScript que definen la función, encerradas por llaves, { }.</a:t>
            </a:r>
            <a:endParaRPr lang="es-MX" dirty="0"/>
          </a:p>
        </p:txBody>
      </p:sp>
      <p:sp>
        <p:nvSpPr>
          <p:cNvPr id="4" name="Marcador de contenido 3">
            <a:extLst>
              <a:ext uri="{FF2B5EF4-FFF2-40B4-BE49-F238E27FC236}">
                <a16:creationId xmlns:a16="http://schemas.microsoft.com/office/drawing/2014/main" id="{FAB0D0DA-2640-446F-A383-6C975B2194AB}"/>
              </a:ext>
            </a:extLst>
          </p:cNvPr>
          <p:cNvSpPr>
            <a:spLocks noGrp="1"/>
          </p:cNvSpPr>
          <p:nvPr>
            <p:ph sz="half" idx="2"/>
          </p:nvPr>
        </p:nvSpPr>
        <p:spPr/>
        <p:txBody>
          <a:bodyPr>
            <a:normAutofit fontScale="85000" lnSpcReduction="10000"/>
          </a:bodyPr>
          <a:lstStyle/>
          <a:p>
            <a:r>
              <a:rPr lang="es-ES" dirty="0"/>
              <a:t>Los parámetros primitivos (como puede ser un número) son pasados a las funciones </a:t>
            </a:r>
            <a:r>
              <a:rPr lang="es-ES" b="1" dirty="0"/>
              <a:t>por valor</a:t>
            </a:r>
          </a:p>
          <a:p>
            <a:endParaRPr lang="es-ES" b="1" dirty="0"/>
          </a:p>
          <a:p>
            <a:r>
              <a:rPr lang="es-ES" dirty="0"/>
              <a:t>Si pasa un </a:t>
            </a:r>
            <a:r>
              <a:rPr lang="es-ES" dirty="0" err="1"/>
              <a:t>objecto</a:t>
            </a:r>
            <a:r>
              <a:rPr lang="es-ES" dirty="0"/>
              <a:t> (p. ej. un valor no primitivo, como un Array o un objeto definido por el usuario) como parámetro, y la función cambia las propiedades del objeto, este cambio es visible desde afuera de la función</a:t>
            </a:r>
            <a:endParaRPr lang="es-MX" dirty="0"/>
          </a:p>
        </p:txBody>
      </p:sp>
    </p:spTree>
    <p:extLst>
      <p:ext uri="{BB962C8B-B14F-4D97-AF65-F5344CB8AC3E}">
        <p14:creationId xmlns:p14="http://schemas.microsoft.com/office/powerpoint/2010/main" val="316295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C25B5-C7BD-4FEE-80F7-A263CAA3E2C3}"/>
              </a:ext>
            </a:extLst>
          </p:cNvPr>
          <p:cNvSpPr>
            <a:spLocks noGrp="1"/>
          </p:cNvSpPr>
          <p:nvPr>
            <p:ph type="title"/>
          </p:nvPr>
        </p:nvSpPr>
        <p:spPr/>
        <p:txBody>
          <a:bodyPr/>
          <a:lstStyle/>
          <a:p>
            <a:r>
              <a:rPr lang="es-MX" dirty="0"/>
              <a:t>Ejemplo</a:t>
            </a:r>
          </a:p>
        </p:txBody>
      </p:sp>
      <p:sp>
        <p:nvSpPr>
          <p:cNvPr id="3" name="Marcador de contenido 2">
            <a:extLst>
              <a:ext uri="{FF2B5EF4-FFF2-40B4-BE49-F238E27FC236}">
                <a16:creationId xmlns:a16="http://schemas.microsoft.com/office/drawing/2014/main" id="{46C020F3-F76C-4076-86B1-D00A7C3BF79F}"/>
              </a:ext>
            </a:extLst>
          </p:cNvPr>
          <p:cNvSpPr>
            <a:spLocks noGrp="1"/>
          </p:cNvSpPr>
          <p:nvPr>
            <p:ph sz="half" idx="1"/>
          </p:nvPr>
        </p:nvSpPr>
        <p:spPr/>
        <p:txBody>
          <a:bodyPr>
            <a:normAutofit fontScale="47500" lnSpcReduction="20000"/>
          </a:bodyPr>
          <a:lstStyle/>
          <a:p>
            <a:pPr marL="0" indent="0">
              <a:buNone/>
            </a:pPr>
            <a:r>
              <a:rPr lang="es-MX" sz="3400" dirty="0" err="1"/>
              <a:t>function</a:t>
            </a:r>
            <a:r>
              <a:rPr lang="es-MX" sz="3400" dirty="0"/>
              <a:t> </a:t>
            </a:r>
            <a:r>
              <a:rPr lang="es-MX" sz="3400" dirty="0" err="1"/>
              <a:t>myFunc</a:t>
            </a:r>
            <a:r>
              <a:rPr lang="es-MX" sz="3400" dirty="0"/>
              <a:t>(</a:t>
            </a:r>
            <a:r>
              <a:rPr lang="es-MX" sz="3400" dirty="0" err="1"/>
              <a:t>theObject</a:t>
            </a:r>
            <a:r>
              <a:rPr lang="es-MX" sz="3400" dirty="0"/>
              <a:t>) {</a:t>
            </a:r>
          </a:p>
          <a:p>
            <a:pPr marL="0" indent="0">
              <a:buNone/>
            </a:pPr>
            <a:r>
              <a:rPr lang="es-MX" sz="3400" dirty="0"/>
              <a:t>  </a:t>
            </a:r>
            <a:r>
              <a:rPr lang="es-MX" sz="3400" dirty="0" err="1"/>
              <a:t>theObject.make</a:t>
            </a:r>
            <a:r>
              <a:rPr lang="es-MX" sz="3400" dirty="0"/>
              <a:t> = "Toyota";</a:t>
            </a:r>
          </a:p>
          <a:p>
            <a:pPr marL="0" indent="0">
              <a:buNone/>
            </a:pPr>
            <a:r>
              <a:rPr lang="es-MX" sz="3400" dirty="0"/>
              <a:t>}</a:t>
            </a:r>
          </a:p>
          <a:p>
            <a:pPr marL="0" indent="0">
              <a:buNone/>
            </a:pPr>
            <a:endParaRPr lang="es-MX" sz="3400" dirty="0"/>
          </a:p>
          <a:p>
            <a:pPr marL="0" indent="0">
              <a:buNone/>
            </a:pPr>
            <a:r>
              <a:rPr lang="es-MX" sz="3400" dirty="0" err="1"/>
              <a:t>var</a:t>
            </a:r>
            <a:r>
              <a:rPr lang="es-MX" sz="3400" dirty="0"/>
              <a:t> </a:t>
            </a:r>
            <a:r>
              <a:rPr lang="es-MX" sz="3400" dirty="0" err="1"/>
              <a:t>mycar</a:t>
            </a:r>
            <a:r>
              <a:rPr lang="es-MX" sz="3400" dirty="0"/>
              <a:t> = {</a:t>
            </a:r>
            <a:r>
              <a:rPr lang="es-MX" sz="3400" dirty="0" err="1"/>
              <a:t>make</a:t>
            </a:r>
            <a:r>
              <a:rPr lang="es-MX" sz="3400" dirty="0"/>
              <a:t>: "Honda", </a:t>
            </a:r>
            <a:r>
              <a:rPr lang="es-MX" sz="3400" dirty="0" err="1"/>
              <a:t>model</a:t>
            </a:r>
            <a:r>
              <a:rPr lang="es-MX" sz="3400" dirty="0"/>
              <a:t>: "Accord", </a:t>
            </a:r>
            <a:r>
              <a:rPr lang="es-MX" sz="3400" dirty="0" err="1"/>
              <a:t>year</a:t>
            </a:r>
            <a:r>
              <a:rPr lang="es-MX" sz="3400" dirty="0"/>
              <a:t>: 1998},</a:t>
            </a:r>
          </a:p>
          <a:p>
            <a:pPr marL="0" indent="0">
              <a:buNone/>
            </a:pPr>
            <a:r>
              <a:rPr lang="es-MX" sz="3400" dirty="0"/>
              <a:t>    x,</a:t>
            </a:r>
          </a:p>
          <a:p>
            <a:pPr marL="0" indent="0">
              <a:buNone/>
            </a:pPr>
            <a:r>
              <a:rPr lang="es-MX" sz="3400" dirty="0"/>
              <a:t>    y;</a:t>
            </a:r>
          </a:p>
          <a:p>
            <a:pPr marL="0" indent="0">
              <a:buNone/>
            </a:pPr>
            <a:endParaRPr lang="es-MX" sz="3400" dirty="0"/>
          </a:p>
          <a:p>
            <a:pPr marL="0" indent="0">
              <a:buNone/>
            </a:pPr>
            <a:r>
              <a:rPr lang="es-MX" sz="3400" dirty="0"/>
              <a:t>x = </a:t>
            </a:r>
            <a:r>
              <a:rPr lang="es-MX" sz="3400" dirty="0" err="1"/>
              <a:t>mycar.make</a:t>
            </a:r>
            <a:r>
              <a:rPr lang="es-MX" sz="3400" dirty="0"/>
              <a:t>;     // x toma el valor "Honda"</a:t>
            </a:r>
          </a:p>
          <a:p>
            <a:pPr marL="0" indent="0">
              <a:buNone/>
            </a:pPr>
            <a:endParaRPr lang="es-MX" sz="3400" dirty="0"/>
          </a:p>
          <a:p>
            <a:pPr marL="0" indent="0">
              <a:buNone/>
            </a:pPr>
            <a:r>
              <a:rPr lang="es-MX" sz="3400" dirty="0" err="1"/>
              <a:t>myFunc</a:t>
            </a:r>
            <a:r>
              <a:rPr lang="es-MX" sz="3400" dirty="0"/>
              <a:t>(</a:t>
            </a:r>
            <a:r>
              <a:rPr lang="es-MX" sz="3400" dirty="0" err="1"/>
              <a:t>mycar</a:t>
            </a:r>
            <a:r>
              <a:rPr lang="es-MX" sz="3400" dirty="0"/>
              <a:t>);</a:t>
            </a:r>
          </a:p>
          <a:p>
            <a:pPr marL="0" indent="0">
              <a:buNone/>
            </a:pPr>
            <a:r>
              <a:rPr lang="es-MX" sz="3400" dirty="0"/>
              <a:t>y = </a:t>
            </a:r>
            <a:r>
              <a:rPr lang="es-MX" sz="3400" dirty="0" err="1"/>
              <a:t>mycar.make</a:t>
            </a:r>
            <a:r>
              <a:rPr lang="es-MX" sz="3400" dirty="0"/>
              <a:t>;     // y toma el valor "Toyota“</a:t>
            </a:r>
          </a:p>
          <a:p>
            <a:pPr marL="0" indent="0">
              <a:buNone/>
            </a:pPr>
            <a:r>
              <a:rPr lang="es-MX" sz="3400" dirty="0"/>
              <a:t>// (la propiedad </a:t>
            </a:r>
            <a:r>
              <a:rPr lang="es-MX" sz="3400" dirty="0" err="1"/>
              <a:t>make</a:t>
            </a:r>
            <a:r>
              <a:rPr lang="es-MX" sz="3400" dirty="0"/>
              <a:t> fue </a:t>
            </a:r>
            <a:r>
              <a:rPr lang="es-MX" sz="3400" dirty="0" err="1"/>
              <a:t>cambida</a:t>
            </a:r>
            <a:r>
              <a:rPr lang="es-MX" sz="3400" dirty="0"/>
              <a:t> por la </a:t>
            </a:r>
            <a:r>
              <a:rPr lang="es-MX" sz="3400" dirty="0" err="1"/>
              <a:t>funcion</a:t>
            </a:r>
            <a:r>
              <a:rPr lang="es-MX" sz="3400" dirty="0"/>
              <a:t>)</a:t>
            </a:r>
          </a:p>
          <a:p>
            <a:pPr marL="0" indent="0">
              <a:buNone/>
            </a:pPr>
            <a:endParaRPr lang="es-MX" sz="3400" dirty="0"/>
          </a:p>
          <a:p>
            <a:endParaRPr lang="es-MX" dirty="0"/>
          </a:p>
        </p:txBody>
      </p:sp>
      <p:sp>
        <p:nvSpPr>
          <p:cNvPr id="4" name="Marcador de contenido 3">
            <a:extLst>
              <a:ext uri="{FF2B5EF4-FFF2-40B4-BE49-F238E27FC236}">
                <a16:creationId xmlns:a16="http://schemas.microsoft.com/office/drawing/2014/main" id="{A1FA00F5-E3FA-4D73-ACFB-1BD554CACFA4}"/>
              </a:ext>
            </a:extLst>
          </p:cNvPr>
          <p:cNvSpPr>
            <a:spLocks noGrp="1"/>
          </p:cNvSpPr>
          <p:nvPr>
            <p:ph sz="half" idx="2"/>
          </p:nvPr>
        </p:nvSpPr>
        <p:spPr/>
        <p:txBody>
          <a:bodyPr>
            <a:normAutofit fontScale="47500" lnSpcReduction="20000"/>
          </a:bodyPr>
          <a:lstStyle/>
          <a:p>
            <a:r>
              <a:rPr lang="es-ES" sz="3400" dirty="0"/>
              <a:t> Tenga en cuenta que asignar un nuevo objeto al parámetro no tendrá ningún efecto fuera de la función, porque esto está cambiando el valor del parámetro en lugar de una de las propiedades del objeto</a:t>
            </a:r>
          </a:p>
          <a:p>
            <a:endParaRPr lang="es-ES" sz="3400" dirty="0"/>
          </a:p>
          <a:p>
            <a:pPr marL="0" indent="0">
              <a:buNone/>
            </a:pPr>
            <a:r>
              <a:rPr lang="es-MX" sz="3400" dirty="0" err="1"/>
              <a:t>function</a:t>
            </a:r>
            <a:r>
              <a:rPr lang="es-MX" sz="3400" dirty="0"/>
              <a:t> </a:t>
            </a:r>
            <a:r>
              <a:rPr lang="es-MX" sz="3400" dirty="0" err="1"/>
              <a:t>myFunc</a:t>
            </a:r>
            <a:r>
              <a:rPr lang="es-MX" sz="3400" dirty="0"/>
              <a:t>(</a:t>
            </a:r>
            <a:r>
              <a:rPr lang="es-MX" sz="3400" dirty="0" err="1"/>
              <a:t>theObject</a:t>
            </a:r>
            <a:r>
              <a:rPr lang="es-MX" sz="3400" dirty="0"/>
              <a:t>) {</a:t>
            </a:r>
          </a:p>
          <a:p>
            <a:pPr marL="0" indent="0">
              <a:buNone/>
            </a:pPr>
            <a:r>
              <a:rPr lang="es-MX" sz="3400" dirty="0"/>
              <a:t>  </a:t>
            </a:r>
            <a:r>
              <a:rPr lang="es-MX" sz="3400" dirty="0" err="1"/>
              <a:t>theObject</a:t>
            </a:r>
            <a:r>
              <a:rPr lang="es-MX" sz="3400" dirty="0"/>
              <a:t> = {</a:t>
            </a:r>
            <a:r>
              <a:rPr lang="es-MX" sz="3400" dirty="0" err="1"/>
              <a:t>make</a:t>
            </a:r>
            <a:r>
              <a:rPr lang="es-MX" sz="3400" dirty="0"/>
              <a:t>: "Ford", </a:t>
            </a:r>
            <a:r>
              <a:rPr lang="es-MX" sz="3400" dirty="0" err="1"/>
              <a:t>model</a:t>
            </a:r>
            <a:r>
              <a:rPr lang="es-MX" sz="3400" dirty="0"/>
              <a:t>: "Focus", </a:t>
            </a:r>
            <a:r>
              <a:rPr lang="es-MX" sz="3400" dirty="0" err="1"/>
              <a:t>year</a:t>
            </a:r>
            <a:r>
              <a:rPr lang="es-MX" sz="3400" dirty="0"/>
              <a:t>: 2006};</a:t>
            </a:r>
          </a:p>
          <a:p>
            <a:pPr marL="0" indent="0">
              <a:buNone/>
            </a:pPr>
            <a:r>
              <a:rPr lang="es-MX" sz="3400" dirty="0"/>
              <a:t>}</a:t>
            </a:r>
          </a:p>
          <a:p>
            <a:pPr marL="0" indent="0">
              <a:buNone/>
            </a:pPr>
            <a:r>
              <a:rPr lang="es-MX" sz="3400" dirty="0" err="1"/>
              <a:t>var</a:t>
            </a:r>
            <a:r>
              <a:rPr lang="es-MX" sz="3400" dirty="0"/>
              <a:t> </a:t>
            </a:r>
            <a:r>
              <a:rPr lang="es-MX" sz="3400" dirty="0" err="1"/>
              <a:t>mycar</a:t>
            </a:r>
            <a:r>
              <a:rPr lang="es-MX" sz="3400" dirty="0"/>
              <a:t> = {</a:t>
            </a:r>
            <a:r>
              <a:rPr lang="es-MX" sz="3400" dirty="0" err="1"/>
              <a:t>make</a:t>
            </a:r>
            <a:r>
              <a:rPr lang="es-MX" sz="3400" dirty="0"/>
              <a:t>: "Honda", </a:t>
            </a:r>
            <a:r>
              <a:rPr lang="es-MX" sz="3400" dirty="0" err="1"/>
              <a:t>model</a:t>
            </a:r>
            <a:r>
              <a:rPr lang="es-MX" sz="3400" dirty="0"/>
              <a:t>: "Accord", </a:t>
            </a:r>
            <a:r>
              <a:rPr lang="es-MX" sz="3400" dirty="0" err="1"/>
              <a:t>year</a:t>
            </a:r>
            <a:r>
              <a:rPr lang="es-MX" sz="3400" dirty="0"/>
              <a:t>: 1998},</a:t>
            </a:r>
          </a:p>
          <a:p>
            <a:pPr marL="0" indent="0">
              <a:buNone/>
            </a:pPr>
            <a:r>
              <a:rPr lang="es-MX" sz="3400" dirty="0"/>
              <a:t>    x,</a:t>
            </a:r>
          </a:p>
          <a:p>
            <a:pPr marL="0" indent="0">
              <a:buNone/>
            </a:pPr>
            <a:r>
              <a:rPr lang="es-MX" sz="3400" dirty="0"/>
              <a:t>    y;</a:t>
            </a:r>
          </a:p>
          <a:p>
            <a:pPr marL="0" indent="0">
              <a:buNone/>
            </a:pPr>
            <a:r>
              <a:rPr lang="es-MX" sz="3400" dirty="0"/>
              <a:t>x = </a:t>
            </a:r>
            <a:r>
              <a:rPr lang="es-MX" sz="3400" dirty="0" err="1"/>
              <a:t>mycar.make</a:t>
            </a:r>
            <a:r>
              <a:rPr lang="es-MX" sz="3400" dirty="0"/>
              <a:t>;     // x toma el valor "Honda"</a:t>
            </a:r>
          </a:p>
          <a:p>
            <a:pPr marL="0" indent="0">
              <a:buNone/>
            </a:pPr>
            <a:r>
              <a:rPr lang="es-MX" sz="3400" dirty="0" err="1"/>
              <a:t>myFunc</a:t>
            </a:r>
            <a:r>
              <a:rPr lang="es-MX" sz="3400" dirty="0"/>
              <a:t>(</a:t>
            </a:r>
            <a:r>
              <a:rPr lang="es-MX" sz="3400" dirty="0" err="1"/>
              <a:t>mycar</a:t>
            </a:r>
            <a:r>
              <a:rPr lang="es-MX" sz="3400" dirty="0"/>
              <a:t>);</a:t>
            </a:r>
          </a:p>
          <a:p>
            <a:pPr marL="0" indent="0">
              <a:buNone/>
            </a:pPr>
            <a:r>
              <a:rPr lang="es-MX" sz="3400" dirty="0"/>
              <a:t>y = </a:t>
            </a:r>
            <a:r>
              <a:rPr lang="es-MX" sz="3400" dirty="0" err="1"/>
              <a:t>mycar.make</a:t>
            </a:r>
            <a:r>
              <a:rPr lang="es-MX" sz="3400" dirty="0"/>
              <a:t>;     // y sigue con el valor "Honda</a:t>
            </a:r>
            <a:r>
              <a:rPr lang="es-MX" sz="2900" dirty="0"/>
              <a:t>"</a:t>
            </a:r>
            <a:endParaRPr lang="es-MX" dirty="0"/>
          </a:p>
        </p:txBody>
      </p:sp>
    </p:spTree>
    <p:extLst>
      <p:ext uri="{BB962C8B-B14F-4D97-AF65-F5344CB8AC3E}">
        <p14:creationId xmlns:p14="http://schemas.microsoft.com/office/powerpoint/2010/main" val="1005847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7572E-9803-4316-BAEB-1E9E6A8FC96E}"/>
              </a:ext>
            </a:extLst>
          </p:cNvPr>
          <p:cNvSpPr>
            <a:spLocks noGrp="1"/>
          </p:cNvSpPr>
          <p:nvPr>
            <p:ph type="title"/>
          </p:nvPr>
        </p:nvSpPr>
        <p:spPr/>
        <p:txBody>
          <a:bodyPr/>
          <a:lstStyle/>
          <a:p>
            <a:r>
              <a:rPr lang="es-MX" dirty="0"/>
              <a:t>Función anónima </a:t>
            </a:r>
          </a:p>
        </p:txBody>
      </p:sp>
      <p:sp>
        <p:nvSpPr>
          <p:cNvPr id="3" name="Marcador de contenido 2">
            <a:extLst>
              <a:ext uri="{FF2B5EF4-FFF2-40B4-BE49-F238E27FC236}">
                <a16:creationId xmlns:a16="http://schemas.microsoft.com/office/drawing/2014/main" id="{354E6261-A725-4B57-9F5D-CDF05DCD1E55}"/>
              </a:ext>
            </a:extLst>
          </p:cNvPr>
          <p:cNvSpPr>
            <a:spLocks noGrp="1"/>
          </p:cNvSpPr>
          <p:nvPr>
            <p:ph sz="half" idx="1"/>
          </p:nvPr>
        </p:nvSpPr>
        <p:spPr/>
        <p:txBody>
          <a:bodyPr/>
          <a:lstStyle/>
          <a:p>
            <a:r>
              <a:rPr lang="en-US" dirty="0"/>
              <a:t>var square = function(number) {return number * number};</a:t>
            </a:r>
          </a:p>
          <a:p>
            <a:r>
              <a:rPr lang="en-US" dirty="0"/>
              <a:t>var x = square(4) //x </a:t>
            </a:r>
            <a:r>
              <a:rPr lang="en-US" dirty="0" err="1"/>
              <a:t>obtiene</a:t>
            </a:r>
            <a:r>
              <a:rPr lang="en-US" dirty="0"/>
              <a:t> el valor 16</a:t>
            </a:r>
            <a:endParaRPr lang="es-MX" dirty="0"/>
          </a:p>
        </p:txBody>
      </p:sp>
      <p:sp>
        <p:nvSpPr>
          <p:cNvPr id="4" name="Marcador de contenido 3">
            <a:extLst>
              <a:ext uri="{FF2B5EF4-FFF2-40B4-BE49-F238E27FC236}">
                <a16:creationId xmlns:a16="http://schemas.microsoft.com/office/drawing/2014/main" id="{3823841E-E156-470C-916D-F2D60DE3D5A9}"/>
              </a:ext>
            </a:extLst>
          </p:cNvPr>
          <p:cNvSpPr>
            <a:spLocks noGrp="1"/>
          </p:cNvSpPr>
          <p:nvPr>
            <p:ph sz="half" idx="2"/>
          </p:nvPr>
        </p:nvSpPr>
        <p:spPr/>
        <p:txBody>
          <a:bodyPr/>
          <a:lstStyle/>
          <a:p>
            <a:r>
              <a:rPr lang="pt-BR" dirty="0"/>
              <a:t>var factorial = function fac(n) {return n&lt;2 ? 1 : n*fac(n-1)};</a:t>
            </a:r>
          </a:p>
          <a:p>
            <a:endParaRPr lang="pt-BR" dirty="0"/>
          </a:p>
          <a:p>
            <a:r>
              <a:rPr lang="pt-BR" dirty="0"/>
              <a:t>print(factorial(3));</a:t>
            </a:r>
            <a:endParaRPr lang="es-MX" dirty="0"/>
          </a:p>
        </p:txBody>
      </p:sp>
    </p:spTree>
    <p:extLst>
      <p:ext uri="{BB962C8B-B14F-4D97-AF65-F5344CB8AC3E}">
        <p14:creationId xmlns:p14="http://schemas.microsoft.com/office/powerpoint/2010/main" val="38697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1EB85-D198-4F88-821E-9B2704F77FDD}"/>
              </a:ext>
            </a:extLst>
          </p:cNvPr>
          <p:cNvSpPr>
            <a:spLocks noGrp="1"/>
          </p:cNvSpPr>
          <p:nvPr>
            <p:ph type="title"/>
          </p:nvPr>
        </p:nvSpPr>
        <p:spPr/>
        <p:txBody>
          <a:bodyPr/>
          <a:lstStyle/>
          <a:p>
            <a:r>
              <a:rPr lang="es-MX" dirty="0"/>
              <a:t>Historia</a:t>
            </a:r>
          </a:p>
        </p:txBody>
      </p:sp>
      <p:sp>
        <p:nvSpPr>
          <p:cNvPr id="3" name="Marcador de contenido 2">
            <a:extLst>
              <a:ext uri="{FF2B5EF4-FFF2-40B4-BE49-F238E27FC236}">
                <a16:creationId xmlns:a16="http://schemas.microsoft.com/office/drawing/2014/main" id="{C6DF8DDC-BAC7-469E-AF71-179B6608BCF0}"/>
              </a:ext>
            </a:extLst>
          </p:cNvPr>
          <p:cNvSpPr>
            <a:spLocks noGrp="1"/>
          </p:cNvSpPr>
          <p:nvPr>
            <p:ph idx="1"/>
          </p:nvPr>
        </p:nvSpPr>
        <p:spPr/>
        <p:txBody>
          <a:bodyPr>
            <a:normAutofit fontScale="92500" lnSpcReduction="20000"/>
          </a:bodyPr>
          <a:lstStyle/>
          <a:p>
            <a:r>
              <a:rPr lang="es-ES" dirty="0"/>
              <a:t>Como tantas otras aportaciones al mundo www, fue Netscape quien inició la implementación de JavaScript, y posteriormente, una alianza entre Netscape y </a:t>
            </a:r>
            <a:r>
              <a:rPr lang="es-ES" dirty="0" err="1"/>
              <a:t>Sun</a:t>
            </a:r>
            <a:r>
              <a:rPr lang="es-ES" dirty="0"/>
              <a:t>, creadora del lenguaje Java, permitió que JavaScript tomase la debida consistencia, definiéndose como una variante de Java, pero mucho más simple de usar.</a:t>
            </a:r>
          </a:p>
          <a:p>
            <a:r>
              <a:rPr lang="es-ES" dirty="0"/>
              <a:t> Esto no significa que JavaScript sea Java simplificado o reducido. Salvo el nombre y la sintaxis, JavaScript no tiene mucho en común con Java, pero cumple su propósito de lenguaje auxiliar del HTML en los navegadores, y sólo en ellos ya que no es posible utilizarlo fuera del entorno de las páginas. </a:t>
            </a:r>
          </a:p>
          <a:p>
            <a:r>
              <a:rPr lang="es-ES" dirty="0"/>
              <a:t>No hay que confundirlo con el </a:t>
            </a:r>
            <a:r>
              <a:rPr lang="es-ES" dirty="0" err="1"/>
              <a:t>JScript</a:t>
            </a:r>
            <a:r>
              <a:rPr lang="es-ES" dirty="0"/>
              <a:t> de Microsoft, que aunque bastante parecido, no tiene la compatibilidad del original JavaScript, ya que, como todo lo que hacen, está pensado exclusivamente para su propio navegador.</a:t>
            </a:r>
            <a:endParaRPr lang="es-MX" dirty="0"/>
          </a:p>
        </p:txBody>
      </p:sp>
    </p:spTree>
    <p:extLst>
      <p:ext uri="{BB962C8B-B14F-4D97-AF65-F5344CB8AC3E}">
        <p14:creationId xmlns:p14="http://schemas.microsoft.com/office/powerpoint/2010/main" val="1986594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243EB3FF-BCCA-4153-A9A8-A4428157C39D}"/>
              </a:ext>
            </a:extLst>
          </p:cNvPr>
          <p:cNvGraphicFramePr>
            <a:graphicFrameLocks noGrp="1"/>
          </p:cNvGraphicFramePr>
          <p:nvPr>
            <p:ph sz="half" idx="1"/>
            <p:extLst>
              <p:ext uri="{D42A27DB-BD31-4B8C-83A1-F6EECF244321}">
                <p14:modId xmlns:p14="http://schemas.microsoft.com/office/powerpoint/2010/main" val="1388745397"/>
              </p:ext>
            </p:extLst>
          </p:nvPr>
        </p:nvGraphicFramePr>
        <p:xfrm>
          <a:off x="838200" y="544251"/>
          <a:ext cx="10515600" cy="5769497"/>
        </p:xfrm>
        <a:graphic>
          <a:graphicData uri="http://schemas.openxmlformats.org/drawingml/2006/table">
            <a:tbl>
              <a:tblPr>
                <a:tableStyleId>{BC89EF96-8CEA-46FF-86C4-4CE0E7609802}</a:tableStyleId>
              </a:tblPr>
              <a:tblGrid>
                <a:gridCol w="1754079">
                  <a:extLst>
                    <a:ext uri="{9D8B030D-6E8A-4147-A177-3AD203B41FA5}">
                      <a16:colId xmlns:a16="http://schemas.microsoft.com/office/drawing/2014/main" val="3329322325"/>
                    </a:ext>
                  </a:extLst>
                </a:gridCol>
                <a:gridCol w="4545367">
                  <a:extLst>
                    <a:ext uri="{9D8B030D-6E8A-4147-A177-3AD203B41FA5}">
                      <a16:colId xmlns:a16="http://schemas.microsoft.com/office/drawing/2014/main" val="1079856425"/>
                    </a:ext>
                  </a:extLst>
                </a:gridCol>
                <a:gridCol w="4216154">
                  <a:extLst>
                    <a:ext uri="{9D8B030D-6E8A-4147-A177-3AD203B41FA5}">
                      <a16:colId xmlns:a16="http://schemas.microsoft.com/office/drawing/2014/main" val="2299438856"/>
                    </a:ext>
                  </a:extLst>
                </a:gridCol>
              </a:tblGrid>
              <a:tr h="534176">
                <a:tc>
                  <a:txBody>
                    <a:bodyPr/>
                    <a:lstStyle/>
                    <a:p>
                      <a:pPr algn="l"/>
                      <a:r>
                        <a:rPr lang="es-MX" sz="2000" b="1" dirty="0">
                          <a:effectLst/>
                        </a:rPr>
                        <a:t>Evento</a:t>
                      </a:r>
                    </a:p>
                  </a:txBody>
                  <a:tcPr marL="36566" marR="36566" marT="18283" marB="18283" anchor="ctr"/>
                </a:tc>
                <a:tc>
                  <a:txBody>
                    <a:bodyPr/>
                    <a:lstStyle/>
                    <a:p>
                      <a:pPr algn="l"/>
                      <a:r>
                        <a:rPr lang="es-MX" sz="1800" b="1">
                          <a:effectLst/>
                        </a:rPr>
                        <a:t>Descripción</a:t>
                      </a:r>
                    </a:p>
                  </a:txBody>
                  <a:tcPr marL="36566" marR="36566" marT="18283" marB="18283" anchor="ctr"/>
                </a:tc>
                <a:tc>
                  <a:txBody>
                    <a:bodyPr/>
                    <a:lstStyle/>
                    <a:p>
                      <a:pPr algn="l"/>
                      <a:r>
                        <a:rPr lang="es-ES" sz="1800" b="1" dirty="0">
                          <a:effectLst/>
                        </a:rPr>
                        <a:t>Elementos para los que está definido</a:t>
                      </a:r>
                    </a:p>
                  </a:txBody>
                  <a:tcPr marL="36566" marR="36566" marT="18283" marB="18283" anchor="ctr"/>
                </a:tc>
                <a:extLst>
                  <a:ext uri="{0D108BD9-81ED-4DB2-BD59-A6C34878D82A}">
                    <a16:rowId xmlns:a16="http://schemas.microsoft.com/office/drawing/2014/main" val="1859712519"/>
                  </a:ext>
                </a:extLst>
              </a:tr>
              <a:tr h="534176">
                <a:tc>
                  <a:txBody>
                    <a:bodyPr/>
                    <a:lstStyle/>
                    <a:p>
                      <a:r>
                        <a:rPr lang="es-MX" sz="2000">
                          <a:effectLst/>
                        </a:rPr>
                        <a:t>onblur</a:t>
                      </a:r>
                    </a:p>
                  </a:txBody>
                  <a:tcPr marL="36566" marR="36566" marT="18283" marB="18283" anchor="ctr"/>
                </a:tc>
                <a:tc>
                  <a:txBody>
                    <a:bodyPr/>
                    <a:lstStyle/>
                    <a:p>
                      <a:r>
                        <a:rPr lang="es-MX" sz="1800">
                          <a:effectLst/>
                        </a:rPr>
                        <a:t>Deseleccionar el elemento</a:t>
                      </a:r>
                    </a:p>
                  </a:txBody>
                  <a:tcPr marL="36566" marR="36566" marT="18283" marB="18283" anchor="ctr"/>
                </a:tc>
                <a:tc>
                  <a:txBody>
                    <a:bodyPr/>
                    <a:lstStyle/>
                    <a:p>
                      <a:r>
                        <a:rPr lang="en-US" sz="1800" dirty="0">
                          <a:effectLst/>
                        </a:rPr>
                        <a:t>&lt;button&gt;, &lt;input&gt;, &lt;label&gt;, &lt;select&gt;, &lt;</a:t>
                      </a:r>
                      <a:r>
                        <a:rPr lang="en-US" sz="1800" dirty="0" err="1">
                          <a:effectLst/>
                        </a:rPr>
                        <a:t>textarea</a:t>
                      </a:r>
                      <a:r>
                        <a:rPr lang="en-US" sz="1800" dirty="0">
                          <a:effectLst/>
                        </a:rPr>
                        <a:t>&gt;, &lt;body&gt;</a:t>
                      </a:r>
                    </a:p>
                  </a:txBody>
                  <a:tcPr marL="36566" marR="36566" marT="18283" marB="18283" anchor="ctr"/>
                </a:tc>
                <a:extLst>
                  <a:ext uri="{0D108BD9-81ED-4DB2-BD59-A6C34878D82A}">
                    <a16:rowId xmlns:a16="http://schemas.microsoft.com/office/drawing/2014/main" val="858161116"/>
                  </a:ext>
                </a:extLst>
              </a:tr>
              <a:tr h="534176">
                <a:tc>
                  <a:txBody>
                    <a:bodyPr/>
                    <a:lstStyle/>
                    <a:p>
                      <a:r>
                        <a:rPr lang="es-MX" sz="2000" dirty="0" err="1">
                          <a:effectLst/>
                        </a:rPr>
                        <a:t>onchange</a:t>
                      </a:r>
                      <a:endParaRPr lang="es-MX" sz="2000" dirty="0">
                        <a:effectLst/>
                      </a:endParaRPr>
                    </a:p>
                  </a:txBody>
                  <a:tcPr marL="36566" marR="36566" marT="18283" marB="18283" anchor="ctr"/>
                </a:tc>
                <a:tc>
                  <a:txBody>
                    <a:bodyPr/>
                    <a:lstStyle/>
                    <a:p>
                      <a:r>
                        <a:rPr lang="es-ES" sz="1800">
                          <a:effectLst/>
                        </a:rPr>
                        <a:t>Deseleccionar un elemento que se ha modificado</a:t>
                      </a:r>
                    </a:p>
                  </a:txBody>
                  <a:tcPr marL="36566" marR="36566" marT="18283" marB="18283" anchor="ctr"/>
                </a:tc>
                <a:tc>
                  <a:txBody>
                    <a:bodyPr/>
                    <a:lstStyle/>
                    <a:p>
                      <a:r>
                        <a:rPr lang="es-MX" sz="1800">
                          <a:effectLst/>
                        </a:rPr>
                        <a:t>&lt;input&gt;, &lt;select&gt;, &lt;textarea&gt;</a:t>
                      </a:r>
                    </a:p>
                  </a:txBody>
                  <a:tcPr marL="36566" marR="36566" marT="18283" marB="18283" anchor="ctr"/>
                </a:tc>
                <a:extLst>
                  <a:ext uri="{0D108BD9-81ED-4DB2-BD59-A6C34878D82A}">
                    <a16:rowId xmlns:a16="http://schemas.microsoft.com/office/drawing/2014/main" val="357958887"/>
                  </a:ext>
                </a:extLst>
              </a:tr>
              <a:tr h="375435">
                <a:tc>
                  <a:txBody>
                    <a:bodyPr/>
                    <a:lstStyle/>
                    <a:p>
                      <a:r>
                        <a:rPr lang="es-MX" sz="2000">
                          <a:effectLst/>
                        </a:rPr>
                        <a:t>onclick</a:t>
                      </a:r>
                    </a:p>
                  </a:txBody>
                  <a:tcPr marL="36566" marR="36566" marT="18283" marB="18283" anchor="ctr"/>
                </a:tc>
                <a:tc>
                  <a:txBody>
                    <a:bodyPr/>
                    <a:lstStyle/>
                    <a:p>
                      <a:r>
                        <a:rPr lang="es-ES" sz="1800">
                          <a:effectLst/>
                        </a:rPr>
                        <a:t>Pinchar y soltar el ratón</a:t>
                      </a:r>
                    </a:p>
                  </a:txBody>
                  <a:tcPr marL="36566" marR="36566" marT="18283" marB="18283" anchor="ctr"/>
                </a:tc>
                <a:tc>
                  <a:txBody>
                    <a:bodyPr/>
                    <a:lstStyle/>
                    <a:p>
                      <a:r>
                        <a:rPr lang="es-MX" sz="1800">
                          <a:effectLst/>
                        </a:rPr>
                        <a:t>Todos los elementos</a:t>
                      </a:r>
                    </a:p>
                  </a:txBody>
                  <a:tcPr marL="36566" marR="36566" marT="18283" marB="18283" anchor="ctr"/>
                </a:tc>
                <a:extLst>
                  <a:ext uri="{0D108BD9-81ED-4DB2-BD59-A6C34878D82A}">
                    <a16:rowId xmlns:a16="http://schemas.microsoft.com/office/drawing/2014/main" val="1588340836"/>
                  </a:ext>
                </a:extLst>
              </a:tr>
              <a:tr h="534176">
                <a:tc>
                  <a:txBody>
                    <a:bodyPr/>
                    <a:lstStyle/>
                    <a:p>
                      <a:r>
                        <a:rPr lang="es-MX" sz="2000" dirty="0" err="1">
                          <a:effectLst/>
                        </a:rPr>
                        <a:t>ondblclick</a:t>
                      </a:r>
                      <a:endParaRPr lang="es-MX" sz="2000" dirty="0">
                        <a:effectLst/>
                      </a:endParaRPr>
                    </a:p>
                  </a:txBody>
                  <a:tcPr marL="36566" marR="36566" marT="18283" marB="18283" anchor="ctr"/>
                </a:tc>
                <a:tc>
                  <a:txBody>
                    <a:bodyPr/>
                    <a:lstStyle/>
                    <a:p>
                      <a:r>
                        <a:rPr lang="es-ES" sz="1800">
                          <a:effectLst/>
                        </a:rPr>
                        <a:t>Pinchar dos veces seguidas con el ratón</a:t>
                      </a:r>
                    </a:p>
                  </a:txBody>
                  <a:tcPr marL="36566" marR="36566" marT="18283" marB="18283" anchor="ctr"/>
                </a:tc>
                <a:tc>
                  <a:txBody>
                    <a:bodyPr/>
                    <a:lstStyle/>
                    <a:p>
                      <a:r>
                        <a:rPr lang="es-MX" sz="1800">
                          <a:effectLst/>
                        </a:rPr>
                        <a:t>Todos los elementos</a:t>
                      </a:r>
                    </a:p>
                  </a:txBody>
                  <a:tcPr marL="36566" marR="36566" marT="18283" marB="18283" anchor="ctr"/>
                </a:tc>
                <a:extLst>
                  <a:ext uri="{0D108BD9-81ED-4DB2-BD59-A6C34878D82A}">
                    <a16:rowId xmlns:a16="http://schemas.microsoft.com/office/drawing/2014/main" val="2715650609"/>
                  </a:ext>
                </a:extLst>
              </a:tr>
              <a:tr h="534176">
                <a:tc>
                  <a:txBody>
                    <a:bodyPr/>
                    <a:lstStyle/>
                    <a:p>
                      <a:r>
                        <a:rPr lang="es-MX" sz="2000">
                          <a:effectLst/>
                        </a:rPr>
                        <a:t>onfocus</a:t>
                      </a:r>
                    </a:p>
                  </a:txBody>
                  <a:tcPr marL="36566" marR="36566" marT="18283" marB="18283" anchor="ctr"/>
                </a:tc>
                <a:tc>
                  <a:txBody>
                    <a:bodyPr/>
                    <a:lstStyle/>
                    <a:p>
                      <a:r>
                        <a:rPr lang="es-MX" sz="1800">
                          <a:effectLst/>
                        </a:rPr>
                        <a:t>Seleccionar un elemento</a:t>
                      </a:r>
                    </a:p>
                  </a:txBody>
                  <a:tcPr marL="36566" marR="36566" marT="18283" marB="18283" anchor="ctr"/>
                </a:tc>
                <a:tc>
                  <a:txBody>
                    <a:bodyPr/>
                    <a:lstStyle/>
                    <a:p>
                      <a:r>
                        <a:rPr lang="en-US" sz="1800">
                          <a:effectLst/>
                        </a:rPr>
                        <a:t>&lt;button&gt;, &lt;input&gt;, &lt;label&gt;, &lt;select&gt;, &lt;textarea&gt;, &lt;body&gt;</a:t>
                      </a:r>
                    </a:p>
                  </a:txBody>
                  <a:tcPr marL="36566" marR="36566" marT="18283" marB="18283" anchor="ctr"/>
                </a:tc>
                <a:extLst>
                  <a:ext uri="{0D108BD9-81ED-4DB2-BD59-A6C34878D82A}">
                    <a16:rowId xmlns:a16="http://schemas.microsoft.com/office/drawing/2014/main" val="2719426880"/>
                  </a:ext>
                </a:extLst>
              </a:tr>
              <a:tr h="375435">
                <a:tc>
                  <a:txBody>
                    <a:bodyPr/>
                    <a:lstStyle/>
                    <a:p>
                      <a:r>
                        <a:rPr lang="es-MX" sz="2000">
                          <a:effectLst/>
                        </a:rPr>
                        <a:t>onkeydown</a:t>
                      </a:r>
                    </a:p>
                  </a:txBody>
                  <a:tcPr marL="36566" marR="36566" marT="18283" marB="18283" anchor="ctr"/>
                </a:tc>
                <a:tc>
                  <a:txBody>
                    <a:bodyPr/>
                    <a:lstStyle/>
                    <a:p>
                      <a:r>
                        <a:rPr lang="es-ES" sz="1800">
                          <a:effectLst/>
                        </a:rPr>
                        <a:t>Pulsar una tecla (sin soltar)</a:t>
                      </a:r>
                    </a:p>
                  </a:txBody>
                  <a:tcPr marL="36566" marR="36566" marT="18283" marB="18283" anchor="ctr"/>
                </a:tc>
                <a:tc>
                  <a:txBody>
                    <a:bodyPr/>
                    <a:lstStyle/>
                    <a:p>
                      <a:r>
                        <a:rPr lang="es-ES" sz="1800">
                          <a:effectLst/>
                        </a:rPr>
                        <a:t>Elementos de formulario y &lt;body&gt;</a:t>
                      </a:r>
                    </a:p>
                  </a:txBody>
                  <a:tcPr marL="36566" marR="36566" marT="18283" marB="18283" anchor="ctr"/>
                </a:tc>
                <a:extLst>
                  <a:ext uri="{0D108BD9-81ED-4DB2-BD59-A6C34878D82A}">
                    <a16:rowId xmlns:a16="http://schemas.microsoft.com/office/drawing/2014/main" val="426369349"/>
                  </a:ext>
                </a:extLst>
              </a:tr>
              <a:tr h="375435">
                <a:tc>
                  <a:txBody>
                    <a:bodyPr/>
                    <a:lstStyle/>
                    <a:p>
                      <a:r>
                        <a:rPr lang="es-MX" sz="2000">
                          <a:effectLst/>
                        </a:rPr>
                        <a:t>onkeypress</a:t>
                      </a:r>
                    </a:p>
                  </a:txBody>
                  <a:tcPr marL="36566" marR="36566" marT="18283" marB="18283" anchor="ctr"/>
                </a:tc>
                <a:tc>
                  <a:txBody>
                    <a:bodyPr/>
                    <a:lstStyle/>
                    <a:p>
                      <a:r>
                        <a:rPr lang="es-MX" sz="1800">
                          <a:effectLst/>
                        </a:rPr>
                        <a:t>Pulsar una tecla</a:t>
                      </a:r>
                    </a:p>
                  </a:txBody>
                  <a:tcPr marL="36566" marR="36566" marT="18283" marB="18283" anchor="ctr"/>
                </a:tc>
                <a:tc>
                  <a:txBody>
                    <a:bodyPr/>
                    <a:lstStyle/>
                    <a:p>
                      <a:r>
                        <a:rPr lang="es-ES" sz="1800">
                          <a:effectLst/>
                        </a:rPr>
                        <a:t>Elementos de formulario y &lt;body&gt;</a:t>
                      </a:r>
                    </a:p>
                  </a:txBody>
                  <a:tcPr marL="36566" marR="36566" marT="18283" marB="18283" anchor="ctr"/>
                </a:tc>
                <a:extLst>
                  <a:ext uri="{0D108BD9-81ED-4DB2-BD59-A6C34878D82A}">
                    <a16:rowId xmlns:a16="http://schemas.microsoft.com/office/drawing/2014/main" val="1323847275"/>
                  </a:ext>
                </a:extLst>
              </a:tr>
              <a:tr h="375435">
                <a:tc>
                  <a:txBody>
                    <a:bodyPr/>
                    <a:lstStyle/>
                    <a:p>
                      <a:r>
                        <a:rPr lang="es-MX" sz="2000">
                          <a:effectLst/>
                        </a:rPr>
                        <a:t>onkeyup</a:t>
                      </a:r>
                    </a:p>
                  </a:txBody>
                  <a:tcPr marL="36566" marR="36566" marT="18283" marB="18283" anchor="ctr"/>
                </a:tc>
                <a:tc>
                  <a:txBody>
                    <a:bodyPr/>
                    <a:lstStyle/>
                    <a:p>
                      <a:r>
                        <a:rPr lang="es-MX" sz="1800">
                          <a:effectLst/>
                        </a:rPr>
                        <a:t>Soltar una tecla pulsada</a:t>
                      </a:r>
                    </a:p>
                  </a:txBody>
                  <a:tcPr marL="36566" marR="36566" marT="18283" marB="18283" anchor="ctr"/>
                </a:tc>
                <a:tc>
                  <a:txBody>
                    <a:bodyPr/>
                    <a:lstStyle/>
                    <a:p>
                      <a:r>
                        <a:rPr lang="es-ES" sz="1800" dirty="0">
                          <a:effectLst/>
                        </a:rPr>
                        <a:t>Elementos de formulario y &lt;</a:t>
                      </a:r>
                      <a:r>
                        <a:rPr lang="es-ES" sz="1800" dirty="0" err="1">
                          <a:effectLst/>
                        </a:rPr>
                        <a:t>body</a:t>
                      </a:r>
                      <a:r>
                        <a:rPr lang="es-ES" sz="1800" dirty="0">
                          <a:effectLst/>
                        </a:rPr>
                        <a:t>&gt;</a:t>
                      </a:r>
                    </a:p>
                  </a:txBody>
                  <a:tcPr marL="36566" marR="36566" marT="18283" marB="18283" anchor="ctr"/>
                </a:tc>
                <a:extLst>
                  <a:ext uri="{0D108BD9-81ED-4DB2-BD59-A6C34878D82A}">
                    <a16:rowId xmlns:a16="http://schemas.microsoft.com/office/drawing/2014/main" val="575203668"/>
                  </a:ext>
                </a:extLst>
              </a:tr>
              <a:tr h="534176">
                <a:tc>
                  <a:txBody>
                    <a:bodyPr/>
                    <a:lstStyle/>
                    <a:p>
                      <a:r>
                        <a:rPr lang="es-MX" sz="2000">
                          <a:effectLst/>
                        </a:rPr>
                        <a:t>onload</a:t>
                      </a:r>
                    </a:p>
                  </a:txBody>
                  <a:tcPr marL="36566" marR="36566" marT="18283" marB="18283" anchor="ctr"/>
                </a:tc>
                <a:tc>
                  <a:txBody>
                    <a:bodyPr/>
                    <a:lstStyle/>
                    <a:p>
                      <a:r>
                        <a:rPr lang="es-ES" sz="1800">
                          <a:effectLst/>
                        </a:rPr>
                        <a:t>La página se ha cargado completamente</a:t>
                      </a:r>
                    </a:p>
                  </a:txBody>
                  <a:tcPr marL="36566" marR="36566" marT="18283" marB="18283" anchor="ctr"/>
                </a:tc>
                <a:tc>
                  <a:txBody>
                    <a:bodyPr/>
                    <a:lstStyle/>
                    <a:p>
                      <a:r>
                        <a:rPr lang="es-MX" sz="1800">
                          <a:effectLst/>
                        </a:rPr>
                        <a:t>&lt;body&gt;</a:t>
                      </a:r>
                    </a:p>
                  </a:txBody>
                  <a:tcPr marL="36566" marR="36566" marT="18283" marB="18283" anchor="ctr"/>
                </a:tc>
                <a:extLst>
                  <a:ext uri="{0D108BD9-81ED-4DB2-BD59-A6C34878D82A}">
                    <a16:rowId xmlns:a16="http://schemas.microsoft.com/office/drawing/2014/main" val="4286055973"/>
                  </a:ext>
                </a:extLst>
              </a:tr>
              <a:tr h="534176">
                <a:tc>
                  <a:txBody>
                    <a:bodyPr/>
                    <a:lstStyle/>
                    <a:p>
                      <a:r>
                        <a:rPr lang="es-MX" sz="2000" dirty="0" err="1">
                          <a:effectLst/>
                        </a:rPr>
                        <a:t>onmousedown</a:t>
                      </a:r>
                      <a:endParaRPr lang="es-MX" sz="2000" dirty="0">
                        <a:effectLst/>
                      </a:endParaRPr>
                    </a:p>
                  </a:txBody>
                  <a:tcPr marL="36566" marR="36566" marT="18283" marB="18283" anchor="ctr"/>
                </a:tc>
                <a:tc>
                  <a:txBody>
                    <a:bodyPr/>
                    <a:lstStyle/>
                    <a:p>
                      <a:r>
                        <a:rPr lang="es-ES" sz="1800" dirty="0">
                          <a:effectLst/>
                        </a:rPr>
                        <a:t>Pulsar (sin soltar) un botón del ratón</a:t>
                      </a:r>
                    </a:p>
                  </a:txBody>
                  <a:tcPr marL="36566" marR="36566" marT="18283" marB="18283" anchor="ctr"/>
                </a:tc>
                <a:tc>
                  <a:txBody>
                    <a:bodyPr/>
                    <a:lstStyle/>
                    <a:p>
                      <a:r>
                        <a:rPr lang="es-MX" sz="1800">
                          <a:effectLst/>
                        </a:rPr>
                        <a:t>Todos los elementos</a:t>
                      </a:r>
                    </a:p>
                  </a:txBody>
                  <a:tcPr marL="36566" marR="36566" marT="18283" marB="18283" anchor="ctr"/>
                </a:tc>
                <a:extLst>
                  <a:ext uri="{0D108BD9-81ED-4DB2-BD59-A6C34878D82A}">
                    <a16:rowId xmlns:a16="http://schemas.microsoft.com/office/drawing/2014/main" val="579676378"/>
                  </a:ext>
                </a:extLst>
              </a:tr>
              <a:tr h="375435">
                <a:tc>
                  <a:txBody>
                    <a:bodyPr/>
                    <a:lstStyle/>
                    <a:p>
                      <a:r>
                        <a:rPr lang="es-MX" sz="2000">
                          <a:effectLst/>
                        </a:rPr>
                        <a:t>onmousemove</a:t>
                      </a:r>
                    </a:p>
                  </a:txBody>
                  <a:tcPr marL="36566" marR="36566" marT="18283" marB="18283" anchor="ctr"/>
                </a:tc>
                <a:tc>
                  <a:txBody>
                    <a:bodyPr/>
                    <a:lstStyle/>
                    <a:p>
                      <a:r>
                        <a:rPr lang="es-MX" sz="1800">
                          <a:effectLst/>
                        </a:rPr>
                        <a:t>Mover el ratón</a:t>
                      </a:r>
                    </a:p>
                  </a:txBody>
                  <a:tcPr marL="36566" marR="36566" marT="18283" marB="18283" anchor="ctr"/>
                </a:tc>
                <a:tc>
                  <a:txBody>
                    <a:bodyPr/>
                    <a:lstStyle/>
                    <a:p>
                      <a:r>
                        <a:rPr lang="es-MX" sz="1800" dirty="0">
                          <a:effectLst/>
                        </a:rPr>
                        <a:t>Todos los elementos</a:t>
                      </a:r>
                    </a:p>
                  </a:txBody>
                  <a:tcPr marL="36566" marR="36566" marT="18283" marB="18283" anchor="ctr"/>
                </a:tc>
                <a:extLst>
                  <a:ext uri="{0D108BD9-81ED-4DB2-BD59-A6C34878D82A}">
                    <a16:rowId xmlns:a16="http://schemas.microsoft.com/office/drawing/2014/main" val="3878682455"/>
                  </a:ext>
                </a:extLst>
              </a:tr>
            </a:tbl>
          </a:graphicData>
        </a:graphic>
      </p:graphicFrame>
    </p:spTree>
    <p:extLst>
      <p:ext uri="{BB962C8B-B14F-4D97-AF65-F5344CB8AC3E}">
        <p14:creationId xmlns:p14="http://schemas.microsoft.com/office/powerpoint/2010/main" val="1461345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243EB3FF-BCCA-4153-A9A8-A4428157C39D}"/>
              </a:ext>
            </a:extLst>
          </p:cNvPr>
          <p:cNvGraphicFramePr>
            <a:graphicFrameLocks noGrp="1"/>
          </p:cNvGraphicFramePr>
          <p:nvPr>
            <p:ph sz="half" idx="1"/>
            <p:extLst>
              <p:ext uri="{D42A27DB-BD31-4B8C-83A1-F6EECF244321}">
                <p14:modId xmlns:p14="http://schemas.microsoft.com/office/powerpoint/2010/main" val="1404981410"/>
              </p:ext>
            </p:extLst>
          </p:nvPr>
        </p:nvGraphicFramePr>
        <p:xfrm>
          <a:off x="838200" y="465438"/>
          <a:ext cx="10515600" cy="5927123"/>
        </p:xfrm>
        <a:graphic>
          <a:graphicData uri="http://schemas.openxmlformats.org/drawingml/2006/table">
            <a:tbl>
              <a:tblPr>
                <a:tableStyleId>{BC89EF96-8CEA-46FF-86C4-4CE0E7609802}</a:tableStyleId>
              </a:tblPr>
              <a:tblGrid>
                <a:gridCol w="1754079">
                  <a:extLst>
                    <a:ext uri="{9D8B030D-6E8A-4147-A177-3AD203B41FA5}">
                      <a16:colId xmlns:a16="http://schemas.microsoft.com/office/drawing/2014/main" val="3329322325"/>
                    </a:ext>
                  </a:extLst>
                </a:gridCol>
                <a:gridCol w="4545367">
                  <a:extLst>
                    <a:ext uri="{9D8B030D-6E8A-4147-A177-3AD203B41FA5}">
                      <a16:colId xmlns:a16="http://schemas.microsoft.com/office/drawing/2014/main" val="1079856425"/>
                    </a:ext>
                  </a:extLst>
                </a:gridCol>
                <a:gridCol w="4216154">
                  <a:extLst>
                    <a:ext uri="{9D8B030D-6E8A-4147-A177-3AD203B41FA5}">
                      <a16:colId xmlns:a16="http://schemas.microsoft.com/office/drawing/2014/main" val="2299438856"/>
                    </a:ext>
                  </a:extLst>
                </a:gridCol>
              </a:tblGrid>
              <a:tr h="705135">
                <a:tc>
                  <a:txBody>
                    <a:bodyPr/>
                    <a:lstStyle/>
                    <a:p>
                      <a:pPr algn="l"/>
                      <a:r>
                        <a:rPr lang="es-MX" sz="2000" b="1" dirty="0">
                          <a:effectLst/>
                        </a:rPr>
                        <a:t>Evento</a:t>
                      </a:r>
                    </a:p>
                  </a:txBody>
                  <a:tcPr marL="36566" marR="36566" marT="18283" marB="18283" anchor="ctr"/>
                </a:tc>
                <a:tc>
                  <a:txBody>
                    <a:bodyPr/>
                    <a:lstStyle/>
                    <a:p>
                      <a:pPr algn="l"/>
                      <a:r>
                        <a:rPr lang="es-MX" sz="1800" b="1">
                          <a:effectLst/>
                        </a:rPr>
                        <a:t>Descripción</a:t>
                      </a:r>
                    </a:p>
                  </a:txBody>
                  <a:tcPr marL="36566" marR="36566" marT="18283" marB="18283" anchor="ctr"/>
                </a:tc>
                <a:tc>
                  <a:txBody>
                    <a:bodyPr/>
                    <a:lstStyle/>
                    <a:p>
                      <a:pPr algn="l"/>
                      <a:r>
                        <a:rPr lang="es-ES" sz="1800" b="1" dirty="0">
                          <a:effectLst/>
                        </a:rPr>
                        <a:t>Elementos para los que está definido</a:t>
                      </a:r>
                    </a:p>
                  </a:txBody>
                  <a:tcPr marL="36566" marR="36566" marT="18283" marB="18283" anchor="ctr"/>
                </a:tc>
                <a:extLst>
                  <a:ext uri="{0D108BD9-81ED-4DB2-BD59-A6C34878D82A}">
                    <a16:rowId xmlns:a16="http://schemas.microsoft.com/office/drawing/2014/main" val="1859712519"/>
                  </a:ext>
                </a:extLst>
              </a:tr>
              <a:tr h="705135">
                <a:tc>
                  <a:txBody>
                    <a:bodyPr/>
                    <a:lstStyle/>
                    <a:p>
                      <a:r>
                        <a:rPr lang="es-MX" sz="2000" dirty="0" err="1">
                          <a:effectLst/>
                        </a:rPr>
                        <a:t>onmouseout</a:t>
                      </a:r>
                      <a:endParaRPr lang="es-MX" sz="2000" dirty="0">
                        <a:effectLst/>
                      </a:endParaRPr>
                    </a:p>
                  </a:txBody>
                  <a:tcPr marL="36566" marR="36566" marT="18283" marB="18283" anchor="ctr"/>
                </a:tc>
                <a:tc>
                  <a:txBody>
                    <a:bodyPr/>
                    <a:lstStyle/>
                    <a:p>
                      <a:r>
                        <a:rPr lang="es-ES" sz="1800" dirty="0">
                          <a:effectLst/>
                        </a:rPr>
                        <a:t>El ratón "sale" del elemento (pasa por encima de otro elemento)</a:t>
                      </a:r>
                    </a:p>
                  </a:txBody>
                  <a:tcPr marL="36566" marR="36566" marT="18283" marB="18283" anchor="ctr"/>
                </a:tc>
                <a:tc>
                  <a:txBody>
                    <a:bodyPr/>
                    <a:lstStyle/>
                    <a:p>
                      <a:r>
                        <a:rPr lang="es-MX" sz="1800" dirty="0">
                          <a:effectLst/>
                        </a:rPr>
                        <a:t>Todos los elementos</a:t>
                      </a:r>
                    </a:p>
                  </a:txBody>
                  <a:tcPr marL="36566" marR="36566" marT="18283" marB="18283" anchor="ctr"/>
                </a:tc>
                <a:extLst>
                  <a:ext uri="{0D108BD9-81ED-4DB2-BD59-A6C34878D82A}">
                    <a16:rowId xmlns:a16="http://schemas.microsoft.com/office/drawing/2014/main" val="3378715463"/>
                  </a:ext>
                </a:extLst>
              </a:tr>
              <a:tr h="705135">
                <a:tc>
                  <a:txBody>
                    <a:bodyPr/>
                    <a:lstStyle/>
                    <a:p>
                      <a:r>
                        <a:rPr lang="es-MX" sz="2000">
                          <a:effectLst/>
                        </a:rPr>
                        <a:t>onmouseover</a:t>
                      </a:r>
                    </a:p>
                  </a:txBody>
                  <a:tcPr marL="36566" marR="36566" marT="18283" marB="18283" anchor="ctr"/>
                </a:tc>
                <a:tc>
                  <a:txBody>
                    <a:bodyPr/>
                    <a:lstStyle/>
                    <a:p>
                      <a:r>
                        <a:rPr lang="es-ES" sz="1800">
                          <a:effectLst/>
                        </a:rPr>
                        <a:t>El ratón "entra" en el elemento (pasa por encima del elemento)</a:t>
                      </a:r>
                    </a:p>
                  </a:txBody>
                  <a:tcPr marL="36566" marR="36566" marT="18283" marB="18283" anchor="ctr"/>
                </a:tc>
                <a:tc>
                  <a:txBody>
                    <a:bodyPr/>
                    <a:lstStyle/>
                    <a:p>
                      <a:r>
                        <a:rPr lang="es-MX" sz="1800" dirty="0">
                          <a:effectLst/>
                        </a:rPr>
                        <a:t>Todos los elementos</a:t>
                      </a:r>
                    </a:p>
                  </a:txBody>
                  <a:tcPr marL="36566" marR="36566" marT="18283" marB="18283" anchor="ctr"/>
                </a:tc>
                <a:extLst>
                  <a:ext uri="{0D108BD9-81ED-4DB2-BD59-A6C34878D82A}">
                    <a16:rowId xmlns:a16="http://schemas.microsoft.com/office/drawing/2014/main" val="1736665704"/>
                  </a:ext>
                </a:extLst>
              </a:tr>
              <a:tr h="705135">
                <a:tc>
                  <a:txBody>
                    <a:bodyPr/>
                    <a:lstStyle/>
                    <a:p>
                      <a:r>
                        <a:rPr lang="es-MX" sz="2000">
                          <a:effectLst/>
                        </a:rPr>
                        <a:t>onmouseup</a:t>
                      </a:r>
                    </a:p>
                  </a:txBody>
                  <a:tcPr marL="36566" marR="36566" marT="18283" marB="18283" anchor="ctr"/>
                </a:tc>
                <a:tc>
                  <a:txBody>
                    <a:bodyPr/>
                    <a:lstStyle/>
                    <a:p>
                      <a:r>
                        <a:rPr lang="es-ES" sz="1800">
                          <a:effectLst/>
                        </a:rPr>
                        <a:t>Soltar el botón que estaba pulsado en el ratón</a:t>
                      </a:r>
                    </a:p>
                  </a:txBody>
                  <a:tcPr marL="36566" marR="36566" marT="18283" marB="18283" anchor="ctr"/>
                </a:tc>
                <a:tc>
                  <a:txBody>
                    <a:bodyPr/>
                    <a:lstStyle/>
                    <a:p>
                      <a:r>
                        <a:rPr lang="es-MX" sz="1800" dirty="0">
                          <a:effectLst/>
                        </a:rPr>
                        <a:t>Todos los elementos</a:t>
                      </a:r>
                    </a:p>
                  </a:txBody>
                  <a:tcPr marL="36566" marR="36566" marT="18283" marB="18283" anchor="ctr"/>
                </a:tc>
                <a:extLst>
                  <a:ext uri="{0D108BD9-81ED-4DB2-BD59-A6C34878D82A}">
                    <a16:rowId xmlns:a16="http://schemas.microsoft.com/office/drawing/2014/main" val="1781979648"/>
                  </a:ext>
                </a:extLst>
              </a:tr>
              <a:tr h="705135">
                <a:tc>
                  <a:txBody>
                    <a:bodyPr/>
                    <a:lstStyle/>
                    <a:p>
                      <a:r>
                        <a:rPr lang="es-MX" sz="2000">
                          <a:effectLst/>
                        </a:rPr>
                        <a:t>onreset</a:t>
                      </a:r>
                    </a:p>
                  </a:txBody>
                  <a:tcPr marL="36566" marR="36566" marT="18283" marB="18283" anchor="ctr"/>
                </a:tc>
                <a:tc>
                  <a:txBody>
                    <a:bodyPr/>
                    <a:lstStyle/>
                    <a:p>
                      <a:r>
                        <a:rPr lang="es-ES" sz="1800">
                          <a:effectLst/>
                        </a:rPr>
                        <a:t>Inicializar el formulario (borrar todos sus datos)</a:t>
                      </a:r>
                    </a:p>
                  </a:txBody>
                  <a:tcPr marL="36566" marR="36566" marT="18283" marB="18283" anchor="ctr"/>
                </a:tc>
                <a:tc>
                  <a:txBody>
                    <a:bodyPr/>
                    <a:lstStyle/>
                    <a:p>
                      <a:r>
                        <a:rPr lang="es-MX" sz="1800" dirty="0">
                          <a:effectLst/>
                        </a:rPr>
                        <a:t>&lt;</a:t>
                      </a:r>
                      <a:r>
                        <a:rPr lang="es-MX" sz="1800" dirty="0" err="1">
                          <a:effectLst/>
                        </a:rPr>
                        <a:t>form</a:t>
                      </a:r>
                      <a:r>
                        <a:rPr lang="es-MX" sz="1800" dirty="0">
                          <a:effectLst/>
                        </a:rPr>
                        <a:t>&gt;</a:t>
                      </a:r>
                    </a:p>
                  </a:txBody>
                  <a:tcPr marL="36566" marR="36566" marT="18283" marB="18283" anchor="ctr"/>
                </a:tc>
                <a:extLst>
                  <a:ext uri="{0D108BD9-81ED-4DB2-BD59-A6C34878D82A}">
                    <a16:rowId xmlns:a16="http://schemas.microsoft.com/office/drawing/2014/main" val="3576893192"/>
                  </a:ext>
                </a:extLst>
              </a:tr>
              <a:tr h="705135">
                <a:tc>
                  <a:txBody>
                    <a:bodyPr/>
                    <a:lstStyle/>
                    <a:p>
                      <a:r>
                        <a:rPr lang="es-MX" sz="2000">
                          <a:effectLst/>
                        </a:rPr>
                        <a:t>onresize</a:t>
                      </a:r>
                    </a:p>
                  </a:txBody>
                  <a:tcPr marL="36566" marR="36566" marT="18283" marB="18283" anchor="ctr"/>
                </a:tc>
                <a:tc>
                  <a:txBody>
                    <a:bodyPr/>
                    <a:lstStyle/>
                    <a:p>
                      <a:r>
                        <a:rPr lang="es-ES" sz="1800">
                          <a:effectLst/>
                        </a:rPr>
                        <a:t>Se ha modificado el tamaño de la ventana del navegador</a:t>
                      </a:r>
                    </a:p>
                  </a:txBody>
                  <a:tcPr marL="36566" marR="36566" marT="18283" marB="18283" anchor="ctr"/>
                </a:tc>
                <a:tc>
                  <a:txBody>
                    <a:bodyPr/>
                    <a:lstStyle/>
                    <a:p>
                      <a:r>
                        <a:rPr lang="es-MX" sz="1800" dirty="0">
                          <a:effectLst/>
                        </a:rPr>
                        <a:t>&lt;</a:t>
                      </a:r>
                      <a:r>
                        <a:rPr lang="es-MX" sz="1800" dirty="0" err="1">
                          <a:effectLst/>
                        </a:rPr>
                        <a:t>body</a:t>
                      </a:r>
                      <a:r>
                        <a:rPr lang="es-MX" sz="1800" dirty="0">
                          <a:effectLst/>
                        </a:rPr>
                        <a:t>&gt;</a:t>
                      </a:r>
                    </a:p>
                  </a:txBody>
                  <a:tcPr marL="36566" marR="36566" marT="18283" marB="18283" anchor="ctr"/>
                </a:tc>
                <a:extLst>
                  <a:ext uri="{0D108BD9-81ED-4DB2-BD59-A6C34878D82A}">
                    <a16:rowId xmlns:a16="http://schemas.microsoft.com/office/drawing/2014/main" val="2317936179"/>
                  </a:ext>
                </a:extLst>
              </a:tr>
              <a:tr h="495589">
                <a:tc>
                  <a:txBody>
                    <a:bodyPr/>
                    <a:lstStyle/>
                    <a:p>
                      <a:r>
                        <a:rPr lang="es-MX" sz="2000">
                          <a:effectLst/>
                        </a:rPr>
                        <a:t>onselect</a:t>
                      </a:r>
                    </a:p>
                  </a:txBody>
                  <a:tcPr marL="36566" marR="36566" marT="18283" marB="18283" anchor="ctr"/>
                </a:tc>
                <a:tc>
                  <a:txBody>
                    <a:bodyPr/>
                    <a:lstStyle/>
                    <a:p>
                      <a:r>
                        <a:rPr lang="es-MX" sz="1800">
                          <a:effectLst/>
                        </a:rPr>
                        <a:t>Seleccionar un texto</a:t>
                      </a:r>
                    </a:p>
                  </a:txBody>
                  <a:tcPr marL="36566" marR="36566" marT="18283" marB="18283" anchor="ctr"/>
                </a:tc>
                <a:tc>
                  <a:txBody>
                    <a:bodyPr/>
                    <a:lstStyle/>
                    <a:p>
                      <a:r>
                        <a:rPr lang="es-MX" sz="1800" dirty="0">
                          <a:effectLst/>
                        </a:rPr>
                        <a:t>&lt;input&gt;, &lt;</a:t>
                      </a:r>
                      <a:r>
                        <a:rPr lang="es-MX" sz="1800" dirty="0" err="1">
                          <a:effectLst/>
                        </a:rPr>
                        <a:t>textarea</a:t>
                      </a:r>
                      <a:r>
                        <a:rPr lang="es-MX" sz="1800" dirty="0">
                          <a:effectLst/>
                        </a:rPr>
                        <a:t>&gt;</a:t>
                      </a:r>
                    </a:p>
                  </a:txBody>
                  <a:tcPr marL="36566" marR="36566" marT="18283" marB="18283" anchor="ctr"/>
                </a:tc>
                <a:extLst>
                  <a:ext uri="{0D108BD9-81ED-4DB2-BD59-A6C34878D82A}">
                    <a16:rowId xmlns:a16="http://schemas.microsoft.com/office/drawing/2014/main" val="3792100790"/>
                  </a:ext>
                </a:extLst>
              </a:tr>
              <a:tr h="495589">
                <a:tc>
                  <a:txBody>
                    <a:bodyPr/>
                    <a:lstStyle/>
                    <a:p>
                      <a:r>
                        <a:rPr lang="es-MX" sz="2000">
                          <a:effectLst/>
                        </a:rPr>
                        <a:t>onsubmit</a:t>
                      </a:r>
                    </a:p>
                  </a:txBody>
                  <a:tcPr marL="36566" marR="36566" marT="18283" marB="18283" anchor="ctr"/>
                </a:tc>
                <a:tc>
                  <a:txBody>
                    <a:bodyPr/>
                    <a:lstStyle/>
                    <a:p>
                      <a:r>
                        <a:rPr lang="es-MX" sz="1800">
                          <a:effectLst/>
                        </a:rPr>
                        <a:t>Enviar el formulario</a:t>
                      </a:r>
                    </a:p>
                  </a:txBody>
                  <a:tcPr marL="36566" marR="36566" marT="18283" marB="18283" anchor="ctr"/>
                </a:tc>
                <a:tc>
                  <a:txBody>
                    <a:bodyPr/>
                    <a:lstStyle/>
                    <a:p>
                      <a:r>
                        <a:rPr lang="es-MX" sz="1800" dirty="0">
                          <a:effectLst/>
                        </a:rPr>
                        <a:t>&lt;</a:t>
                      </a:r>
                      <a:r>
                        <a:rPr lang="es-MX" sz="1800" dirty="0" err="1">
                          <a:effectLst/>
                        </a:rPr>
                        <a:t>form</a:t>
                      </a:r>
                      <a:r>
                        <a:rPr lang="es-MX" sz="1800" dirty="0">
                          <a:effectLst/>
                        </a:rPr>
                        <a:t>&gt;</a:t>
                      </a:r>
                    </a:p>
                  </a:txBody>
                  <a:tcPr marL="36566" marR="36566" marT="18283" marB="18283" anchor="ctr"/>
                </a:tc>
                <a:extLst>
                  <a:ext uri="{0D108BD9-81ED-4DB2-BD59-A6C34878D82A}">
                    <a16:rowId xmlns:a16="http://schemas.microsoft.com/office/drawing/2014/main" val="1993350311"/>
                  </a:ext>
                </a:extLst>
              </a:tr>
              <a:tr h="705135">
                <a:tc>
                  <a:txBody>
                    <a:bodyPr/>
                    <a:lstStyle/>
                    <a:p>
                      <a:r>
                        <a:rPr lang="es-MX" sz="2000" dirty="0" err="1">
                          <a:effectLst/>
                        </a:rPr>
                        <a:t>onunload</a:t>
                      </a:r>
                      <a:endParaRPr lang="es-MX" sz="2000" dirty="0">
                        <a:effectLst/>
                      </a:endParaRPr>
                    </a:p>
                  </a:txBody>
                  <a:tcPr marL="36566" marR="36566" marT="18283" marB="18283" anchor="ctr"/>
                </a:tc>
                <a:tc>
                  <a:txBody>
                    <a:bodyPr/>
                    <a:lstStyle/>
                    <a:p>
                      <a:r>
                        <a:rPr lang="es-ES" sz="1800">
                          <a:effectLst/>
                        </a:rPr>
                        <a:t>Se abandona la página (por ejemplo al cerrar el navegador)</a:t>
                      </a:r>
                    </a:p>
                  </a:txBody>
                  <a:tcPr marL="36566" marR="36566" marT="18283" marB="18283" anchor="ctr"/>
                </a:tc>
                <a:tc>
                  <a:txBody>
                    <a:bodyPr/>
                    <a:lstStyle/>
                    <a:p>
                      <a:r>
                        <a:rPr lang="es-MX" sz="1800" dirty="0">
                          <a:effectLst/>
                        </a:rPr>
                        <a:t>&lt;</a:t>
                      </a:r>
                      <a:r>
                        <a:rPr lang="es-MX" sz="1800" dirty="0" err="1">
                          <a:effectLst/>
                        </a:rPr>
                        <a:t>body</a:t>
                      </a:r>
                      <a:r>
                        <a:rPr lang="es-MX" sz="1800" dirty="0">
                          <a:effectLst/>
                        </a:rPr>
                        <a:t>&gt;</a:t>
                      </a:r>
                    </a:p>
                  </a:txBody>
                  <a:tcPr marL="36566" marR="36566" marT="18283" marB="18283" anchor="ctr"/>
                </a:tc>
                <a:extLst>
                  <a:ext uri="{0D108BD9-81ED-4DB2-BD59-A6C34878D82A}">
                    <a16:rowId xmlns:a16="http://schemas.microsoft.com/office/drawing/2014/main" val="1782987195"/>
                  </a:ext>
                </a:extLst>
              </a:tr>
            </a:tbl>
          </a:graphicData>
        </a:graphic>
      </p:graphicFrame>
    </p:spTree>
    <p:extLst>
      <p:ext uri="{BB962C8B-B14F-4D97-AF65-F5344CB8AC3E}">
        <p14:creationId xmlns:p14="http://schemas.microsoft.com/office/powerpoint/2010/main" val="2039424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64D61-4EE7-4ACF-B2A5-426944B7729C}"/>
              </a:ext>
            </a:extLst>
          </p:cNvPr>
          <p:cNvSpPr>
            <a:spLocks noGrp="1"/>
          </p:cNvSpPr>
          <p:nvPr>
            <p:ph type="title"/>
          </p:nvPr>
        </p:nvSpPr>
        <p:spPr/>
        <p:txBody>
          <a:bodyPr>
            <a:normAutofit fontScale="90000"/>
          </a:bodyPr>
          <a:lstStyle/>
          <a:p>
            <a:r>
              <a:rPr lang="es-MX" b="1" dirty="0"/>
              <a:t>Manejadores de eventos como atributos (X)HTML</a:t>
            </a:r>
            <a:br>
              <a:rPr lang="es-MX" b="1" dirty="0"/>
            </a:br>
            <a:endParaRPr lang="es-MX" dirty="0"/>
          </a:p>
        </p:txBody>
      </p:sp>
      <p:sp>
        <p:nvSpPr>
          <p:cNvPr id="3" name="Marcador de contenido 2">
            <a:extLst>
              <a:ext uri="{FF2B5EF4-FFF2-40B4-BE49-F238E27FC236}">
                <a16:creationId xmlns:a16="http://schemas.microsoft.com/office/drawing/2014/main" id="{9C1648C3-DA0B-4B27-9F58-3C833864D4E5}"/>
              </a:ext>
            </a:extLst>
          </p:cNvPr>
          <p:cNvSpPr>
            <a:spLocks noGrp="1"/>
          </p:cNvSpPr>
          <p:nvPr>
            <p:ph sz="half" idx="1"/>
          </p:nvPr>
        </p:nvSpPr>
        <p:spPr/>
        <p:txBody>
          <a:bodyPr/>
          <a:lstStyle/>
          <a:p>
            <a:r>
              <a:rPr lang="es-ES" dirty="0"/>
              <a:t>El código se incluye en un atributo del propio elemento (X)HTML</a:t>
            </a:r>
          </a:p>
          <a:p>
            <a:endParaRPr lang="es-ES" dirty="0"/>
          </a:p>
          <a:p>
            <a:pPr marL="0" indent="0">
              <a:buNone/>
            </a:pPr>
            <a:r>
              <a:rPr lang="en-US" dirty="0"/>
              <a:t>&lt;input type="button" value="</a:t>
            </a:r>
            <a:r>
              <a:rPr lang="en-US" dirty="0" err="1"/>
              <a:t>Pinchame</a:t>
            </a:r>
            <a:r>
              <a:rPr lang="en-US" dirty="0"/>
              <a:t> y </a:t>
            </a:r>
            <a:r>
              <a:rPr lang="en-US" dirty="0" err="1"/>
              <a:t>verás</a:t>
            </a:r>
            <a:r>
              <a:rPr lang="en-US" dirty="0"/>
              <a:t>" onclick="alert('Gracias por </a:t>
            </a:r>
            <a:r>
              <a:rPr lang="en-US" dirty="0" err="1"/>
              <a:t>pinchar</a:t>
            </a:r>
            <a:r>
              <a:rPr lang="en-US" dirty="0"/>
              <a:t>');" /&gt;</a:t>
            </a:r>
            <a:endParaRPr lang="es-MX" dirty="0"/>
          </a:p>
        </p:txBody>
      </p:sp>
      <p:sp>
        <p:nvSpPr>
          <p:cNvPr id="4" name="Marcador de contenido 3">
            <a:extLst>
              <a:ext uri="{FF2B5EF4-FFF2-40B4-BE49-F238E27FC236}">
                <a16:creationId xmlns:a16="http://schemas.microsoft.com/office/drawing/2014/main" id="{7FAB936E-69D2-49CD-AFF0-A75187918EE7}"/>
              </a:ext>
            </a:extLst>
          </p:cNvPr>
          <p:cNvSpPr>
            <a:spLocks noGrp="1"/>
          </p:cNvSpPr>
          <p:nvPr>
            <p:ph sz="half" idx="2"/>
          </p:nvPr>
        </p:nvSpPr>
        <p:spPr/>
        <p:txBody>
          <a:bodyPr/>
          <a:lstStyle/>
          <a:p>
            <a:pPr marL="0" indent="0">
              <a:buNone/>
            </a:pPr>
            <a:r>
              <a:rPr lang="es-ES" dirty="0"/>
              <a:t>&lt;</a:t>
            </a:r>
            <a:r>
              <a:rPr lang="es-ES" dirty="0" err="1"/>
              <a:t>div</a:t>
            </a:r>
            <a:r>
              <a:rPr lang="es-ES" dirty="0"/>
              <a:t> </a:t>
            </a:r>
            <a:r>
              <a:rPr lang="es-ES" dirty="0" err="1"/>
              <a:t>onclick</a:t>
            </a:r>
            <a:r>
              <a:rPr lang="es-ES" dirty="0"/>
              <a:t>="console.log('Has pinchado con el ratón');" </a:t>
            </a:r>
            <a:r>
              <a:rPr lang="es-ES" dirty="0" err="1"/>
              <a:t>onmouseover</a:t>
            </a:r>
            <a:r>
              <a:rPr lang="es-ES" dirty="0"/>
              <a:t>="console.log('Acabas de pasar el ratón por encima');"&gt;</a:t>
            </a:r>
          </a:p>
          <a:p>
            <a:pPr marL="0" indent="0">
              <a:buNone/>
            </a:pPr>
            <a:r>
              <a:rPr lang="es-ES" dirty="0"/>
              <a:t>    Puedes pinchar sobre este elemento o simplemente pasar el ratón por encima</a:t>
            </a:r>
          </a:p>
          <a:p>
            <a:pPr marL="0" indent="0">
              <a:buNone/>
            </a:pPr>
            <a:r>
              <a:rPr lang="es-ES" dirty="0"/>
              <a:t>&lt;/</a:t>
            </a:r>
            <a:r>
              <a:rPr lang="es-ES" dirty="0" err="1"/>
              <a:t>div</a:t>
            </a:r>
            <a:r>
              <a:rPr lang="es-ES" dirty="0"/>
              <a:t>&gt;</a:t>
            </a:r>
            <a:endParaRPr lang="es-MX" dirty="0"/>
          </a:p>
        </p:txBody>
      </p:sp>
    </p:spTree>
    <p:extLst>
      <p:ext uri="{BB962C8B-B14F-4D97-AF65-F5344CB8AC3E}">
        <p14:creationId xmlns:p14="http://schemas.microsoft.com/office/powerpoint/2010/main" val="1621173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E5B41-6C47-4230-8295-2854736FB7B2}"/>
              </a:ext>
            </a:extLst>
          </p:cNvPr>
          <p:cNvSpPr>
            <a:spLocks noGrp="1"/>
          </p:cNvSpPr>
          <p:nvPr>
            <p:ph type="title"/>
          </p:nvPr>
        </p:nvSpPr>
        <p:spPr/>
        <p:txBody>
          <a:bodyPr/>
          <a:lstStyle/>
          <a:p>
            <a:r>
              <a:rPr lang="es-ES" cap="all" dirty="0"/>
              <a:t>MANEJADORES DE EVENTOS Y VARIABLE THIS</a:t>
            </a:r>
            <a:endParaRPr lang="es-MX" dirty="0"/>
          </a:p>
        </p:txBody>
      </p:sp>
      <p:sp>
        <p:nvSpPr>
          <p:cNvPr id="3" name="Marcador de contenido 2">
            <a:extLst>
              <a:ext uri="{FF2B5EF4-FFF2-40B4-BE49-F238E27FC236}">
                <a16:creationId xmlns:a16="http://schemas.microsoft.com/office/drawing/2014/main" id="{C307EDEE-C1CF-409C-A75A-06EF8A7DCB55}"/>
              </a:ext>
            </a:extLst>
          </p:cNvPr>
          <p:cNvSpPr>
            <a:spLocks noGrp="1"/>
          </p:cNvSpPr>
          <p:nvPr>
            <p:ph sz="half" idx="1"/>
          </p:nvPr>
        </p:nvSpPr>
        <p:spPr/>
        <p:txBody>
          <a:bodyPr>
            <a:normAutofit fontScale="77500" lnSpcReduction="20000"/>
          </a:bodyPr>
          <a:lstStyle/>
          <a:p>
            <a:r>
              <a:rPr lang="es-ES" dirty="0"/>
              <a:t>En los eventos, se puede utilizar la variable </a:t>
            </a:r>
            <a:r>
              <a:rPr lang="es-ES" dirty="0" err="1"/>
              <a:t>this</a:t>
            </a:r>
            <a:r>
              <a:rPr lang="es-ES" dirty="0"/>
              <a:t> para referirse al elemento XHTML que ha provocado el evento</a:t>
            </a:r>
          </a:p>
          <a:p>
            <a:endParaRPr lang="es-ES" dirty="0"/>
          </a:p>
          <a:p>
            <a:pPr marL="0" indent="0">
              <a:buNone/>
            </a:pPr>
            <a:r>
              <a:rPr lang="es-MX" dirty="0"/>
              <a:t>&lt;</a:t>
            </a:r>
            <a:r>
              <a:rPr lang="es-MX" dirty="0" err="1"/>
              <a:t>div</a:t>
            </a:r>
            <a:r>
              <a:rPr lang="es-MX" dirty="0"/>
              <a:t> id="contenidos" </a:t>
            </a:r>
            <a:r>
              <a:rPr lang="es-MX" dirty="0" err="1"/>
              <a:t>style</a:t>
            </a:r>
            <a:r>
              <a:rPr lang="es-MX" dirty="0"/>
              <a:t>="width:150px; height:60px; </a:t>
            </a:r>
            <a:r>
              <a:rPr lang="es-MX" dirty="0" err="1"/>
              <a:t>border:thin</a:t>
            </a:r>
            <a:r>
              <a:rPr lang="es-MX" dirty="0"/>
              <a:t> </a:t>
            </a:r>
            <a:r>
              <a:rPr lang="es-MX" dirty="0" err="1"/>
              <a:t>solid</a:t>
            </a:r>
            <a:r>
              <a:rPr lang="es-MX" dirty="0"/>
              <a:t> </a:t>
            </a:r>
            <a:r>
              <a:rPr lang="es-MX" dirty="0" err="1"/>
              <a:t>silver</a:t>
            </a:r>
            <a:r>
              <a:rPr lang="es-MX" dirty="0"/>
              <a:t>" </a:t>
            </a:r>
            <a:r>
              <a:rPr lang="es-MX" dirty="0" err="1"/>
              <a:t>onmouseover</a:t>
            </a:r>
            <a:r>
              <a:rPr lang="es-MX" dirty="0"/>
              <a:t>="</a:t>
            </a:r>
            <a:r>
              <a:rPr lang="es-MX" dirty="0" err="1"/>
              <a:t>document.getElementById</a:t>
            </a:r>
            <a:r>
              <a:rPr lang="es-MX" dirty="0"/>
              <a:t>('contenidos').</a:t>
            </a:r>
            <a:r>
              <a:rPr lang="es-MX" dirty="0" err="1"/>
              <a:t>style.borderColor</a:t>
            </a:r>
            <a:r>
              <a:rPr lang="es-MX" dirty="0"/>
              <a:t>='</a:t>
            </a:r>
            <a:r>
              <a:rPr lang="es-MX" dirty="0" err="1"/>
              <a:t>black</a:t>
            </a:r>
            <a:r>
              <a:rPr lang="es-MX" dirty="0"/>
              <a:t>';" </a:t>
            </a:r>
            <a:r>
              <a:rPr lang="es-MX" dirty="0" err="1"/>
              <a:t>onmouseout</a:t>
            </a:r>
            <a:r>
              <a:rPr lang="es-MX" dirty="0"/>
              <a:t>="</a:t>
            </a:r>
            <a:r>
              <a:rPr lang="es-MX" dirty="0" err="1"/>
              <a:t>document.getElementById</a:t>
            </a:r>
            <a:r>
              <a:rPr lang="es-MX" dirty="0"/>
              <a:t>('contenidos').</a:t>
            </a:r>
            <a:r>
              <a:rPr lang="es-MX" dirty="0" err="1"/>
              <a:t>style.borderColor</a:t>
            </a:r>
            <a:r>
              <a:rPr lang="es-MX" dirty="0"/>
              <a:t>='</a:t>
            </a:r>
            <a:r>
              <a:rPr lang="es-MX" dirty="0" err="1"/>
              <a:t>silver</a:t>
            </a:r>
            <a:r>
              <a:rPr lang="es-MX" dirty="0"/>
              <a:t>';"&gt;</a:t>
            </a:r>
          </a:p>
          <a:p>
            <a:pPr marL="0" indent="0">
              <a:buNone/>
            </a:pPr>
            <a:r>
              <a:rPr lang="es-MX" dirty="0"/>
              <a:t>    Sección de contenidos...</a:t>
            </a:r>
          </a:p>
          <a:p>
            <a:pPr marL="0" indent="0">
              <a:buNone/>
            </a:pPr>
            <a:r>
              <a:rPr lang="es-MX" dirty="0"/>
              <a:t>&lt;/</a:t>
            </a:r>
            <a:r>
              <a:rPr lang="es-MX" dirty="0" err="1"/>
              <a:t>div</a:t>
            </a:r>
            <a:r>
              <a:rPr lang="es-MX" dirty="0"/>
              <a:t>&gt;</a:t>
            </a:r>
          </a:p>
        </p:txBody>
      </p:sp>
      <p:sp>
        <p:nvSpPr>
          <p:cNvPr id="4" name="Marcador de contenido 3">
            <a:extLst>
              <a:ext uri="{FF2B5EF4-FFF2-40B4-BE49-F238E27FC236}">
                <a16:creationId xmlns:a16="http://schemas.microsoft.com/office/drawing/2014/main" id="{A76891D3-AB0B-49CF-B2D8-4B9C85FD4F52}"/>
              </a:ext>
            </a:extLst>
          </p:cNvPr>
          <p:cNvSpPr>
            <a:spLocks noGrp="1"/>
          </p:cNvSpPr>
          <p:nvPr>
            <p:ph sz="half" idx="2"/>
          </p:nvPr>
        </p:nvSpPr>
        <p:spPr/>
        <p:txBody>
          <a:bodyPr>
            <a:normAutofit fontScale="77500" lnSpcReduction="20000"/>
          </a:bodyPr>
          <a:lstStyle/>
          <a:p>
            <a:endParaRPr lang="es-MX" dirty="0"/>
          </a:p>
          <a:p>
            <a:endParaRPr lang="es-MX" dirty="0"/>
          </a:p>
          <a:p>
            <a:endParaRPr lang="es-MX" dirty="0"/>
          </a:p>
          <a:p>
            <a:pPr marL="0" indent="0">
              <a:buNone/>
            </a:pPr>
            <a:r>
              <a:rPr lang="es-MX" dirty="0"/>
              <a:t>&lt;</a:t>
            </a:r>
            <a:r>
              <a:rPr lang="es-MX" dirty="0" err="1"/>
              <a:t>div</a:t>
            </a:r>
            <a:r>
              <a:rPr lang="es-MX" dirty="0"/>
              <a:t> id="contenidos" </a:t>
            </a:r>
            <a:r>
              <a:rPr lang="es-MX" dirty="0" err="1"/>
              <a:t>style</a:t>
            </a:r>
            <a:r>
              <a:rPr lang="es-MX" dirty="0"/>
              <a:t>="width:150px; height:60px; </a:t>
            </a:r>
            <a:r>
              <a:rPr lang="es-MX" dirty="0" err="1"/>
              <a:t>border:thin</a:t>
            </a:r>
            <a:r>
              <a:rPr lang="es-MX" dirty="0"/>
              <a:t> </a:t>
            </a:r>
            <a:r>
              <a:rPr lang="es-MX" dirty="0" err="1"/>
              <a:t>solid</a:t>
            </a:r>
            <a:r>
              <a:rPr lang="es-MX" dirty="0"/>
              <a:t> </a:t>
            </a:r>
            <a:r>
              <a:rPr lang="es-MX" dirty="0" err="1"/>
              <a:t>silver</a:t>
            </a:r>
            <a:r>
              <a:rPr lang="es-MX" dirty="0"/>
              <a:t>" </a:t>
            </a:r>
            <a:r>
              <a:rPr lang="es-MX" dirty="0" err="1"/>
              <a:t>onmouseover</a:t>
            </a:r>
            <a:r>
              <a:rPr lang="es-MX" dirty="0"/>
              <a:t>="</a:t>
            </a:r>
            <a:r>
              <a:rPr lang="es-MX" dirty="0" err="1"/>
              <a:t>this.style.borderColor</a:t>
            </a:r>
            <a:r>
              <a:rPr lang="es-MX" dirty="0"/>
              <a:t>='</a:t>
            </a:r>
            <a:r>
              <a:rPr lang="es-MX" dirty="0" err="1"/>
              <a:t>black</a:t>
            </a:r>
            <a:r>
              <a:rPr lang="es-MX" dirty="0"/>
              <a:t>';" </a:t>
            </a:r>
            <a:r>
              <a:rPr lang="es-MX" dirty="0" err="1"/>
              <a:t>onmouseout</a:t>
            </a:r>
            <a:r>
              <a:rPr lang="es-MX" dirty="0"/>
              <a:t>="</a:t>
            </a:r>
            <a:r>
              <a:rPr lang="es-MX" dirty="0" err="1"/>
              <a:t>this.style.borderColor</a:t>
            </a:r>
            <a:r>
              <a:rPr lang="es-MX" dirty="0"/>
              <a:t>='</a:t>
            </a:r>
            <a:r>
              <a:rPr lang="es-MX" dirty="0" err="1"/>
              <a:t>silver</a:t>
            </a:r>
            <a:r>
              <a:rPr lang="es-MX" dirty="0"/>
              <a:t>';"&gt;</a:t>
            </a:r>
          </a:p>
          <a:p>
            <a:pPr marL="0" indent="0">
              <a:buNone/>
            </a:pPr>
            <a:r>
              <a:rPr lang="es-MX" dirty="0"/>
              <a:t>    Sección de contenidos...</a:t>
            </a:r>
          </a:p>
          <a:p>
            <a:pPr marL="0" indent="0">
              <a:buNone/>
            </a:pPr>
            <a:r>
              <a:rPr lang="es-MX" dirty="0"/>
              <a:t>&lt;/</a:t>
            </a:r>
            <a:r>
              <a:rPr lang="es-MX" dirty="0" err="1"/>
              <a:t>div</a:t>
            </a:r>
            <a:r>
              <a:rPr lang="es-MX" dirty="0"/>
              <a:t>&gt;</a:t>
            </a:r>
          </a:p>
        </p:txBody>
      </p:sp>
    </p:spTree>
    <p:extLst>
      <p:ext uri="{BB962C8B-B14F-4D97-AF65-F5344CB8AC3E}">
        <p14:creationId xmlns:p14="http://schemas.microsoft.com/office/powerpoint/2010/main" val="3282896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E2152-AFCC-444A-B823-F650B1420031}"/>
              </a:ext>
            </a:extLst>
          </p:cNvPr>
          <p:cNvSpPr>
            <a:spLocks noGrp="1"/>
          </p:cNvSpPr>
          <p:nvPr>
            <p:ph type="title"/>
          </p:nvPr>
        </p:nvSpPr>
        <p:spPr/>
        <p:txBody>
          <a:bodyPr>
            <a:normAutofit/>
          </a:bodyPr>
          <a:lstStyle/>
          <a:p>
            <a:r>
              <a:rPr lang="es-MX" cap="all" dirty="0"/>
              <a:t>MANEJADORES DE EVENTOS COMO FUNCIONES EXTERNAS</a:t>
            </a:r>
            <a:endParaRPr lang="es-MX" dirty="0"/>
          </a:p>
        </p:txBody>
      </p:sp>
      <p:sp>
        <p:nvSpPr>
          <p:cNvPr id="3" name="Marcador de contenido 2">
            <a:extLst>
              <a:ext uri="{FF2B5EF4-FFF2-40B4-BE49-F238E27FC236}">
                <a16:creationId xmlns:a16="http://schemas.microsoft.com/office/drawing/2014/main" id="{CAA96CB2-2BB0-4DCD-B343-06353CDCB5BB}"/>
              </a:ext>
            </a:extLst>
          </p:cNvPr>
          <p:cNvSpPr>
            <a:spLocks noGrp="1"/>
          </p:cNvSpPr>
          <p:nvPr>
            <p:ph sz="half" idx="1"/>
          </p:nvPr>
        </p:nvSpPr>
        <p:spPr>
          <a:xfrm>
            <a:off x="838200" y="1825625"/>
            <a:ext cx="3636146" cy="4351338"/>
          </a:xfrm>
        </p:spPr>
        <p:txBody>
          <a:bodyPr>
            <a:normAutofit fontScale="25000" lnSpcReduction="20000"/>
          </a:bodyPr>
          <a:lstStyle/>
          <a:p>
            <a:r>
              <a:rPr lang="es-ES" sz="5500" dirty="0"/>
              <a:t>Esta técnica consiste en extraer todas las instrucciones de JavaScript y agruparlas en una función externa. Una vez definida la función, en el atributo del elemento (X)HTML se incluye el nombre de la función, para indicar que es la función que se ejecuta cuando se produce el evento.</a:t>
            </a:r>
          </a:p>
          <a:p>
            <a:endParaRPr lang="es-ES" sz="5500" dirty="0"/>
          </a:p>
          <a:p>
            <a:r>
              <a:rPr lang="es-ES" sz="5500" dirty="0"/>
              <a:t>La llamada a la función se realiza de la forma habitual, indicando su nombre seguido de los paréntesis y de forma opcional, incluyendo todos los argumentos y parámetros que se necesiten.</a:t>
            </a:r>
          </a:p>
          <a:p>
            <a:endParaRPr lang="es-ES" sz="5500" dirty="0"/>
          </a:p>
          <a:p>
            <a:r>
              <a:rPr lang="es-ES" sz="5500" dirty="0"/>
              <a:t>El principal inconveniente de este método es que en las funciones externas no se puede seguir utilizando la variable </a:t>
            </a:r>
            <a:r>
              <a:rPr lang="es-ES" sz="5500" dirty="0" err="1"/>
              <a:t>this</a:t>
            </a:r>
            <a:r>
              <a:rPr lang="es-ES" sz="5500" dirty="0"/>
              <a:t> y por tanto, es necesario pasar esta variable como parámetro a la función.</a:t>
            </a:r>
          </a:p>
          <a:p>
            <a:pPr marL="0" indent="0">
              <a:buNone/>
            </a:pPr>
            <a:endParaRPr lang="es-ES" dirty="0"/>
          </a:p>
        </p:txBody>
      </p:sp>
      <p:sp>
        <p:nvSpPr>
          <p:cNvPr id="4" name="Marcador de contenido 3">
            <a:extLst>
              <a:ext uri="{FF2B5EF4-FFF2-40B4-BE49-F238E27FC236}">
                <a16:creationId xmlns:a16="http://schemas.microsoft.com/office/drawing/2014/main" id="{00BE9340-1E19-4FD0-86F9-B4E7EC74F937}"/>
              </a:ext>
            </a:extLst>
          </p:cNvPr>
          <p:cNvSpPr>
            <a:spLocks noGrp="1"/>
          </p:cNvSpPr>
          <p:nvPr>
            <p:ph sz="half" idx="2"/>
          </p:nvPr>
        </p:nvSpPr>
        <p:spPr>
          <a:xfrm>
            <a:off x="4980373" y="1690688"/>
            <a:ext cx="6373427" cy="4576947"/>
          </a:xfrm>
        </p:spPr>
        <p:txBody>
          <a:bodyPr>
            <a:noAutofit/>
          </a:bodyPr>
          <a:lstStyle/>
          <a:p>
            <a:pPr marL="0" indent="0">
              <a:lnSpc>
                <a:spcPct val="120000"/>
              </a:lnSpc>
              <a:buNone/>
            </a:pPr>
            <a:r>
              <a:rPr lang="es-MX" sz="1200" dirty="0" err="1"/>
              <a:t>function</a:t>
            </a:r>
            <a:r>
              <a:rPr lang="es-MX" sz="1200" dirty="0"/>
              <a:t> resalta(elemento) {   	 </a:t>
            </a:r>
            <a:r>
              <a:rPr lang="es-MX" sz="1200" dirty="0" err="1"/>
              <a:t>switch</a:t>
            </a:r>
            <a:r>
              <a:rPr lang="es-MX" sz="1200" dirty="0"/>
              <a:t>(</a:t>
            </a:r>
            <a:r>
              <a:rPr lang="es-MX" sz="1200" dirty="0" err="1"/>
              <a:t>elemento.style.borderColor</a:t>
            </a:r>
            <a:r>
              <a:rPr lang="es-MX" sz="1200" dirty="0"/>
              <a:t>) {</a:t>
            </a:r>
          </a:p>
          <a:p>
            <a:pPr marL="0" indent="0">
              <a:lnSpc>
                <a:spcPct val="120000"/>
              </a:lnSpc>
              <a:buNone/>
            </a:pPr>
            <a:r>
              <a:rPr lang="es-MX" sz="1200" dirty="0"/>
              <a:t>   		 case '</a:t>
            </a:r>
            <a:r>
              <a:rPr lang="es-MX" sz="1200" dirty="0" err="1"/>
              <a:t>silver</a:t>
            </a:r>
            <a:r>
              <a:rPr lang="es-MX" sz="1200" dirty="0"/>
              <a:t>':</a:t>
            </a:r>
          </a:p>
          <a:p>
            <a:pPr marL="0" indent="0">
              <a:lnSpc>
                <a:spcPct val="120000"/>
              </a:lnSpc>
              <a:buNone/>
            </a:pPr>
            <a:r>
              <a:rPr lang="es-MX" sz="1200" dirty="0"/>
              <a:t>    		case '</a:t>
            </a:r>
            <a:r>
              <a:rPr lang="es-MX" sz="1200" dirty="0" err="1"/>
              <a:t>silver</a:t>
            </a:r>
            <a:r>
              <a:rPr lang="es-MX" sz="1200" dirty="0"/>
              <a:t> </a:t>
            </a:r>
            <a:r>
              <a:rPr lang="es-MX" sz="1200" dirty="0" err="1"/>
              <a:t>silver</a:t>
            </a:r>
            <a:r>
              <a:rPr lang="es-MX" sz="1200" dirty="0"/>
              <a:t> </a:t>
            </a:r>
            <a:r>
              <a:rPr lang="es-MX" sz="1200" dirty="0" err="1"/>
              <a:t>silver</a:t>
            </a:r>
            <a:r>
              <a:rPr lang="es-MX" sz="1200" dirty="0"/>
              <a:t> </a:t>
            </a:r>
            <a:r>
              <a:rPr lang="es-MX" sz="1200" dirty="0" err="1"/>
              <a:t>silver</a:t>
            </a:r>
            <a:r>
              <a:rPr lang="es-MX" sz="1200" dirty="0"/>
              <a:t>':</a:t>
            </a:r>
          </a:p>
          <a:p>
            <a:pPr marL="0" indent="0">
              <a:lnSpc>
                <a:spcPct val="120000"/>
              </a:lnSpc>
              <a:buNone/>
            </a:pPr>
            <a:r>
              <a:rPr lang="es-MX" sz="1200" dirty="0"/>
              <a:t>    		case '#c0c0c0':</a:t>
            </a:r>
          </a:p>
          <a:p>
            <a:pPr marL="0" indent="0">
              <a:lnSpc>
                <a:spcPct val="120000"/>
              </a:lnSpc>
              <a:buNone/>
            </a:pPr>
            <a:r>
              <a:rPr lang="es-MX" sz="1200" dirty="0"/>
              <a:t>    		  </a:t>
            </a:r>
            <a:r>
              <a:rPr lang="es-MX" sz="1200" dirty="0" err="1"/>
              <a:t>elemento.style.borderColor</a:t>
            </a:r>
            <a:r>
              <a:rPr lang="es-MX" sz="1200" dirty="0"/>
              <a:t> = '</a:t>
            </a:r>
            <a:r>
              <a:rPr lang="es-MX" sz="1200" dirty="0" err="1"/>
              <a:t>black</a:t>
            </a:r>
            <a:r>
              <a:rPr lang="es-MX" sz="1200" dirty="0"/>
              <a:t>';</a:t>
            </a:r>
          </a:p>
          <a:p>
            <a:pPr marL="0" indent="0">
              <a:lnSpc>
                <a:spcPct val="120000"/>
              </a:lnSpc>
              <a:buNone/>
            </a:pPr>
            <a:r>
              <a:rPr lang="es-MX" sz="1200" dirty="0"/>
              <a:t>     		 break;</a:t>
            </a:r>
          </a:p>
          <a:p>
            <a:pPr marL="0" indent="0">
              <a:lnSpc>
                <a:spcPct val="120000"/>
              </a:lnSpc>
              <a:buNone/>
            </a:pPr>
            <a:r>
              <a:rPr lang="es-MX" sz="1200" dirty="0"/>
              <a:t>   		 case '</a:t>
            </a:r>
            <a:r>
              <a:rPr lang="es-MX" sz="1200" dirty="0" err="1"/>
              <a:t>black</a:t>
            </a:r>
            <a:r>
              <a:rPr lang="es-MX" sz="1200" dirty="0"/>
              <a:t>':</a:t>
            </a:r>
          </a:p>
          <a:p>
            <a:pPr marL="0" indent="0">
              <a:lnSpc>
                <a:spcPct val="120000"/>
              </a:lnSpc>
              <a:buNone/>
            </a:pPr>
            <a:r>
              <a:rPr lang="es-MX" sz="1200" dirty="0"/>
              <a:t>  		  case '</a:t>
            </a:r>
            <a:r>
              <a:rPr lang="es-MX" sz="1200" dirty="0" err="1"/>
              <a:t>black</a:t>
            </a:r>
            <a:r>
              <a:rPr lang="es-MX" sz="1200" dirty="0"/>
              <a:t> </a:t>
            </a:r>
            <a:r>
              <a:rPr lang="es-MX" sz="1200" dirty="0" err="1"/>
              <a:t>black</a:t>
            </a:r>
            <a:r>
              <a:rPr lang="es-MX" sz="1200" dirty="0"/>
              <a:t> </a:t>
            </a:r>
            <a:r>
              <a:rPr lang="es-MX" sz="1200" dirty="0" err="1"/>
              <a:t>black</a:t>
            </a:r>
            <a:r>
              <a:rPr lang="es-MX" sz="1200" dirty="0"/>
              <a:t> </a:t>
            </a:r>
            <a:r>
              <a:rPr lang="es-MX" sz="1200" dirty="0" err="1"/>
              <a:t>black</a:t>
            </a:r>
            <a:r>
              <a:rPr lang="es-MX" sz="1200" dirty="0"/>
              <a:t>':</a:t>
            </a:r>
          </a:p>
          <a:p>
            <a:pPr marL="0" indent="0">
              <a:lnSpc>
                <a:spcPct val="120000"/>
              </a:lnSpc>
              <a:buNone/>
            </a:pPr>
            <a:r>
              <a:rPr lang="es-MX" sz="1200" dirty="0"/>
              <a:t>  		  case '#000000':</a:t>
            </a:r>
          </a:p>
          <a:p>
            <a:pPr marL="0" indent="0">
              <a:lnSpc>
                <a:spcPct val="120000"/>
              </a:lnSpc>
              <a:buNone/>
            </a:pPr>
            <a:r>
              <a:rPr lang="es-MX" sz="1200" dirty="0"/>
              <a:t>      		</a:t>
            </a:r>
            <a:r>
              <a:rPr lang="es-MX" sz="1200" dirty="0" err="1"/>
              <a:t>elemento.style.borderColor</a:t>
            </a:r>
            <a:r>
              <a:rPr lang="es-MX" sz="1200" dirty="0"/>
              <a:t> = '</a:t>
            </a:r>
            <a:r>
              <a:rPr lang="es-MX" sz="1200" dirty="0" err="1"/>
              <a:t>silver</a:t>
            </a:r>
            <a:r>
              <a:rPr lang="es-MX" sz="1200" dirty="0"/>
              <a:t>';</a:t>
            </a:r>
          </a:p>
          <a:p>
            <a:pPr marL="0" indent="0">
              <a:lnSpc>
                <a:spcPct val="120000"/>
              </a:lnSpc>
              <a:buNone/>
            </a:pPr>
            <a:r>
              <a:rPr lang="es-MX" sz="1200" dirty="0"/>
              <a:t>     		 break;   } } </a:t>
            </a:r>
          </a:p>
          <a:p>
            <a:pPr marL="0" indent="0">
              <a:lnSpc>
                <a:spcPct val="120000"/>
              </a:lnSpc>
              <a:buNone/>
            </a:pPr>
            <a:r>
              <a:rPr lang="es-MX" sz="1200" dirty="0"/>
              <a:t>&lt;</a:t>
            </a:r>
            <a:r>
              <a:rPr lang="es-MX" sz="1200" dirty="0" err="1"/>
              <a:t>div</a:t>
            </a:r>
            <a:r>
              <a:rPr lang="es-MX" sz="1200" dirty="0"/>
              <a:t> </a:t>
            </a:r>
            <a:r>
              <a:rPr lang="es-MX" sz="1200" dirty="0" err="1"/>
              <a:t>style</a:t>
            </a:r>
            <a:r>
              <a:rPr lang="es-MX" sz="1200" dirty="0"/>
              <a:t>="width:150px; height:60px; </a:t>
            </a:r>
            <a:r>
              <a:rPr lang="es-MX" sz="1200" dirty="0" err="1"/>
              <a:t>border:thin</a:t>
            </a:r>
            <a:r>
              <a:rPr lang="es-MX" sz="1200" dirty="0"/>
              <a:t> </a:t>
            </a:r>
            <a:r>
              <a:rPr lang="es-MX" sz="1200" dirty="0" err="1"/>
              <a:t>solid</a:t>
            </a:r>
            <a:r>
              <a:rPr lang="es-MX" sz="1200" dirty="0"/>
              <a:t> </a:t>
            </a:r>
            <a:r>
              <a:rPr lang="es-MX" sz="1200" dirty="0" err="1"/>
              <a:t>silver</a:t>
            </a:r>
            <a:r>
              <a:rPr lang="es-MX" sz="1200" dirty="0"/>
              <a:t>" </a:t>
            </a:r>
            <a:r>
              <a:rPr lang="es-MX" sz="1200" dirty="0" err="1"/>
              <a:t>onmouseover</a:t>
            </a:r>
            <a:r>
              <a:rPr lang="es-MX" sz="1200" dirty="0"/>
              <a:t>="resalta(</a:t>
            </a:r>
            <a:r>
              <a:rPr lang="es-MX" sz="1200" dirty="0" err="1"/>
              <a:t>this</a:t>
            </a:r>
            <a:r>
              <a:rPr lang="es-MX" sz="1200" dirty="0"/>
              <a:t>)" </a:t>
            </a:r>
            <a:r>
              <a:rPr lang="es-MX" sz="1200" dirty="0" err="1"/>
              <a:t>onmouseout</a:t>
            </a:r>
            <a:r>
              <a:rPr lang="es-MX" sz="1200" dirty="0"/>
              <a:t>="resalta(</a:t>
            </a:r>
            <a:r>
              <a:rPr lang="es-MX" sz="1200" dirty="0" err="1"/>
              <a:t>this</a:t>
            </a:r>
            <a:r>
              <a:rPr lang="es-MX" sz="1200" dirty="0"/>
              <a:t>)"&gt;</a:t>
            </a:r>
          </a:p>
          <a:p>
            <a:pPr marL="0" indent="0">
              <a:lnSpc>
                <a:spcPct val="120000"/>
              </a:lnSpc>
              <a:buNone/>
            </a:pPr>
            <a:r>
              <a:rPr lang="es-MX" sz="1200" dirty="0"/>
              <a:t>  Sección de contenidos...</a:t>
            </a:r>
          </a:p>
          <a:p>
            <a:pPr marL="0" indent="0">
              <a:lnSpc>
                <a:spcPct val="120000"/>
              </a:lnSpc>
              <a:buNone/>
            </a:pPr>
            <a:r>
              <a:rPr lang="es-MX" sz="1200" dirty="0"/>
              <a:t>&lt;/</a:t>
            </a:r>
            <a:r>
              <a:rPr lang="es-MX" sz="1200" dirty="0" err="1"/>
              <a:t>div</a:t>
            </a:r>
            <a:r>
              <a:rPr lang="es-MX" sz="1200" dirty="0"/>
              <a:t>&gt;</a:t>
            </a:r>
          </a:p>
        </p:txBody>
      </p:sp>
    </p:spTree>
    <p:extLst>
      <p:ext uri="{BB962C8B-B14F-4D97-AF65-F5344CB8AC3E}">
        <p14:creationId xmlns:p14="http://schemas.microsoft.com/office/powerpoint/2010/main" val="344982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51447-99F9-4468-B850-9545AF474168}"/>
              </a:ext>
            </a:extLst>
          </p:cNvPr>
          <p:cNvSpPr>
            <a:spLocks noGrp="1"/>
          </p:cNvSpPr>
          <p:nvPr>
            <p:ph type="title"/>
          </p:nvPr>
        </p:nvSpPr>
        <p:spPr/>
        <p:txBody>
          <a:bodyPr/>
          <a:lstStyle/>
          <a:p>
            <a:r>
              <a:rPr lang="es-MX" b="1" dirty="0"/>
              <a:t>Manejadores de eventos semánticos</a:t>
            </a:r>
            <a:br>
              <a:rPr lang="es-MX" b="1" dirty="0"/>
            </a:br>
            <a:endParaRPr lang="es-MX" dirty="0"/>
          </a:p>
        </p:txBody>
      </p:sp>
      <p:sp>
        <p:nvSpPr>
          <p:cNvPr id="3" name="Marcador de contenido 2">
            <a:extLst>
              <a:ext uri="{FF2B5EF4-FFF2-40B4-BE49-F238E27FC236}">
                <a16:creationId xmlns:a16="http://schemas.microsoft.com/office/drawing/2014/main" id="{20CEB525-9988-4214-9352-1E07828E8D2D}"/>
              </a:ext>
            </a:extLst>
          </p:cNvPr>
          <p:cNvSpPr>
            <a:spLocks noGrp="1"/>
          </p:cNvSpPr>
          <p:nvPr>
            <p:ph sz="half" idx="1"/>
          </p:nvPr>
        </p:nvSpPr>
        <p:spPr>
          <a:xfrm>
            <a:off x="838200" y="1825625"/>
            <a:ext cx="3689412" cy="4351338"/>
          </a:xfrm>
        </p:spPr>
        <p:txBody>
          <a:bodyPr>
            <a:normAutofit fontScale="55000" lnSpcReduction="20000"/>
          </a:bodyPr>
          <a:lstStyle/>
          <a:p>
            <a:r>
              <a:rPr lang="es-ES" sz="2400" dirty="0"/>
              <a:t>Esta técnica es una evolución del método de las funciones externas, ya que se basa en utilizar las propiedades DOM de los elementos (X)HTML para asignar todas las funciones externas que actúan de manejadores de eventos</a:t>
            </a:r>
          </a:p>
          <a:p>
            <a:endParaRPr lang="es-ES" sz="2400" dirty="0"/>
          </a:p>
          <a:p>
            <a:r>
              <a:rPr lang="es-ES" sz="2400" dirty="0"/>
              <a:t>La técnica de los manejadores semánticos consiste en:</a:t>
            </a:r>
          </a:p>
          <a:p>
            <a:endParaRPr lang="es-ES" sz="2400" dirty="0"/>
          </a:p>
          <a:p>
            <a:r>
              <a:rPr lang="es-ES" sz="2400" dirty="0"/>
              <a:t>Asignar un identificador único al </a:t>
            </a:r>
            <a:r>
              <a:rPr lang="es-ES" sz="2400"/>
              <a:t>elemento (X)HTML </a:t>
            </a:r>
            <a:r>
              <a:rPr lang="es-ES" sz="2400" dirty="0"/>
              <a:t>mediante el atributo id.</a:t>
            </a:r>
          </a:p>
          <a:p>
            <a:r>
              <a:rPr lang="es-ES" sz="2400" dirty="0"/>
              <a:t>Crear una función de JavaScript encargada de manejar el evento.</a:t>
            </a:r>
          </a:p>
          <a:p>
            <a:r>
              <a:rPr lang="es-ES" sz="2400" dirty="0"/>
              <a:t>Asignar la función externa al evento correspondiente en el elemento deseado.</a:t>
            </a:r>
            <a:endParaRPr lang="es-MX" sz="2400" dirty="0"/>
          </a:p>
        </p:txBody>
      </p:sp>
      <p:sp>
        <p:nvSpPr>
          <p:cNvPr id="4" name="Marcador de contenido 3">
            <a:extLst>
              <a:ext uri="{FF2B5EF4-FFF2-40B4-BE49-F238E27FC236}">
                <a16:creationId xmlns:a16="http://schemas.microsoft.com/office/drawing/2014/main" id="{5D6EB740-6197-427D-8A2F-7B87EEE2A772}"/>
              </a:ext>
            </a:extLst>
          </p:cNvPr>
          <p:cNvSpPr>
            <a:spLocks noGrp="1"/>
          </p:cNvSpPr>
          <p:nvPr>
            <p:ph sz="half" idx="2"/>
          </p:nvPr>
        </p:nvSpPr>
        <p:spPr>
          <a:xfrm>
            <a:off x="4722920" y="1825625"/>
            <a:ext cx="6630880" cy="4351338"/>
          </a:xfrm>
        </p:spPr>
        <p:txBody>
          <a:bodyPr>
            <a:normAutofit fontScale="55000" lnSpcReduction="20000"/>
          </a:bodyPr>
          <a:lstStyle/>
          <a:p>
            <a:r>
              <a:rPr lang="es-MX" dirty="0"/>
              <a:t>&lt;input id="</a:t>
            </a:r>
            <a:r>
              <a:rPr lang="es-MX" dirty="0" err="1"/>
              <a:t>pinchable</a:t>
            </a:r>
            <a:r>
              <a:rPr lang="es-MX" dirty="0"/>
              <a:t>" </a:t>
            </a:r>
            <a:r>
              <a:rPr lang="es-MX" dirty="0" err="1"/>
              <a:t>type</a:t>
            </a:r>
            <a:r>
              <a:rPr lang="es-MX" dirty="0"/>
              <a:t>="</a:t>
            </a:r>
            <a:r>
              <a:rPr lang="es-MX" dirty="0" err="1"/>
              <a:t>button</a:t>
            </a:r>
            <a:r>
              <a:rPr lang="es-MX" dirty="0"/>
              <a:t>" </a:t>
            </a:r>
            <a:r>
              <a:rPr lang="es-MX" dirty="0" err="1"/>
              <a:t>value</a:t>
            </a:r>
            <a:r>
              <a:rPr lang="es-MX" dirty="0"/>
              <a:t>="</a:t>
            </a:r>
            <a:r>
              <a:rPr lang="es-MX" dirty="0" err="1"/>
              <a:t>Pinchame</a:t>
            </a:r>
            <a:r>
              <a:rPr lang="es-MX" dirty="0"/>
              <a:t> y verás" </a:t>
            </a:r>
            <a:r>
              <a:rPr lang="es-MX" dirty="0" err="1"/>
              <a:t>onclick</a:t>
            </a:r>
            <a:r>
              <a:rPr lang="es-MX" dirty="0"/>
              <a:t>="</a:t>
            </a:r>
            <a:r>
              <a:rPr lang="es-MX" dirty="0" err="1"/>
              <a:t>alert</a:t>
            </a:r>
            <a:r>
              <a:rPr lang="es-MX" dirty="0"/>
              <a:t>('Gracias por pinchar');" /&gt;</a:t>
            </a:r>
          </a:p>
          <a:p>
            <a:r>
              <a:rPr lang="es-MX" dirty="0"/>
              <a:t>Se puede transformar en:</a:t>
            </a:r>
          </a:p>
          <a:p>
            <a:endParaRPr lang="es-MX" dirty="0"/>
          </a:p>
          <a:p>
            <a:r>
              <a:rPr lang="es-MX" dirty="0"/>
              <a:t>// Función externa</a:t>
            </a:r>
          </a:p>
          <a:p>
            <a:r>
              <a:rPr lang="es-MX" dirty="0" err="1"/>
              <a:t>function</a:t>
            </a:r>
            <a:r>
              <a:rPr lang="es-MX" dirty="0"/>
              <a:t> </a:t>
            </a:r>
            <a:r>
              <a:rPr lang="es-MX" dirty="0" err="1"/>
              <a:t>muestraMensaje</a:t>
            </a:r>
            <a:r>
              <a:rPr lang="es-MX" dirty="0"/>
              <a:t>() {</a:t>
            </a:r>
          </a:p>
          <a:p>
            <a:r>
              <a:rPr lang="es-MX" dirty="0"/>
              <a:t>  </a:t>
            </a:r>
            <a:r>
              <a:rPr lang="es-MX" dirty="0" err="1"/>
              <a:t>alert</a:t>
            </a:r>
            <a:r>
              <a:rPr lang="es-MX" dirty="0"/>
              <a:t>('Gracias por pinchar');</a:t>
            </a:r>
          </a:p>
          <a:p>
            <a:r>
              <a:rPr lang="es-MX" dirty="0"/>
              <a:t>}</a:t>
            </a:r>
          </a:p>
          <a:p>
            <a:r>
              <a:rPr lang="es-MX" dirty="0"/>
              <a:t> </a:t>
            </a:r>
          </a:p>
          <a:p>
            <a:r>
              <a:rPr lang="es-MX" dirty="0"/>
              <a:t>// Asignar la función externa al elemento</a:t>
            </a:r>
          </a:p>
          <a:p>
            <a:r>
              <a:rPr lang="es-MX" dirty="0" err="1"/>
              <a:t>document.getElementById</a:t>
            </a:r>
            <a:r>
              <a:rPr lang="es-MX" dirty="0"/>
              <a:t>("</a:t>
            </a:r>
            <a:r>
              <a:rPr lang="es-MX" dirty="0" err="1"/>
              <a:t>pinchable</a:t>
            </a:r>
            <a:r>
              <a:rPr lang="es-MX" dirty="0"/>
              <a:t>").</a:t>
            </a:r>
            <a:r>
              <a:rPr lang="es-MX" dirty="0" err="1"/>
              <a:t>onclick</a:t>
            </a:r>
            <a:r>
              <a:rPr lang="es-MX" dirty="0"/>
              <a:t> = </a:t>
            </a:r>
            <a:r>
              <a:rPr lang="es-MX" dirty="0" err="1"/>
              <a:t>muestraMensaje</a:t>
            </a:r>
            <a:r>
              <a:rPr lang="es-MX" dirty="0"/>
              <a:t>;</a:t>
            </a:r>
          </a:p>
          <a:p>
            <a:r>
              <a:rPr lang="es-MX" dirty="0"/>
              <a:t> </a:t>
            </a:r>
          </a:p>
          <a:p>
            <a:r>
              <a:rPr lang="es-MX" dirty="0"/>
              <a:t>// Elemento XHTML</a:t>
            </a:r>
          </a:p>
          <a:p>
            <a:r>
              <a:rPr lang="es-MX" dirty="0"/>
              <a:t>&lt;input id="</a:t>
            </a:r>
            <a:r>
              <a:rPr lang="es-MX" dirty="0" err="1"/>
              <a:t>pinchable</a:t>
            </a:r>
            <a:r>
              <a:rPr lang="es-MX" dirty="0"/>
              <a:t>" </a:t>
            </a:r>
            <a:r>
              <a:rPr lang="es-MX" dirty="0" err="1"/>
              <a:t>type</a:t>
            </a:r>
            <a:r>
              <a:rPr lang="es-MX" dirty="0"/>
              <a:t>="</a:t>
            </a:r>
            <a:r>
              <a:rPr lang="es-MX" dirty="0" err="1"/>
              <a:t>button</a:t>
            </a:r>
            <a:r>
              <a:rPr lang="es-MX" dirty="0"/>
              <a:t>" </a:t>
            </a:r>
            <a:r>
              <a:rPr lang="es-MX" dirty="0" err="1"/>
              <a:t>value</a:t>
            </a:r>
            <a:r>
              <a:rPr lang="es-MX" dirty="0"/>
              <a:t>="</a:t>
            </a:r>
            <a:r>
              <a:rPr lang="es-MX" dirty="0" err="1"/>
              <a:t>Pinchame</a:t>
            </a:r>
            <a:r>
              <a:rPr lang="es-MX" dirty="0"/>
              <a:t> y verás" /&gt;</a:t>
            </a:r>
          </a:p>
        </p:txBody>
      </p:sp>
    </p:spTree>
    <p:extLst>
      <p:ext uri="{BB962C8B-B14F-4D97-AF65-F5344CB8AC3E}">
        <p14:creationId xmlns:p14="http://schemas.microsoft.com/office/powerpoint/2010/main" val="315788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5C7D1-674B-470A-9A86-7E7500B73708}"/>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4B99F91F-526B-4664-B431-BBCB47F0E12B}"/>
              </a:ext>
            </a:extLst>
          </p:cNvPr>
          <p:cNvSpPr>
            <a:spLocks noGrp="1"/>
          </p:cNvSpPr>
          <p:nvPr>
            <p:ph idx="1"/>
          </p:nvPr>
        </p:nvSpPr>
        <p:spPr>
          <a:xfrm>
            <a:off x="838200" y="1825625"/>
            <a:ext cx="7572375" cy="4351338"/>
          </a:xfrm>
        </p:spPr>
        <p:txBody>
          <a:bodyPr>
            <a:normAutofit fontScale="85000" lnSpcReduction="20000"/>
          </a:bodyPr>
          <a:lstStyle/>
          <a:p>
            <a:r>
              <a:rPr lang="es-ES" dirty="0"/>
              <a:t>JavaScript es un lenguaje de programación que te permite realizar actividades complejas en una página web</a:t>
            </a:r>
          </a:p>
          <a:p>
            <a:endParaRPr lang="es-ES" dirty="0"/>
          </a:p>
          <a:p>
            <a:r>
              <a:rPr lang="es-ES" dirty="0">
                <a:hlinkClick r:id="rId2" tooltip="HTML: HTML (HyperText Markup Language) is a descriptive language that specifies webpage structure."/>
              </a:rPr>
              <a:t>HTML</a:t>
            </a:r>
            <a:r>
              <a:rPr lang="es-ES" dirty="0"/>
              <a:t> es un lenguaje de marcado que usa la estructura para dar un sentido al contenido web.</a:t>
            </a:r>
          </a:p>
          <a:p>
            <a:endParaRPr lang="es-ES" dirty="0"/>
          </a:p>
          <a:p>
            <a:r>
              <a:rPr lang="es-ES" dirty="0">
                <a:hlinkClick r:id="rId3" tooltip="CSS: CSS (Cascading Style Sheets) is a declarative language that controls how webpages look in the browser."/>
              </a:rPr>
              <a:t>CSS</a:t>
            </a:r>
            <a:r>
              <a:rPr lang="es-ES" dirty="0"/>
              <a:t> es un lenguaje de reglas en cascada que usamos para aplicar un estilo a nuestro contenido en HTML.</a:t>
            </a:r>
          </a:p>
          <a:p>
            <a:endParaRPr lang="es-ES" dirty="0"/>
          </a:p>
          <a:p>
            <a:r>
              <a:rPr lang="es-ES" dirty="0">
                <a:hlinkClick r:id="rId4" tooltip="JavaScript: JavaScript (JS) is a programming language mostly used to dynamically script webpages on the client side, but it is also often utilized on the server-side, using packages such as Node.js."/>
              </a:rPr>
              <a:t>JavaScript</a:t>
            </a:r>
            <a:r>
              <a:rPr lang="es-ES" dirty="0"/>
              <a:t> Es un lenguaje de programación que te permite crear contenido nuevo y dinámico, controlar archivos de multimedia, crear imágenes animadas y muchas otras cosas más.</a:t>
            </a:r>
            <a:endParaRPr lang="es-MX" dirty="0"/>
          </a:p>
        </p:txBody>
      </p:sp>
      <p:pic>
        <p:nvPicPr>
          <p:cNvPr id="1026" name="Picture 2" descr="https://mdn.mozillademos.org/files/13502/cake.png">
            <a:extLst>
              <a:ext uri="{FF2B5EF4-FFF2-40B4-BE49-F238E27FC236}">
                <a16:creationId xmlns:a16="http://schemas.microsoft.com/office/drawing/2014/main" id="{D6FA2896-F985-440C-8FE0-2EEE8D67C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0467" y="1825624"/>
            <a:ext cx="3241771" cy="314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92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B843C4-C8CB-438C-9AB7-9381115C1B42}"/>
              </a:ext>
            </a:extLst>
          </p:cNvPr>
          <p:cNvSpPr>
            <a:spLocks noGrp="1"/>
          </p:cNvSpPr>
          <p:nvPr>
            <p:ph type="title"/>
          </p:nvPr>
        </p:nvSpPr>
        <p:spPr/>
        <p:txBody>
          <a:bodyPr/>
          <a:lstStyle/>
          <a:p>
            <a:endParaRPr lang="es-MX" dirty="0"/>
          </a:p>
        </p:txBody>
      </p:sp>
      <p:sp>
        <p:nvSpPr>
          <p:cNvPr id="8" name="CuadroTexto 7">
            <a:extLst>
              <a:ext uri="{FF2B5EF4-FFF2-40B4-BE49-F238E27FC236}">
                <a16:creationId xmlns:a16="http://schemas.microsoft.com/office/drawing/2014/main" id="{6F60785D-F2D9-4F3C-93E8-15D75EE6D139}"/>
              </a:ext>
            </a:extLst>
          </p:cNvPr>
          <p:cNvSpPr txBox="1"/>
          <p:nvPr/>
        </p:nvSpPr>
        <p:spPr>
          <a:xfrm>
            <a:off x="838200" y="2042920"/>
            <a:ext cx="2902998" cy="369332"/>
          </a:xfrm>
          <a:prstGeom prst="rect">
            <a:avLst/>
          </a:prstGeom>
          <a:noFill/>
        </p:spPr>
        <p:txBody>
          <a:bodyPr wrap="square" rtlCol="0">
            <a:spAutoFit/>
          </a:bodyPr>
          <a:lstStyle/>
          <a:p>
            <a:r>
              <a:rPr lang="es-MX" dirty="0"/>
              <a:t>&lt;p&gt;Player 1: Chris&lt;/p&gt;</a:t>
            </a:r>
          </a:p>
        </p:txBody>
      </p:sp>
      <p:sp>
        <p:nvSpPr>
          <p:cNvPr id="9" name="CuadroTexto 8">
            <a:extLst>
              <a:ext uri="{FF2B5EF4-FFF2-40B4-BE49-F238E27FC236}">
                <a16:creationId xmlns:a16="http://schemas.microsoft.com/office/drawing/2014/main" id="{6C450D5F-768E-4EA9-8EBA-61C188EE86B9}"/>
              </a:ext>
            </a:extLst>
          </p:cNvPr>
          <p:cNvSpPr txBox="1"/>
          <p:nvPr/>
        </p:nvSpPr>
        <p:spPr>
          <a:xfrm>
            <a:off x="7846382" y="2144103"/>
            <a:ext cx="2672178" cy="4247317"/>
          </a:xfrm>
          <a:prstGeom prst="rect">
            <a:avLst/>
          </a:prstGeom>
          <a:noFill/>
        </p:spPr>
        <p:txBody>
          <a:bodyPr wrap="square" rtlCol="0">
            <a:spAutoFit/>
          </a:bodyPr>
          <a:lstStyle/>
          <a:p>
            <a:r>
              <a:rPr lang="es-MX" dirty="0" err="1"/>
              <a:t>var</a:t>
            </a:r>
            <a:r>
              <a:rPr lang="es-MX" dirty="0"/>
              <a:t> para = </a:t>
            </a:r>
            <a:r>
              <a:rPr lang="es-MX" dirty="0" err="1"/>
              <a:t>document.querySelector</a:t>
            </a:r>
            <a:r>
              <a:rPr lang="es-MX" dirty="0"/>
              <a:t>('p');</a:t>
            </a:r>
          </a:p>
          <a:p>
            <a:endParaRPr lang="es-MX" dirty="0"/>
          </a:p>
          <a:p>
            <a:r>
              <a:rPr lang="es-MX" dirty="0" err="1"/>
              <a:t>para.addEventListener</a:t>
            </a:r>
            <a:r>
              <a:rPr lang="es-MX" dirty="0"/>
              <a:t>('</a:t>
            </a:r>
            <a:r>
              <a:rPr lang="es-MX" dirty="0" err="1"/>
              <a:t>click</a:t>
            </a:r>
            <a:r>
              <a:rPr lang="es-MX" dirty="0"/>
              <a:t>', </a:t>
            </a:r>
            <a:r>
              <a:rPr lang="es-MX" dirty="0" err="1"/>
              <a:t>updateName</a:t>
            </a:r>
            <a:r>
              <a:rPr lang="es-MX" dirty="0"/>
              <a:t>);</a:t>
            </a:r>
          </a:p>
          <a:p>
            <a:endParaRPr lang="es-MX" dirty="0"/>
          </a:p>
          <a:p>
            <a:r>
              <a:rPr lang="es-MX" dirty="0" err="1"/>
              <a:t>function</a:t>
            </a:r>
            <a:r>
              <a:rPr lang="es-MX" dirty="0"/>
              <a:t> </a:t>
            </a:r>
            <a:r>
              <a:rPr lang="es-MX" dirty="0" err="1"/>
              <a:t>updateName</a:t>
            </a:r>
            <a:r>
              <a:rPr lang="es-MX" dirty="0"/>
              <a:t>() {</a:t>
            </a:r>
          </a:p>
          <a:p>
            <a:r>
              <a:rPr lang="es-MX" dirty="0"/>
              <a:t>  </a:t>
            </a:r>
            <a:r>
              <a:rPr lang="es-MX" dirty="0" err="1"/>
              <a:t>var</a:t>
            </a:r>
            <a:r>
              <a:rPr lang="es-MX" dirty="0"/>
              <a:t> </a:t>
            </a:r>
            <a:r>
              <a:rPr lang="es-MX" dirty="0" err="1"/>
              <a:t>name</a:t>
            </a:r>
            <a:r>
              <a:rPr lang="es-MX" dirty="0"/>
              <a:t> = </a:t>
            </a:r>
            <a:r>
              <a:rPr lang="es-MX" dirty="0" err="1"/>
              <a:t>prompt</a:t>
            </a:r>
            <a:r>
              <a:rPr lang="es-MX" dirty="0"/>
              <a:t>('</a:t>
            </a:r>
            <a:r>
              <a:rPr lang="es-MX" dirty="0" err="1"/>
              <a:t>Enter</a:t>
            </a:r>
            <a:r>
              <a:rPr lang="es-MX" dirty="0"/>
              <a:t> a new </a:t>
            </a:r>
            <a:r>
              <a:rPr lang="es-MX" dirty="0" err="1"/>
              <a:t>name</a:t>
            </a:r>
            <a:r>
              <a:rPr lang="es-MX" dirty="0"/>
              <a:t>');</a:t>
            </a:r>
          </a:p>
          <a:p>
            <a:r>
              <a:rPr lang="es-MX" dirty="0"/>
              <a:t>  </a:t>
            </a:r>
            <a:r>
              <a:rPr lang="es-MX" dirty="0" err="1"/>
              <a:t>para.textContent</a:t>
            </a:r>
            <a:r>
              <a:rPr lang="es-MX" dirty="0"/>
              <a:t> = 'Player 1: ' + </a:t>
            </a:r>
            <a:r>
              <a:rPr lang="es-MX" dirty="0" err="1"/>
              <a:t>name</a:t>
            </a:r>
            <a:r>
              <a:rPr lang="es-MX" dirty="0"/>
              <a:t>;</a:t>
            </a:r>
          </a:p>
          <a:p>
            <a:r>
              <a:rPr lang="es-MX" dirty="0"/>
              <a:t>}</a:t>
            </a:r>
          </a:p>
          <a:p>
            <a:endParaRPr lang="es-MX" dirty="0"/>
          </a:p>
        </p:txBody>
      </p:sp>
      <p:sp>
        <p:nvSpPr>
          <p:cNvPr id="10" name="CuadroTexto 9">
            <a:extLst>
              <a:ext uri="{FF2B5EF4-FFF2-40B4-BE49-F238E27FC236}">
                <a16:creationId xmlns:a16="http://schemas.microsoft.com/office/drawing/2014/main" id="{DBA5CCAE-7255-440B-823A-F7B8428D1E26}"/>
              </a:ext>
            </a:extLst>
          </p:cNvPr>
          <p:cNvSpPr txBox="1"/>
          <p:nvPr/>
        </p:nvSpPr>
        <p:spPr>
          <a:xfrm>
            <a:off x="802689" y="2521258"/>
            <a:ext cx="4577180" cy="3662541"/>
          </a:xfrm>
          <a:prstGeom prst="rect">
            <a:avLst/>
          </a:prstGeom>
          <a:noFill/>
        </p:spPr>
        <p:txBody>
          <a:bodyPr wrap="square" rtlCol="0">
            <a:spAutoFit/>
          </a:bodyPr>
          <a:lstStyle/>
          <a:p>
            <a:r>
              <a:rPr lang="es-MX" sz="1600" dirty="0"/>
              <a:t>p {</a:t>
            </a:r>
          </a:p>
          <a:p>
            <a:r>
              <a:rPr lang="es-MX" sz="1600" dirty="0"/>
              <a:t>  </a:t>
            </a:r>
            <a:r>
              <a:rPr lang="es-MX" sz="1600" dirty="0" err="1"/>
              <a:t>font-family</a:t>
            </a:r>
            <a:r>
              <a:rPr lang="es-MX" sz="1600" dirty="0"/>
              <a:t>: '</a:t>
            </a:r>
            <a:r>
              <a:rPr lang="es-MX" sz="1600" dirty="0" err="1"/>
              <a:t>helvetica</a:t>
            </a:r>
            <a:r>
              <a:rPr lang="es-MX" sz="1600" dirty="0"/>
              <a:t> </a:t>
            </a:r>
            <a:r>
              <a:rPr lang="es-MX" sz="1600" dirty="0" err="1"/>
              <a:t>neue</a:t>
            </a:r>
            <a:r>
              <a:rPr lang="es-MX" sz="1600" dirty="0"/>
              <a:t>', </a:t>
            </a:r>
            <a:r>
              <a:rPr lang="es-MX" sz="1600" dirty="0" err="1"/>
              <a:t>helvetica</a:t>
            </a:r>
            <a:r>
              <a:rPr lang="es-MX" sz="1600" dirty="0"/>
              <a:t>, </a:t>
            </a:r>
            <a:r>
              <a:rPr lang="es-MX" sz="1600" dirty="0" err="1"/>
              <a:t>sans-serif</a:t>
            </a:r>
            <a:r>
              <a:rPr lang="es-MX" sz="1600" dirty="0"/>
              <a:t>;</a:t>
            </a:r>
          </a:p>
          <a:p>
            <a:r>
              <a:rPr lang="es-MX" sz="1600" dirty="0"/>
              <a:t>  </a:t>
            </a:r>
            <a:r>
              <a:rPr lang="es-MX" sz="1600" dirty="0" err="1"/>
              <a:t>letter-spacing</a:t>
            </a:r>
            <a:r>
              <a:rPr lang="es-MX" sz="1600" dirty="0"/>
              <a:t>: 1px;</a:t>
            </a:r>
          </a:p>
          <a:p>
            <a:r>
              <a:rPr lang="es-MX" sz="1600" dirty="0"/>
              <a:t>  </a:t>
            </a:r>
            <a:r>
              <a:rPr lang="es-MX" sz="1600" dirty="0" err="1"/>
              <a:t>text-transform</a:t>
            </a:r>
            <a:r>
              <a:rPr lang="es-MX" sz="1600" dirty="0"/>
              <a:t>: </a:t>
            </a:r>
            <a:r>
              <a:rPr lang="es-MX" sz="1600" dirty="0" err="1"/>
              <a:t>uppercase</a:t>
            </a:r>
            <a:r>
              <a:rPr lang="es-MX" sz="1600" dirty="0"/>
              <a:t>;</a:t>
            </a:r>
          </a:p>
          <a:p>
            <a:r>
              <a:rPr lang="es-MX" sz="1600" dirty="0"/>
              <a:t>  </a:t>
            </a:r>
            <a:r>
              <a:rPr lang="es-MX" sz="1600" dirty="0" err="1"/>
              <a:t>text-align</a:t>
            </a:r>
            <a:r>
              <a:rPr lang="es-MX" sz="1600" dirty="0"/>
              <a:t>: center;</a:t>
            </a:r>
          </a:p>
          <a:p>
            <a:r>
              <a:rPr lang="es-MX" sz="1600" dirty="0"/>
              <a:t>  </a:t>
            </a:r>
            <a:r>
              <a:rPr lang="es-MX" sz="1600" dirty="0" err="1"/>
              <a:t>border</a:t>
            </a:r>
            <a:r>
              <a:rPr lang="es-MX" sz="1600" dirty="0"/>
              <a:t>: 2px </a:t>
            </a:r>
            <a:r>
              <a:rPr lang="es-MX" sz="1600" dirty="0" err="1"/>
              <a:t>solid</a:t>
            </a:r>
            <a:r>
              <a:rPr lang="es-MX" sz="1600" dirty="0"/>
              <a:t> </a:t>
            </a:r>
            <a:r>
              <a:rPr lang="es-MX" sz="1600" dirty="0" err="1"/>
              <a:t>rgba</a:t>
            </a:r>
            <a:r>
              <a:rPr lang="es-MX" sz="1600" dirty="0"/>
              <a:t>(0,0,200,0.6);</a:t>
            </a:r>
          </a:p>
          <a:p>
            <a:r>
              <a:rPr lang="es-MX" sz="1600" dirty="0"/>
              <a:t>  </a:t>
            </a:r>
            <a:r>
              <a:rPr lang="es-MX" sz="1600" dirty="0" err="1"/>
              <a:t>background</a:t>
            </a:r>
            <a:r>
              <a:rPr lang="es-MX" sz="1600" dirty="0"/>
              <a:t>: </a:t>
            </a:r>
            <a:r>
              <a:rPr lang="es-MX" sz="1600" dirty="0" err="1"/>
              <a:t>rgba</a:t>
            </a:r>
            <a:r>
              <a:rPr lang="es-MX" sz="1600" dirty="0"/>
              <a:t>(0,0,200,0.3);</a:t>
            </a:r>
          </a:p>
          <a:p>
            <a:r>
              <a:rPr lang="es-MX" sz="1600" dirty="0"/>
              <a:t>  color: </a:t>
            </a:r>
            <a:r>
              <a:rPr lang="es-MX" sz="1600" dirty="0" err="1"/>
              <a:t>rgba</a:t>
            </a:r>
            <a:r>
              <a:rPr lang="es-MX" sz="1600" dirty="0"/>
              <a:t>(0,0,200,0.6);</a:t>
            </a:r>
          </a:p>
          <a:p>
            <a:r>
              <a:rPr lang="es-MX" sz="1600" dirty="0"/>
              <a:t>  box-</a:t>
            </a:r>
            <a:r>
              <a:rPr lang="es-MX" sz="1600" dirty="0" err="1"/>
              <a:t>shadow</a:t>
            </a:r>
            <a:r>
              <a:rPr lang="es-MX" sz="1600" dirty="0"/>
              <a:t>: 1px </a:t>
            </a:r>
            <a:r>
              <a:rPr lang="es-MX" sz="1600" dirty="0" err="1"/>
              <a:t>1px</a:t>
            </a:r>
            <a:r>
              <a:rPr lang="es-MX" sz="1600" dirty="0"/>
              <a:t> 2px </a:t>
            </a:r>
            <a:r>
              <a:rPr lang="es-MX" sz="1600" dirty="0" err="1"/>
              <a:t>rgba</a:t>
            </a:r>
            <a:r>
              <a:rPr lang="es-MX" sz="1600" dirty="0"/>
              <a:t>(0,0,200,0.4);</a:t>
            </a:r>
          </a:p>
          <a:p>
            <a:r>
              <a:rPr lang="es-MX" sz="1600" dirty="0"/>
              <a:t>  </a:t>
            </a:r>
            <a:r>
              <a:rPr lang="es-MX" sz="1600" dirty="0" err="1"/>
              <a:t>border-radius</a:t>
            </a:r>
            <a:r>
              <a:rPr lang="es-MX" sz="1600" dirty="0"/>
              <a:t>: 10px;</a:t>
            </a:r>
          </a:p>
          <a:p>
            <a:r>
              <a:rPr lang="es-MX" sz="1600" dirty="0"/>
              <a:t>  </a:t>
            </a:r>
            <a:r>
              <a:rPr lang="es-MX" sz="1600" dirty="0" err="1"/>
              <a:t>padding</a:t>
            </a:r>
            <a:r>
              <a:rPr lang="es-MX" sz="1600" dirty="0"/>
              <a:t>: 3px 10px;</a:t>
            </a:r>
          </a:p>
          <a:p>
            <a:r>
              <a:rPr lang="es-MX" sz="1600" dirty="0"/>
              <a:t>  display: </a:t>
            </a:r>
            <a:r>
              <a:rPr lang="es-MX" sz="1600" dirty="0" err="1"/>
              <a:t>inline</a:t>
            </a:r>
            <a:r>
              <a:rPr lang="es-MX" sz="1600" dirty="0"/>
              <a:t>-block;</a:t>
            </a:r>
          </a:p>
          <a:p>
            <a:r>
              <a:rPr lang="es-MX" sz="1600" dirty="0"/>
              <a:t>  </a:t>
            </a:r>
            <a:r>
              <a:rPr lang="es-MX" sz="1600" dirty="0" err="1"/>
              <a:t>cursor:pointer</a:t>
            </a:r>
            <a:r>
              <a:rPr lang="es-MX" sz="1600" dirty="0"/>
              <a:t>;</a:t>
            </a:r>
          </a:p>
          <a:p>
            <a:r>
              <a:rPr lang="es-MX" sz="1600" dirty="0"/>
              <a:t>}</a:t>
            </a:r>
          </a:p>
        </p:txBody>
      </p:sp>
      <p:sp>
        <p:nvSpPr>
          <p:cNvPr id="11" name="CuadroTexto 10">
            <a:extLst>
              <a:ext uri="{FF2B5EF4-FFF2-40B4-BE49-F238E27FC236}">
                <a16:creationId xmlns:a16="http://schemas.microsoft.com/office/drawing/2014/main" id="{CF6FE877-906D-4628-A16A-6501E94BBFDB}"/>
              </a:ext>
            </a:extLst>
          </p:cNvPr>
          <p:cNvSpPr txBox="1"/>
          <p:nvPr/>
        </p:nvSpPr>
        <p:spPr>
          <a:xfrm>
            <a:off x="5379869" y="5455829"/>
            <a:ext cx="1346446" cy="369332"/>
          </a:xfrm>
          <a:prstGeom prst="rect">
            <a:avLst/>
          </a:prstGeom>
          <a:noFill/>
        </p:spPr>
        <p:txBody>
          <a:bodyPr wrap="square" rtlCol="0">
            <a:spAutoFit/>
          </a:bodyPr>
          <a:lstStyle/>
          <a:p>
            <a:r>
              <a:rPr lang="es-MX" dirty="0">
                <a:hlinkClick r:id="rId2" action="ppaction://hlinkfile"/>
              </a:rPr>
              <a:t>Resultado</a:t>
            </a:r>
            <a:endParaRPr lang="es-MX" dirty="0"/>
          </a:p>
        </p:txBody>
      </p:sp>
    </p:spTree>
    <p:extLst>
      <p:ext uri="{BB962C8B-B14F-4D97-AF65-F5344CB8AC3E}">
        <p14:creationId xmlns:p14="http://schemas.microsoft.com/office/powerpoint/2010/main" val="32732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BF1A40-CCE3-4072-A2FD-A644E5C110E6}"/>
              </a:ext>
            </a:extLst>
          </p:cNvPr>
          <p:cNvSpPr>
            <a:spLocks noGrp="1"/>
          </p:cNvSpPr>
          <p:nvPr>
            <p:ph type="title"/>
          </p:nvPr>
        </p:nvSpPr>
        <p:spPr/>
        <p:txBody>
          <a:bodyPr/>
          <a:lstStyle/>
          <a:p>
            <a:r>
              <a:rPr lang="es-MX" dirty="0"/>
              <a:t>¿Qué podemos hacer?</a:t>
            </a:r>
          </a:p>
        </p:txBody>
      </p:sp>
      <p:sp>
        <p:nvSpPr>
          <p:cNvPr id="3" name="Marcador de contenido 2">
            <a:extLst>
              <a:ext uri="{FF2B5EF4-FFF2-40B4-BE49-F238E27FC236}">
                <a16:creationId xmlns:a16="http://schemas.microsoft.com/office/drawing/2014/main" id="{3A4A9118-00DF-4C8C-9B8E-CECDED1FCBCA}"/>
              </a:ext>
            </a:extLst>
          </p:cNvPr>
          <p:cNvSpPr>
            <a:spLocks noGrp="1"/>
          </p:cNvSpPr>
          <p:nvPr>
            <p:ph idx="1"/>
          </p:nvPr>
        </p:nvSpPr>
        <p:spPr/>
        <p:txBody>
          <a:bodyPr/>
          <a:lstStyle/>
          <a:p>
            <a:r>
              <a:rPr lang="es-ES" dirty="0"/>
              <a:t>Almacenar valores útiles dentro de variables</a:t>
            </a:r>
          </a:p>
          <a:p>
            <a:r>
              <a:rPr lang="es-ES" dirty="0"/>
              <a:t>Las operaciones escritas en formato de texto (Conocidas como "</a:t>
            </a:r>
            <a:r>
              <a:rPr lang="es-ES" b="1" dirty="0" err="1"/>
              <a:t>Strings</a:t>
            </a:r>
            <a:r>
              <a:rPr lang="es-ES" dirty="0"/>
              <a:t>" en lenguaje de programación).</a:t>
            </a:r>
          </a:p>
          <a:p>
            <a:r>
              <a:rPr lang="es-ES" dirty="0"/>
              <a:t>Para hacer funcionar el código en respuesta a algunos eventos que están ocurriendo en la página web. </a:t>
            </a:r>
          </a:p>
          <a:p>
            <a:r>
              <a:rPr lang="es-MX" dirty="0"/>
              <a:t>¡muchas más cosas!</a:t>
            </a:r>
          </a:p>
        </p:txBody>
      </p:sp>
    </p:spTree>
    <p:extLst>
      <p:ext uri="{BB962C8B-B14F-4D97-AF65-F5344CB8AC3E}">
        <p14:creationId xmlns:p14="http://schemas.microsoft.com/office/powerpoint/2010/main" val="261278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39D5C-BFBB-40A2-83F4-0D3AA2AA589A}"/>
              </a:ext>
            </a:extLst>
          </p:cNvPr>
          <p:cNvSpPr>
            <a:spLocks noGrp="1"/>
          </p:cNvSpPr>
          <p:nvPr>
            <p:ph type="title"/>
          </p:nvPr>
        </p:nvSpPr>
        <p:spPr>
          <a:xfrm>
            <a:off x="1441309" y="1157288"/>
            <a:ext cx="3057525" cy="1325563"/>
          </a:xfrm>
        </p:spPr>
        <p:txBody>
          <a:bodyPr/>
          <a:lstStyle/>
          <a:p>
            <a:r>
              <a:rPr lang="es-MX" dirty="0"/>
              <a:t>APIS</a:t>
            </a:r>
          </a:p>
        </p:txBody>
      </p:sp>
      <p:sp>
        <p:nvSpPr>
          <p:cNvPr id="3" name="Marcador de contenido 2">
            <a:extLst>
              <a:ext uri="{FF2B5EF4-FFF2-40B4-BE49-F238E27FC236}">
                <a16:creationId xmlns:a16="http://schemas.microsoft.com/office/drawing/2014/main" id="{56DD3E7C-AA00-436F-B09B-DBFBDD5D9BFF}"/>
              </a:ext>
            </a:extLst>
          </p:cNvPr>
          <p:cNvSpPr>
            <a:spLocks noGrp="1"/>
          </p:cNvSpPr>
          <p:nvPr>
            <p:ph idx="1"/>
          </p:nvPr>
        </p:nvSpPr>
        <p:spPr>
          <a:xfrm>
            <a:off x="4724399" y="911225"/>
            <a:ext cx="6715125" cy="4351338"/>
          </a:xfrm>
        </p:spPr>
        <p:txBody>
          <a:bodyPr>
            <a:normAutofit lnSpcReduction="10000"/>
          </a:bodyPr>
          <a:lstStyle/>
          <a:p>
            <a:r>
              <a:rPr lang="es-ES" dirty="0"/>
              <a:t>Los APIS son inserciones de líneas, incluso bloques gigantes de código listos para usar que permiten a un desarrollador implementarlo a programas que de cualquier otra forma podría ser difícil o incluso imposible de terminar</a:t>
            </a:r>
          </a:p>
          <a:p>
            <a:r>
              <a:rPr lang="es-ES" dirty="0"/>
              <a:t>Tipos </a:t>
            </a:r>
          </a:p>
          <a:p>
            <a:pPr lvl="1"/>
            <a:r>
              <a:rPr lang="es-MX" b="1" dirty="0"/>
              <a:t>(Browser </a:t>
            </a:r>
            <a:r>
              <a:rPr lang="es-MX" b="1" dirty="0" err="1"/>
              <a:t>APIs</a:t>
            </a:r>
            <a:r>
              <a:rPr lang="es-MX" b="1" dirty="0"/>
              <a:t>)</a:t>
            </a:r>
            <a:r>
              <a:rPr lang="es-MX" dirty="0"/>
              <a:t> </a:t>
            </a:r>
          </a:p>
          <a:p>
            <a:pPr lvl="2"/>
            <a:r>
              <a:rPr lang="es-MX" dirty="0"/>
              <a:t>El DOM (Modelo de Objeto de Documento) API </a:t>
            </a:r>
          </a:p>
          <a:p>
            <a:pPr lvl="1"/>
            <a:r>
              <a:rPr lang="es-MX" b="1" dirty="0" err="1"/>
              <a:t>APIs</a:t>
            </a:r>
            <a:r>
              <a:rPr lang="es-MX" b="1" dirty="0"/>
              <a:t> de Terceras personas</a:t>
            </a:r>
          </a:p>
          <a:p>
            <a:pPr lvl="2"/>
            <a:r>
              <a:rPr lang="es-MX" dirty="0"/>
              <a:t> Google </a:t>
            </a:r>
            <a:r>
              <a:rPr lang="es-MX" dirty="0" err="1"/>
              <a:t>Maps</a:t>
            </a:r>
            <a:r>
              <a:rPr lang="es-MX" dirty="0"/>
              <a:t> API</a:t>
            </a:r>
          </a:p>
          <a:p>
            <a:endParaRPr lang="es-MX" dirty="0"/>
          </a:p>
        </p:txBody>
      </p:sp>
      <p:pic>
        <p:nvPicPr>
          <p:cNvPr id="3076" name="Picture 4" descr="https://mdn.mozillademos.org/files/13508/browser.png">
            <a:extLst>
              <a:ext uri="{FF2B5EF4-FFF2-40B4-BE49-F238E27FC236}">
                <a16:creationId xmlns:a16="http://schemas.microsoft.com/office/drawing/2014/main" id="{AA924A10-549B-4B9E-8948-C0C1D81E3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9" y="2728913"/>
            <a:ext cx="5263866" cy="330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82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42387-DA5A-4F4B-8759-6C51F72DBE4B}"/>
              </a:ext>
            </a:extLst>
          </p:cNvPr>
          <p:cNvSpPr>
            <a:spLocks noGrp="1"/>
          </p:cNvSpPr>
          <p:nvPr>
            <p:ph type="title"/>
          </p:nvPr>
        </p:nvSpPr>
        <p:spPr/>
        <p:txBody>
          <a:bodyPr/>
          <a:lstStyle/>
          <a:p>
            <a:r>
              <a:rPr lang="es-ES" b="1" dirty="0"/>
              <a:t>¿Cómo añadir JavaScript a tu página web?</a:t>
            </a:r>
            <a:endParaRPr lang="es-MX" dirty="0"/>
          </a:p>
        </p:txBody>
      </p:sp>
      <p:sp>
        <p:nvSpPr>
          <p:cNvPr id="3" name="Marcador de contenido 2">
            <a:extLst>
              <a:ext uri="{FF2B5EF4-FFF2-40B4-BE49-F238E27FC236}">
                <a16:creationId xmlns:a16="http://schemas.microsoft.com/office/drawing/2014/main" id="{B89A4FD1-5DF8-4D87-B72E-12145B6FC130}"/>
              </a:ext>
            </a:extLst>
          </p:cNvPr>
          <p:cNvSpPr>
            <a:spLocks noGrp="1"/>
          </p:cNvSpPr>
          <p:nvPr>
            <p:ph idx="1"/>
          </p:nvPr>
        </p:nvSpPr>
        <p:spPr/>
        <p:txBody>
          <a:bodyPr/>
          <a:lstStyle/>
          <a:p>
            <a:r>
              <a:rPr lang="es-MX" dirty="0"/>
              <a:t>JavaScript por dentro</a:t>
            </a:r>
          </a:p>
          <a:p>
            <a:pPr lvl="1"/>
            <a:r>
              <a:rPr lang="es-MX" dirty="0"/>
              <a:t>Etiquetas </a:t>
            </a:r>
          </a:p>
          <a:p>
            <a:pPr lvl="2"/>
            <a:r>
              <a:rPr lang="en-US" dirty="0"/>
              <a:t>&lt;script&gt;  &lt;/script&gt; dentro del body</a:t>
            </a:r>
          </a:p>
          <a:p>
            <a:pPr lvl="2"/>
            <a:endParaRPr lang="es-MX" dirty="0"/>
          </a:p>
          <a:p>
            <a:pPr marL="228600" lvl="2">
              <a:spcBef>
                <a:spcPts val="1000"/>
              </a:spcBef>
            </a:pPr>
            <a:r>
              <a:rPr lang="es-MX" sz="2800" dirty="0"/>
              <a:t>JavaScript Externo</a:t>
            </a:r>
          </a:p>
          <a:p>
            <a:pPr marL="685800" lvl="3">
              <a:spcBef>
                <a:spcPts val="1000"/>
              </a:spcBef>
            </a:pPr>
            <a:r>
              <a:rPr lang="es-ES" sz="2600" dirty="0"/>
              <a:t>crea un nuevo archivo en la misma dirección o sitio de tu archivo muestra de HTML, asegúrate que lleve la extensión .</a:t>
            </a:r>
            <a:r>
              <a:rPr lang="es-ES" sz="2600" dirty="0" err="1"/>
              <a:t>js</a:t>
            </a:r>
            <a:r>
              <a:rPr lang="es-ES" sz="2600" dirty="0"/>
              <a:t>   </a:t>
            </a:r>
            <a:r>
              <a:rPr lang="es-ES" sz="2600" dirty="0" err="1"/>
              <a:t>pe:script.js</a:t>
            </a:r>
            <a:r>
              <a:rPr lang="es-ES" sz="2600" dirty="0"/>
              <a:t>  </a:t>
            </a:r>
          </a:p>
          <a:p>
            <a:pPr marL="685800" lvl="3">
              <a:spcBef>
                <a:spcPts val="1000"/>
              </a:spcBef>
            </a:pPr>
            <a:r>
              <a:rPr lang="en-US" sz="2600" dirty="0"/>
              <a:t>&lt;script </a:t>
            </a:r>
            <a:r>
              <a:rPr lang="en-US" sz="2600" dirty="0" err="1"/>
              <a:t>src</a:t>
            </a:r>
            <a:r>
              <a:rPr lang="en-US" sz="2600" dirty="0"/>
              <a:t>="script.js"&gt;&lt;/script&gt;</a:t>
            </a:r>
          </a:p>
        </p:txBody>
      </p:sp>
    </p:spTree>
    <p:extLst>
      <p:ext uri="{BB962C8B-B14F-4D97-AF65-F5344CB8AC3E}">
        <p14:creationId xmlns:p14="http://schemas.microsoft.com/office/powerpoint/2010/main" val="330940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0B3DA-B226-4DCB-AF6A-0D35ADD334BF}"/>
              </a:ext>
            </a:extLst>
          </p:cNvPr>
          <p:cNvSpPr>
            <a:spLocks noGrp="1"/>
          </p:cNvSpPr>
          <p:nvPr>
            <p:ph type="title"/>
          </p:nvPr>
        </p:nvSpPr>
        <p:spPr/>
        <p:txBody>
          <a:bodyPr/>
          <a:lstStyle/>
          <a:p>
            <a:r>
              <a:rPr lang="es-MX" b="1" dirty="0"/>
              <a:t>Comentarios</a:t>
            </a:r>
            <a:endParaRPr lang="es-MX" dirty="0"/>
          </a:p>
        </p:txBody>
      </p:sp>
      <p:sp>
        <p:nvSpPr>
          <p:cNvPr id="3" name="Marcador de contenido 2">
            <a:extLst>
              <a:ext uri="{FF2B5EF4-FFF2-40B4-BE49-F238E27FC236}">
                <a16:creationId xmlns:a16="http://schemas.microsoft.com/office/drawing/2014/main" id="{DAA8DF8A-959B-48C4-9E90-3EECD4E17123}"/>
              </a:ext>
            </a:extLst>
          </p:cNvPr>
          <p:cNvSpPr>
            <a:spLocks noGrp="1"/>
          </p:cNvSpPr>
          <p:nvPr>
            <p:ph idx="1"/>
          </p:nvPr>
        </p:nvSpPr>
        <p:spPr/>
        <p:txBody>
          <a:bodyPr>
            <a:normAutofit lnSpcReduction="10000"/>
          </a:bodyPr>
          <a:lstStyle/>
          <a:p>
            <a:r>
              <a:rPr lang="es-ES" dirty="0"/>
              <a:t>Comentarios de una sola línea escritos después de dos barras inclinadas (//), Ejemplo:</a:t>
            </a:r>
          </a:p>
          <a:p>
            <a:pPr marL="457200" lvl="1" indent="0">
              <a:buNone/>
            </a:pPr>
            <a:endParaRPr lang="es-ES" dirty="0"/>
          </a:p>
          <a:p>
            <a:pPr marL="457200" lvl="1" indent="0">
              <a:buNone/>
            </a:pPr>
            <a:r>
              <a:rPr lang="es-ES" dirty="0"/>
              <a:t>// I am a </a:t>
            </a:r>
            <a:r>
              <a:rPr lang="es-ES" dirty="0" err="1"/>
              <a:t>comment</a:t>
            </a:r>
            <a:endParaRPr lang="es-ES" dirty="0"/>
          </a:p>
          <a:p>
            <a:r>
              <a:rPr lang="es-ES" dirty="0"/>
              <a:t>Comentarios de varias líneas escritos entre las cadenas /* y */, ejemplo:</a:t>
            </a:r>
          </a:p>
          <a:p>
            <a:pPr marL="457200" lvl="1" indent="0">
              <a:buNone/>
            </a:pPr>
            <a:endParaRPr lang="es-ES" dirty="0"/>
          </a:p>
          <a:p>
            <a:pPr marL="457200" lvl="1" indent="0">
              <a:buNone/>
            </a:pPr>
            <a:r>
              <a:rPr lang="es-ES" dirty="0"/>
              <a:t>/*</a:t>
            </a:r>
          </a:p>
          <a:p>
            <a:pPr marL="457200" lvl="1" indent="0">
              <a:buNone/>
            </a:pPr>
            <a:r>
              <a:rPr lang="es-ES" dirty="0"/>
              <a:t>  I am </a:t>
            </a:r>
            <a:r>
              <a:rPr lang="es-ES" dirty="0" err="1"/>
              <a:t>also</a:t>
            </a:r>
            <a:endParaRPr lang="es-ES" dirty="0"/>
          </a:p>
          <a:p>
            <a:pPr marL="457200" lvl="1" indent="0">
              <a:buNone/>
            </a:pPr>
            <a:r>
              <a:rPr lang="es-ES" dirty="0"/>
              <a:t>  a </a:t>
            </a:r>
            <a:r>
              <a:rPr lang="es-ES" dirty="0" err="1"/>
              <a:t>comment</a:t>
            </a:r>
            <a:endParaRPr lang="es-ES" dirty="0"/>
          </a:p>
          <a:p>
            <a:pPr marL="457200" lvl="1" indent="0">
              <a:buNone/>
            </a:pPr>
            <a:r>
              <a:rPr lang="es-ES" dirty="0"/>
              <a:t>*/</a:t>
            </a:r>
            <a:endParaRPr lang="es-MX" dirty="0"/>
          </a:p>
        </p:txBody>
      </p:sp>
    </p:spTree>
    <p:extLst>
      <p:ext uri="{BB962C8B-B14F-4D97-AF65-F5344CB8AC3E}">
        <p14:creationId xmlns:p14="http://schemas.microsoft.com/office/powerpoint/2010/main" val="32938352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3353</Words>
  <Application>Microsoft Office PowerPoint</Application>
  <PresentationFormat>Panorámica</PresentationFormat>
  <Paragraphs>480</Paragraphs>
  <Slides>35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Calibri</vt:lpstr>
      <vt:lpstr>Calibri Light</vt:lpstr>
      <vt:lpstr>x-locale-heading-primary</vt:lpstr>
      <vt:lpstr>Tema de Office</vt:lpstr>
      <vt:lpstr>JavaScript</vt:lpstr>
      <vt:lpstr>Historia </vt:lpstr>
      <vt:lpstr>Historia</vt:lpstr>
      <vt:lpstr>Presentación de PowerPoint</vt:lpstr>
      <vt:lpstr>Presentación de PowerPoint</vt:lpstr>
      <vt:lpstr>¿Qué podemos hacer?</vt:lpstr>
      <vt:lpstr>APIS</vt:lpstr>
      <vt:lpstr>¿Cómo añadir JavaScript a tu página web?</vt:lpstr>
      <vt:lpstr>Comentarios</vt:lpstr>
      <vt:lpstr>Ejemplo — Juego adivina el número</vt:lpstr>
      <vt:lpstr>Pasos para posible solución</vt:lpstr>
      <vt:lpstr>¿Qué es el DOM?</vt:lpstr>
      <vt:lpstr>Presentación de PowerPoint</vt:lpstr>
      <vt:lpstr>TIPOS DE NODOS</vt:lpstr>
      <vt:lpstr> ACCESO DIRECTO A LOS NODOS </vt:lpstr>
      <vt:lpstr> ACCESO DIRECTO A LOS NODOS </vt:lpstr>
      <vt:lpstr> ACCESO DIRECTO A LOS NODOS </vt:lpstr>
      <vt:lpstr> ACCESO DIRECTO A LOS NODOS </vt:lpstr>
      <vt:lpstr> ACCESO DIRECTO A LOS NODOS </vt:lpstr>
      <vt:lpstr>ACCESO DIRECTO A LOS ATRIBUTOS (X)HTML</vt:lpstr>
      <vt:lpstr>Variables </vt:lpstr>
      <vt:lpstr>Ejemplo</vt:lpstr>
      <vt:lpstr>Operadores lógicos </vt:lpstr>
      <vt:lpstr>Operadores de compración</vt:lpstr>
      <vt:lpstr>Sentencia if</vt:lpstr>
      <vt:lpstr>ciclos</vt:lpstr>
      <vt:lpstr>Funciones </vt:lpstr>
      <vt:lpstr>Ejemplo</vt:lpstr>
      <vt:lpstr>Función anónima </vt:lpstr>
      <vt:lpstr>Presentación de PowerPoint</vt:lpstr>
      <vt:lpstr>Presentación de PowerPoint</vt:lpstr>
      <vt:lpstr>Manejadores de eventos como atributos (X)HTML </vt:lpstr>
      <vt:lpstr>MANEJADORES DE EVENTOS Y VARIABLE THIS</vt:lpstr>
      <vt:lpstr>MANEJADORES DE EVENTOS COMO FUNCIONES EXTERNAS</vt:lpstr>
      <vt:lpstr>Manejadores de eventos semánticos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Omar</dc:creator>
  <cp:lastModifiedBy>Omar</cp:lastModifiedBy>
  <cp:revision>26</cp:revision>
  <dcterms:created xsi:type="dcterms:W3CDTF">2018-09-25T14:14:22Z</dcterms:created>
  <dcterms:modified xsi:type="dcterms:W3CDTF">2018-09-27T16:03:30Z</dcterms:modified>
</cp:coreProperties>
</file>