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4" r:id="rId3"/>
    <p:sldId id="338" r:id="rId4"/>
    <p:sldId id="335" r:id="rId5"/>
    <p:sldId id="351" r:id="rId6"/>
    <p:sldId id="352" r:id="rId7"/>
    <p:sldId id="353" r:id="rId8"/>
    <p:sldId id="342" r:id="rId9"/>
    <p:sldId id="343" r:id="rId10"/>
    <p:sldId id="344" r:id="rId11"/>
    <p:sldId id="354" r:id="rId12"/>
    <p:sldId id="355" r:id="rId13"/>
    <p:sldId id="363" r:id="rId14"/>
    <p:sldId id="362" r:id="rId15"/>
    <p:sldId id="345" r:id="rId16"/>
    <p:sldId id="346" r:id="rId17"/>
    <p:sldId id="350" r:id="rId18"/>
    <p:sldId id="356" r:id="rId19"/>
    <p:sldId id="360" r:id="rId20"/>
    <p:sldId id="359" r:id="rId21"/>
    <p:sldId id="357" r:id="rId22"/>
    <p:sldId id="364" r:id="rId23"/>
    <p:sldId id="358" r:id="rId24"/>
    <p:sldId id="361" r:id="rId25"/>
    <p:sldId id="365" r:id="rId26"/>
    <p:sldId id="366" r:id="rId27"/>
    <p:sldId id="373" r:id="rId28"/>
    <p:sldId id="367" r:id="rId29"/>
    <p:sldId id="368" r:id="rId30"/>
    <p:sldId id="369" r:id="rId31"/>
    <p:sldId id="370" r:id="rId32"/>
    <p:sldId id="371" r:id="rId33"/>
    <p:sldId id="372" r:id="rId34"/>
    <p:sldId id="374" r:id="rId35"/>
    <p:sldId id="375" r:id="rId36"/>
    <p:sldId id="376" r:id="rId37"/>
    <p:sldId id="377" r:id="rId38"/>
    <p:sldId id="378" r:id="rId39"/>
    <p:sldId id="267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2E2"/>
    <a:srgbClr val="E4E4E4"/>
    <a:srgbClr val="E8E0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ri Alves Nascimento" userId="0835c3df-5bb3-49ac-a276-88b3e8d471f3" providerId="ADAL" clId="{DDCE861A-76FF-47D8-A59F-64BF685AADA3}"/>
    <pc:docChg chg="undo custSel addSld delSld modSld">
      <pc:chgData name="Yuri Alves Nascimento" userId="0835c3df-5bb3-49ac-a276-88b3e8d471f3" providerId="ADAL" clId="{DDCE861A-76FF-47D8-A59F-64BF685AADA3}" dt="2023-06-09T02:20:37.475" v="898" actId="115"/>
      <pc:docMkLst>
        <pc:docMk/>
      </pc:docMkLst>
      <pc:sldChg chg="addSp delSp modSp mod">
        <pc:chgData name="Yuri Alves Nascimento" userId="0835c3df-5bb3-49ac-a276-88b3e8d471f3" providerId="ADAL" clId="{DDCE861A-76FF-47D8-A59F-64BF685AADA3}" dt="2023-06-09T02:14:57.904" v="809" actId="113"/>
        <pc:sldMkLst>
          <pc:docMk/>
          <pc:sldMk cId="1238524931" sldId="335"/>
        </pc:sldMkLst>
        <pc:spChg chg="mod">
          <ac:chgData name="Yuri Alves Nascimento" userId="0835c3df-5bb3-49ac-a276-88b3e8d471f3" providerId="ADAL" clId="{DDCE861A-76FF-47D8-A59F-64BF685AADA3}" dt="2023-06-09T02:13:03.243" v="784" actId="122"/>
          <ac:spMkLst>
            <pc:docMk/>
            <pc:sldMk cId="1238524931" sldId="335"/>
            <ac:spMk id="2" creationId="{00000000-0000-0000-0000-000000000000}"/>
          </ac:spMkLst>
        </pc:spChg>
        <pc:spChg chg="mod">
          <ac:chgData name="Yuri Alves Nascimento" userId="0835c3df-5bb3-49ac-a276-88b3e8d471f3" providerId="ADAL" clId="{DDCE861A-76FF-47D8-A59F-64BF685AADA3}" dt="2023-06-09T02:11:02.674" v="753" actId="313"/>
          <ac:spMkLst>
            <pc:docMk/>
            <pc:sldMk cId="1238524931" sldId="335"/>
            <ac:spMk id="3" creationId="{00000000-0000-0000-0000-000000000000}"/>
          </ac:spMkLst>
        </pc:spChg>
        <pc:spChg chg="del">
          <ac:chgData name="Yuri Alves Nascimento" userId="0835c3df-5bb3-49ac-a276-88b3e8d471f3" providerId="ADAL" clId="{DDCE861A-76FF-47D8-A59F-64BF685AADA3}" dt="2023-06-09T02:10:12" v="741" actId="478"/>
          <ac:spMkLst>
            <pc:docMk/>
            <pc:sldMk cId="1238524931" sldId="335"/>
            <ac:spMk id="5" creationId="{00000000-0000-0000-0000-000000000000}"/>
          </ac:spMkLst>
        </pc:spChg>
        <pc:spChg chg="mod">
          <ac:chgData name="Yuri Alves Nascimento" userId="0835c3df-5bb3-49ac-a276-88b3e8d471f3" providerId="ADAL" clId="{DDCE861A-76FF-47D8-A59F-64BF685AADA3}" dt="2023-06-09T02:14:57.904" v="809" actId="113"/>
          <ac:spMkLst>
            <pc:docMk/>
            <pc:sldMk cId="1238524931" sldId="335"/>
            <ac:spMk id="6" creationId="{00000000-0000-0000-0000-000000000000}"/>
          </ac:spMkLst>
        </pc:spChg>
        <pc:picChg chg="add del">
          <ac:chgData name="Yuri Alves Nascimento" userId="0835c3df-5bb3-49ac-a276-88b3e8d471f3" providerId="ADAL" clId="{DDCE861A-76FF-47D8-A59F-64BF685AADA3}" dt="2023-06-09T00:02:47.064" v="716" actId="22"/>
          <ac:picMkLst>
            <pc:docMk/>
            <pc:sldMk cId="1238524931" sldId="335"/>
            <ac:picMk id="7" creationId="{E1052796-5DF3-1B7B-FD58-CDCF0E768578}"/>
          </ac:picMkLst>
        </pc:picChg>
      </pc:sldChg>
      <pc:sldChg chg="del">
        <pc:chgData name="Yuri Alves Nascimento" userId="0835c3df-5bb3-49ac-a276-88b3e8d471f3" providerId="ADAL" clId="{DDCE861A-76FF-47D8-A59F-64BF685AADA3}" dt="2023-06-09T02:11:53.701" v="758" actId="47"/>
        <pc:sldMkLst>
          <pc:docMk/>
          <pc:sldMk cId="1696668493" sldId="336"/>
        </pc:sldMkLst>
      </pc:sldChg>
      <pc:sldChg chg="del">
        <pc:chgData name="Yuri Alves Nascimento" userId="0835c3df-5bb3-49ac-a276-88b3e8d471f3" providerId="ADAL" clId="{DDCE861A-76FF-47D8-A59F-64BF685AADA3}" dt="2023-06-09T02:16:32.093" v="835" actId="47"/>
        <pc:sldMkLst>
          <pc:docMk/>
          <pc:sldMk cId="4267125080" sldId="337"/>
        </pc:sldMkLst>
      </pc:sldChg>
      <pc:sldChg chg="modSp del mod">
        <pc:chgData name="Yuri Alves Nascimento" userId="0835c3df-5bb3-49ac-a276-88b3e8d471f3" providerId="ADAL" clId="{DDCE861A-76FF-47D8-A59F-64BF685AADA3}" dt="2023-06-09T02:16:38.484" v="836" actId="47"/>
        <pc:sldMkLst>
          <pc:docMk/>
          <pc:sldMk cId="57260703" sldId="339"/>
        </pc:sldMkLst>
        <pc:spChg chg="mod">
          <ac:chgData name="Yuri Alves Nascimento" userId="0835c3df-5bb3-49ac-a276-88b3e8d471f3" providerId="ADAL" clId="{DDCE861A-76FF-47D8-A59F-64BF685AADA3}" dt="2023-06-08T23:38:54.118" v="25" actId="20577"/>
          <ac:spMkLst>
            <pc:docMk/>
            <pc:sldMk cId="57260703" sldId="339"/>
            <ac:spMk id="7" creationId="{00000000-0000-0000-0000-000000000000}"/>
          </ac:spMkLst>
        </pc:spChg>
      </pc:sldChg>
      <pc:sldChg chg="modSp del mod">
        <pc:chgData name="Yuri Alves Nascimento" userId="0835c3df-5bb3-49ac-a276-88b3e8d471f3" providerId="ADAL" clId="{DDCE861A-76FF-47D8-A59F-64BF685AADA3}" dt="2023-06-09T02:19:30.392" v="876" actId="47"/>
        <pc:sldMkLst>
          <pc:docMk/>
          <pc:sldMk cId="2584006586" sldId="340"/>
        </pc:sldMkLst>
        <pc:spChg chg="mod">
          <ac:chgData name="Yuri Alves Nascimento" userId="0835c3df-5bb3-49ac-a276-88b3e8d471f3" providerId="ADAL" clId="{DDCE861A-76FF-47D8-A59F-64BF685AADA3}" dt="2023-06-08T23:51:37.042" v="578" actId="20577"/>
          <ac:spMkLst>
            <pc:docMk/>
            <pc:sldMk cId="2584006586" sldId="340"/>
            <ac:spMk id="7" creationId="{00000000-0000-0000-0000-000000000000}"/>
          </ac:spMkLst>
        </pc:spChg>
      </pc:sldChg>
      <pc:sldChg chg="modSp del mod">
        <pc:chgData name="Yuri Alves Nascimento" userId="0835c3df-5bb3-49ac-a276-88b3e8d471f3" providerId="ADAL" clId="{DDCE861A-76FF-47D8-A59F-64BF685AADA3}" dt="2023-06-09T02:19:36.778" v="877" actId="47"/>
        <pc:sldMkLst>
          <pc:docMk/>
          <pc:sldMk cId="1844901858" sldId="341"/>
        </pc:sldMkLst>
        <pc:spChg chg="mod">
          <ac:chgData name="Yuri Alves Nascimento" userId="0835c3df-5bb3-49ac-a276-88b3e8d471f3" providerId="ADAL" clId="{DDCE861A-76FF-47D8-A59F-64BF685AADA3}" dt="2023-06-08T23:57:45.091" v="714" actId="20577"/>
          <ac:spMkLst>
            <pc:docMk/>
            <pc:sldMk cId="1844901858" sldId="341"/>
            <ac:spMk id="7" creationId="{00000000-0000-0000-0000-000000000000}"/>
          </ac:spMkLst>
        </pc:spChg>
      </pc:sldChg>
      <pc:sldChg chg="addSp delSp modSp add del mod chgLayout">
        <pc:chgData name="Yuri Alves Nascimento" userId="0835c3df-5bb3-49ac-a276-88b3e8d471f3" providerId="ADAL" clId="{DDCE861A-76FF-47D8-A59F-64BF685AADA3}" dt="2023-06-09T02:09:59.054" v="739" actId="47"/>
        <pc:sldMkLst>
          <pc:docMk/>
          <pc:sldMk cId="2851746123" sldId="351"/>
        </pc:sldMkLst>
        <pc:spChg chg="mod ord">
          <ac:chgData name="Yuri Alves Nascimento" userId="0835c3df-5bb3-49ac-a276-88b3e8d471f3" providerId="ADAL" clId="{DDCE861A-76FF-47D8-A59F-64BF685AADA3}" dt="2023-06-09T02:09:06.459" v="735" actId="20577"/>
          <ac:spMkLst>
            <pc:docMk/>
            <pc:sldMk cId="2851746123" sldId="351"/>
            <ac:spMk id="2" creationId="{00000000-0000-0000-0000-000000000000}"/>
          </ac:spMkLst>
        </pc:spChg>
        <pc:spChg chg="del mod">
          <ac:chgData name="Yuri Alves Nascimento" userId="0835c3df-5bb3-49ac-a276-88b3e8d471f3" providerId="ADAL" clId="{DDCE861A-76FF-47D8-A59F-64BF685AADA3}" dt="2023-06-09T02:08:53.718" v="722" actId="478"/>
          <ac:spMkLst>
            <pc:docMk/>
            <pc:sldMk cId="2851746123" sldId="351"/>
            <ac:spMk id="3" creationId="{00000000-0000-0000-0000-000000000000}"/>
          </ac:spMkLst>
        </pc:spChg>
        <pc:spChg chg="add mod ord">
          <ac:chgData name="Yuri Alves Nascimento" userId="0835c3df-5bb3-49ac-a276-88b3e8d471f3" providerId="ADAL" clId="{DDCE861A-76FF-47D8-A59F-64BF685AADA3}" dt="2023-06-09T02:09:54.569" v="738" actId="5793"/>
          <ac:spMkLst>
            <pc:docMk/>
            <pc:sldMk cId="2851746123" sldId="351"/>
            <ac:spMk id="4" creationId="{830A2930-804E-9110-BABA-FD1CDB90F3F8}"/>
          </ac:spMkLst>
        </pc:spChg>
        <pc:spChg chg="del">
          <ac:chgData name="Yuri Alves Nascimento" userId="0835c3df-5bb3-49ac-a276-88b3e8d471f3" providerId="ADAL" clId="{DDCE861A-76FF-47D8-A59F-64BF685AADA3}" dt="2023-06-09T02:08:32.868" v="719" actId="478"/>
          <ac:spMkLst>
            <pc:docMk/>
            <pc:sldMk cId="2851746123" sldId="351"/>
            <ac:spMk id="5" creationId="{00000000-0000-0000-0000-000000000000}"/>
          </ac:spMkLst>
        </pc:spChg>
        <pc:spChg chg="del">
          <ac:chgData name="Yuri Alves Nascimento" userId="0835c3df-5bb3-49ac-a276-88b3e8d471f3" providerId="ADAL" clId="{DDCE861A-76FF-47D8-A59F-64BF685AADA3}" dt="2023-06-09T02:08:49.443" v="721" actId="478"/>
          <ac:spMkLst>
            <pc:docMk/>
            <pc:sldMk cId="2851746123" sldId="351"/>
            <ac:spMk id="6" creationId="{00000000-0000-0000-0000-000000000000}"/>
          </ac:spMkLst>
        </pc:spChg>
      </pc:sldChg>
      <pc:sldChg chg="add del">
        <pc:chgData name="Yuri Alves Nascimento" userId="0835c3df-5bb3-49ac-a276-88b3e8d471f3" providerId="ADAL" clId="{DDCE861A-76FF-47D8-A59F-64BF685AADA3}" dt="2023-06-09T02:11:49.381" v="757" actId="47"/>
        <pc:sldMkLst>
          <pc:docMk/>
          <pc:sldMk cId="3601536616" sldId="351"/>
        </pc:sldMkLst>
      </pc:sldChg>
      <pc:sldChg chg="modSp add mod">
        <pc:chgData name="Yuri Alves Nascimento" userId="0835c3df-5bb3-49ac-a276-88b3e8d471f3" providerId="ADAL" clId="{DDCE861A-76FF-47D8-A59F-64BF685AADA3}" dt="2023-06-09T02:16:14.282" v="834" actId="115"/>
        <pc:sldMkLst>
          <pc:docMk/>
          <pc:sldMk cId="4012716206" sldId="351"/>
        </pc:sldMkLst>
        <pc:spChg chg="mod">
          <ac:chgData name="Yuri Alves Nascimento" userId="0835c3df-5bb3-49ac-a276-88b3e8d471f3" providerId="ADAL" clId="{DDCE861A-76FF-47D8-A59F-64BF685AADA3}" dt="2023-06-09T02:13:38.712" v="805" actId="20577"/>
          <ac:spMkLst>
            <pc:docMk/>
            <pc:sldMk cId="4012716206" sldId="351"/>
            <ac:spMk id="3" creationId="{00000000-0000-0000-0000-000000000000}"/>
          </ac:spMkLst>
        </pc:spChg>
        <pc:spChg chg="mod">
          <ac:chgData name="Yuri Alves Nascimento" userId="0835c3df-5bb3-49ac-a276-88b3e8d471f3" providerId="ADAL" clId="{DDCE861A-76FF-47D8-A59F-64BF685AADA3}" dt="2023-06-09T02:16:14.282" v="834" actId="115"/>
          <ac:spMkLst>
            <pc:docMk/>
            <pc:sldMk cId="4012716206" sldId="351"/>
            <ac:spMk id="6" creationId="{00000000-0000-0000-0000-000000000000}"/>
          </ac:spMkLst>
        </pc:spChg>
      </pc:sldChg>
      <pc:sldChg chg="addSp delSp modSp add mod">
        <pc:chgData name="Yuri Alves Nascimento" userId="0835c3df-5bb3-49ac-a276-88b3e8d471f3" providerId="ADAL" clId="{DDCE861A-76FF-47D8-A59F-64BF685AADA3}" dt="2023-06-09T02:18:57.681" v="875" actId="313"/>
        <pc:sldMkLst>
          <pc:docMk/>
          <pc:sldMk cId="4108236767" sldId="352"/>
        </pc:sldMkLst>
        <pc:spChg chg="mod">
          <ac:chgData name="Yuri Alves Nascimento" userId="0835c3df-5bb3-49ac-a276-88b3e8d471f3" providerId="ADAL" clId="{DDCE861A-76FF-47D8-A59F-64BF685AADA3}" dt="2023-06-09T02:18:57.681" v="875" actId="313"/>
          <ac:spMkLst>
            <pc:docMk/>
            <pc:sldMk cId="4108236767" sldId="352"/>
            <ac:spMk id="3" creationId="{00000000-0000-0000-0000-000000000000}"/>
          </ac:spMkLst>
        </pc:spChg>
        <pc:spChg chg="add del mod">
          <ac:chgData name="Yuri Alves Nascimento" userId="0835c3df-5bb3-49ac-a276-88b3e8d471f3" providerId="ADAL" clId="{DDCE861A-76FF-47D8-A59F-64BF685AADA3}" dt="2023-06-09T02:18:31.077" v="874" actId="113"/>
          <ac:spMkLst>
            <pc:docMk/>
            <pc:sldMk cId="4108236767" sldId="352"/>
            <ac:spMk id="6" creationId="{00000000-0000-0000-0000-000000000000}"/>
          </ac:spMkLst>
        </pc:spChg>
      </pc:sldChg>
      <pc:sldChg chg="modSp add mod">
        <pc:chgData name="Yuri Alves Nascimento" userId="0835c3df-5bb3-49ac-a276-88b3e8d471f3" providerId="ADAL" clId="{DDCE861A-76FF-47D8-A59F-64BF685AADA3}" dt="2023-06-09T02:20:37.475" v="898" actId="115"/>
        <pc:sldMkLst>
          <pc:docMk/>
          <pc:sldMk cId="3505477783" sldId="353"/>
        </pc:sldMkLst>
        <pc:spChg chg="mod">
          <ac:chgData name="Yuri Alves Nascimento" userId="0835c3df-5bb3-49ac-a276-88b3e8d471f3" providerId="ADAL" clId="{DDCE861A-76FF-47D8-A59F-64BF685AADA3}" dt="2023-06-09T02:19:48.511" v="890" actId="20577"/>
          <ac:spMkLst>
            <pc:docMk/>
            <pc:sldMk cId="3505477783" sldId="353"/>
            <ac:spMk id="3" creationId="{00000000-0000-0000-0000-000000000000}"/>
          </ac:spMkLst>
        </pc:spChg>
        <pc:spChg chg="mod">
          <ac:chgData name="Yuri Alves Nascimento" userId="0835c3df-5bb3-49ac-a276-88b3e8d471f3" providerId="ADAL" clId="{DDCE861A-76FF-47D8-A59F-64BF685AADA3}" dt="2023-06-09T02:20:37.475" v="898" actId="115"/>
          <ac:spMkLst>
            <pc:docMk/>
            <pc:sldMk cId="3505477783" sldId="353"/>
            <ac:spMk id="6" creationId="{00000000-0000-0000-0000-000000000000}"/>
          </ac:spMkLst>
        </pc:spChg>
      </pc:sldChg>
    </pc:docChg>
  </pc:docChgLst>
  <pc:docChgLst>
    <pc:chgData name="Yuri Alves Nascimento" userId="0835c3df-5bb3-49ac-a276-88b3e8d471f3" providerId="ADAL" clId="{0627C01C-38B3-468B-AED1-D2B59999B437}"/>
    <pc:docChg chg="custSel modSld">
      <pc:chgData name="Yuri Alves Nascimento" userId="0835c3df-5bb3-49ac-a276-88b3e8d471f3" providerId="ADAL" clId="{0627C01C-38B3-468B-AED1-D2B59999B437}" dt="2023-06-29T16:16:45.179" v="45" actId="20577"/>
      <pc:docMkLst>
        <pc:docMk/>
      </pc:docMkLst>
      <pc:sldChg chg="modSp mod">
        <pc:chgData name="Yuri Alves Nascimento" userId="0835c3df-5bb3-49ac-a276-88b3e8d471f3" providerId="ADAL" clId="{0627C01C-38B3-468B-AED1-D2B59999B437}" dt="2023-06-29T16:16:45.179" v="45" actId="20577"/>
        <pc:sldMkLst>
          <pc:docMk/>
          <pc:sldMk cId="4108236767" sldId="352"/>
        </pc:sldMkLst>
        <pc:spChg chg="mod">
          <ac:chgData name="Yuri Alves Nascimento" userId="0835c3df-5bb3-49ac-a276-88b3e8d471f3" providerId="ADAL" clId="{0627C01C-38B3-468B-AED1-D2B59999B437}" dt="2023-06-29T16:16:45.179" v="45" actId="20577"/>
          <ac:spMkLst>
            <pc:docMk/>
            <pc:sldMk cId="4108236767" sldId="352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8047-9909-482D-ACB0-BD3AD95BA360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9F3906C-6877-4E4C-8FA2-BC82C5D22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84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8047-9909-482D-ACB0-BD3AD95BA360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F3906C-6877-4E4C-8FA2-BC82C5D22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13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8047-9909-482D-ACB0-BD3AD95BA360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F3906C-6877-4E4C-8FA2-BC82C5D220D5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5413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8047-9909-482D-ACB0-BD3AD95BA360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F3906C-6877-4E4C-8FA2-BC82C5D22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293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8047-9909-482D-ACB0-BD3AD95BA360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F3906C-6877-4E4C-8FA2-BC82C5D220D5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4969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8047-9909-482D-ACB0-BD3AD95BA360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F3906C-6877-4E4C-8FA2-BC82C5D22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614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8047-9909-482D-ACB0-BD3AD95BA360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906C-6877-4E4C-8FA2-BC82C5D22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583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8047-9909-482D-ACB0-BD3AD95BA360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906C-6877-4E4C-8FA2-BC82C5D22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06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8047-9909-482D-ACB0-BD3AD95BA360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906C-6877-4E4C-8FA2-BC82C5D22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80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8047-9909-482D-ACB0-BD3AD95BA360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F3906C-6877-4E4C-8FA2-BC82C5D22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41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8047-9909-482D-ACB0-BD3AD95BA360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9F3906C-6877-4E4C-8FA2-BC82C5D22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77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8047-9909-482D-ACB0-BD3AD95BA360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9F3906C-6877-4E4C-8FA2-BC82C5D22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67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8047-9909-482D-ACB0-BD3AD95BA360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906C-6877-4E4C-8FA2-BC82C5D22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43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8047-9909-482D-ACB0-BD3AD95BA360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906C-6877-4E4C-8FA2-BC82C5D22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83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8047-9909-482D-ACB0-BD3AD95BA360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906C-6877-4E4C-8FA2-BC82C5D22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30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8047-9909-482D-ACB0-BD3AD95BA360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F3906C-6877-4E4C-8FA2-BC82C5D22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40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D8047-9909-482D-ACB0-BD3AD95BA360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9F3906C-6877-4E4C-8FA2-BC82C5D22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10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12323" y="3163329"/>
            <a:ext cx="10124304" cy="551936"/>
          </a:xfrm>
        </p:spPr>
        <p:txBody>
          <a:bodyPr>
            <a:normAutofit fontScale="90000"/>
          </a:bodyPr>
          <a:lstStyle/>
          <a:p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r>
              <a:rPr lang="pt-BR" sz="3200" b="1" dirty="0"/>
              <a:t>Processos Ágeis de Desenvolvimento de Software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" t="-29" r="-29" b="-29"/>
          <a:stretch>
            <a:fillRect/>
          </a:stretch>
        </p:blipFill>
        <p:spPr bwMode="auto">
          <a:xfrm>
            <a:off x="6175418" y="238899"/>
            <a:ext cx="1034534" cy="103453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627312" y="1318549"/>
            <a:ext cx="8130746" cy="4001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PÓS-GRADUAÇÃO MIT ENGENHARIA DE SOFTWARE COM .NET</a:t>
            </a:r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078068" y="4846955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r" defTabSz="457200">
              <a:spcBef>
                <a:spcPts val="1000"/>
              </a:spcBef>
              <a:buClr>
                <a:srgbClr val="A53010"/>
              </a:buClr>
            </a:pPr>
            <a:r>
              <a:rPr lang="pt-B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Integrantes:</a:t>
            </a:r>
          </a:p>
          <a:p>
            <a:pPr lvl="0" algn="r" defTabSz="457200">
              <a:spcBef>
                <a:spcPts val="1000"/>
              </a:spcBef>
              <a:buClr>
                <a:srgbClr val="A53010"/>
              </a:buClr>
            </a:pPr>
            <a:r>
              <a:rPr lang="pt-B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ALUNO: ALEXANDER SILVA</a:t>
            </a:r>
          </a:p>
          <a:p>
            <a:pPr lvl="0" algn="r" defTabSz="457200">
              <a:spcBef>
                <a:spcPts val="1000"/>
              </a:spcBef>
              <a:buClr>
                <a:srgbClr val="A53010"/>
              </a:buClr>
            </a:pPr>
            <a:r>
              <a:rPr lang="pt-B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ALUNO: Yuri Alves</a:t>
            </a:r>
          </a:p>
          <a:p>
            <a:pPr lvl="0" algn="r" defTabSz="457200">
              <a:spcBef>
                <a:spcPts val="1000"/>
              </a:spcBef>
              <a:buClr>
                <a:srgbClr val="A53010"/>
              </a:buClr>
            </a:pPr>
            <a:r>
              <a:rPr lang="pt-B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ALUNO: PEDRO NOVAES</a:t>
            </a:r>
          </a:p>
        </p:txBody>
      </p:sp>
    </p:spTree>
    <p:extLst>
      <p:ext uri="{BB962C8B-B14F-4D97-AF65-F5344CB8AC3E}">
        <p14:creationId xmlns:p14="http://schemas.microsoft.com/office/powerpoint/2010/main" val="4052931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896890" y="1036984"/>
            <a:ext cx="6129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endParaRPr lang="pt-BR" b="1" dirty="0">
              <a:latin typeface="Arial Rounded MT Bold" panose="020F0704030504030204" pitchFamily="34" charset="0"/>
            </a:endParaRPr>
          </a:p>
          <a:p>
            <a:r>
              <a:rPr lang="pt-BR" b="1" dirty="0">
                <a:latin typeface="Arial Rounded MT Bold" panose="020F0704030504030204" pitchFamily="34" charset="0"/>
              </a:rPr>
              <a:t>2. Levantamento de Requisitos : </a:t>
            </a:r>
            <a:r>
              <a:rPr lang="pt-BR" b="1" dirty="0" err="1">
                <a:latin typeface="Arial Rounded MT Bold" panose="020F0704030504030204" pitchFamily="34" charset="0"/>
              </a:rPr>
              <a:t>Backlog</a:t>
            </a:r>
            <a:r>
              <a:rPr lang="pt-BR" b="1" dirty="0">
                <a:latin typeface="Arial Rounded MT Bold" panose="020F0704030504030204" pitchFamily="34" charset="0"/>
              </a:rPr>
              <a:t> do Produto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35" y="2414587"/>
            <a:ext cx="10624907" cy="3586163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791728" y="722964"/>
            <a:ext cx="9036908" cy="628041"/>
          </a:xfrm>
        </p:spPr>
        <p:txBody>
          <a:bodyPr>
            <a:normAutofit/>
          </a:bodyPr>
          <a:lstStyle/>
          <a:p>
            <a:r>
              <a:rPr lang="pt-BR" sz="2800" b="1" dirty="0"/>
              <a:t>Processos Ágeis de Desenvolvimento de Software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82972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782590" y="722964"/>
            <a:ext cx="6129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endParaRPr lang="pt-BR" b="1" dirty="0">
              <a:latin typeface="Arial Rounded MT Bold" panose="020F0704030504030204" pitchFamily="34" charset="0"/>
            </a:endParaRPr>
          </a:p>
          <a:p>
            <a:r>
              <a:rPr lang="pt-BR" b="1" dirty="0">
                <a:latin typeface="Arial Rounded MT Bold" panose="020F0704030504030204" pitchFamily="34" charset="0"/>
              </a:rPr>
              <a:t>2. Levantamento de Requisitos : </a:t>
            </a:r>
            <a:r>
              <a:rPr lang="pt-BR" b="1" dirty="0" err="1">
                <a:latin typeface="Arial Rounded MT Bold" panose="020F0704030504030204" pitchFamily="34" charset="0"/>
              </a:rPr>
              <a:t>User</a:t>
            </a:r>
            <a:r>
              <a:rPr lang="pt-BR" b="1" dirty="0">
                <a:latin typeface="Arial Rounded MT Bold" panose="020F0704030504030204" pitchFamily="34" charset="0"/>
              </a:rPr>
              <a:t> </a:t>
            </a:r>
            <a:r>
              <a:rPr lang="pt-BR" b="1" dirty="0" err="1">
                <a:latin typeface="Arial Rounded MT Bold" panose="020F0704030504030204" pitchFamily="34" charset="0"/>
              </a:rPr>
              <a:t>Stories</a:t>
            </a:r>
            <a:endParaRPr lang="pt-BR" b="1" dirty="0">
              <a:latin typeface="Arial Rounded MT Bold" panose="020F070403050403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1962149"/>
            <a:ext cx="4267199" cy="440266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093" y="1962149"/>
            <a:ext cx="5916932" cy="4028194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791728" y="722964"/>
            <a:ext cx="9036908" cy="628041"/>
          </a:xfrm>
        </p:spPr>
        <p:txBody>
          <a:bodyPr>
            <a:normAutofit/>
          </a:bodyPr>
          <a:lstStyle/>
          <a:p>
            <a:r>
              <a:rPr lang="pt-BR" sz="2800" b="1" dirty="0"/>
              <a:t>Processos Ágeis de Desenvolvimento de Software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17062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782590" y="722964"/>
            <a:ext cx="6129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endParaRPr lang="pt-BR" b="1" dirty="0">
              <a:latin typeface="Arial Rounded MT Bold" panose="020F0704030504030204" pitchFamily="34" charset="0"/>
            </a:endParaRPr>
          </a:p>
          <a:p>
            <a:r>
              <a:rPr lang="pt-BR" b="1" dirty="0">
                <a:latin typeface="Arial Rounded MT Bold" panose="020F0704030504030204" pitchFamily="34" charset="0"/>
              </a:rPr>
              <a:t>2. Levantamento de Requisitos : </a:t>
            </a:r>
            <a:r>
              <a:rPr lang="pt-BR" b="1" dirty="0" err="1">
                <a:latin typeface="Arial Rounded MT Bold" panose="020F0704030504030204" pitchFamily="34" charset="0"/>
              </a:rPr>
              <a:t>User</a:t>
            </a:r>
            <a:r>
              <a:rPr lang="pt-BR" b="1" dirty="0">
                <a:latin typeface="Arial Rounded MT Bold" panose="020F0704030504030204" pitchFamily="34" charset="0"/>
              </a:rPr>
              <a:t> </a:t>
            </a:r>
            <a:r>
              <a:rPr lang="pt-BR" b="1" dirty="0" err="1">
                <a:latin typeface="Arial Rounded MT Bold" panose="020F0704030504030204" pitchFamily="34" charset="0"/>
              </a:rPr>
              <a:t>Stories</a:t>
            </a:r>
            <a:endParaRPr lang="pt-BR" b="1" dirty="0">
              <a:latin typeface="Arial Rounded MT Bold" panose="020F070403050403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893757"/>
            <a:ext cx="4076700" cy="458241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954" y="1893758"/>
            <a:ext cx="6327995" cy="4163569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791728" y="722964"/>
            <a:ext cx="9036908" cy="628041"/>
          </a:xfrm>
        </p:spPr>
        <p:txBody>
          <a:bodyPr>
            <a:normAutofit/>
          </a:bodyPr>
          <a:lstStyle/>
          <a:p>
            <a:r>
              <a:rPr lang="pt-BR" sz="2800" b="1" dirty="0"/>
              <a:t>Processos Ágeis de Desenvolvimento de Software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82444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782590" y="722964"/>
            <a:ext cx="6129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endParaRPr lang="pt-BR" b="1" dirty="0">
              <a:latin typeface="Arial Rounded MT Bold" panose="020F0704030504030204" pitchFamily="34" charset="0"/>
            </a:endParaRPr>
          </a:p>
          <a:p>
            <a:r>
              <a:rPr lang="pt-BR" b="1" dirty="0">
                <a:latin typeface="Arial Rounded MT Bold" panose="020F0704030504030204" pitchFamily="34" charset="0"/>
              </a:rPr>
              <a:t>2. Levantamento de Requisitos : </a:t>
            </a:r>
            <a:r>
              <a:rPr lang="pt-BR" b="1" dirty="0" err="1">
                <a:latin typeface="Arial Rounded MT Bold" panose="020F0704030504030204" pitchFamily="34" charset="0"/>
              </a:rPr>
              <a:t>User</a:t>
            </a:r>
            <a:r>
              <a:rPr lang="pt-BR" b="1" dirty="0">
                <a:latin typeface="Arial Rounded MT Bold" panose="020F0704030504030204" pitchFamily="34" charset="0"/>
              </a:rPr>
              <a:t> </a:t>
            </a:r>
            <a:r>
              <a:rPr lang="pt-BR" b="1" dirty="0" err="1">
                <a:latin typeface="Arial Rounded MT Bold" panose="020F0704030504030204" pitchFamily="34" charset="0"/>
              </a:rPr>
              <a:t>Stories</a:t>
            </a:r>
            <a:endParaRPr lang="pt-BR" b="1" dirty="0">
              <a:latin typeface="Arial Rounded MT Bold" panose="020F0704030504030204" pitchFamily="34" charset="0"/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791728" y="722964"/>
            <a:ext cx="9036908" cy="628041"/>
          </a:xfrm>
        </p:spPr>
        <p:txBody>
          <a:bodyPr>
            <a:normAutofit/>
          </a:bodyPr>
          <a:lstStyle/>
          <a:p>
            <a:r>
              <a:rPr lang="pt-BR" sz="2800" b="1" dirty="0"/>
              <a:t>Processos Ágeis de Desenvolvimento de Software</a:t>
            </a:r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06F6E7F1-F03A-48E4-D27A-D6EE01C33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90" y="1784793"/>
            <a:ext cx="4893311" cy="500190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="" xmlns:a16="http://schemas.microsoft.com/office/drawing/2014/main" id="{FAA3F6AE-EC77-B47A-2AEE-93DA6B8D6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721" y="1784793"/>
            <a:ext cx="5573086" cy="380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10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782590" y="722964"/>
            <a:ext cx="6129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endParaRPr lang="pt-BR" b="1" dirty="0">
              <a:latin typeface="Arial Rounded MT Bold" panose="020F0704030504030204" pitchFamily="34" charset="0"/>
            </a:endParaRPr>
          </a:p>
          <a:p>
            <a:r>
              <a:rPr lang="pt-BR" b="1" dirty="0">
                <a:latin typeface="Arial Rounded MT Bold" panose="020F0704030504030204" pitchFamily="34" charset="0"/>
              </a:rPr>
              <a:t>2. Levantamento de Requisitos : </a:t>
            </a:r>
            <a:r>
              <a:rPr lang="pt-BR" b="1" dirty="0" err="1">
                <a:latin typeface="Arial Rounded MT Bold" panose="020F0704030504030204" pitchFamily="34" charset="0"/>
              </a:rPr>
              <a:t>User</a:t>
            </a:r>
            <a:r>
              <a:rPr lang="pt-BR" b="1" dirty="0">
                <a:latin typeface="Arial Rounded MT Bold" panose="020F0704030504030204" pitchFamily="34" charset="0"/>
              </a:rPr>
              <a:t> </a:t>
            </a:r>
            <a:r>
              <a:rPr lang="pt-BR" b="1" dirty="0" err="1">
                <a:latin typeface="Arial Rounded MT Bold" panose="020F0704030504030204" pitchFamily="34" charset="0"/>
              </a:rPr>
              <a:t>Stories</a:t>
            </a:r>
            <a:endParaRPr lang="pt-BR" b="1" dirty="0">
              <a:latin typeface="Arial Rounded MT Bold" panose="020F0704030504030204" pitchFamily="34" charset="0"/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791728" y="722964"/>
            <a:ext cx="9036908" cy="628041"/>
          </a:xfrm>
        </p:spPr>
        <p:txBody>
          <a:bodyPr>
            <a:normAutofit/>
          </a:bodyPr>
          <a:lstStyle/>
          <a:p>
            <a:r>
              <a:rPr lang="pt-BR" sz="2800" b="1" dirty="0"/>
              <a:t>Processos Ágeis de Desenvolvimento de Software</a:t>
            </a:r>
            <a:endParaRPr lang="pt-BR" sz="2800" dirty="0"/>
          </a:p>
        </p:txBody>
      </p:sp>
      <p:pic>
        <p:nvPicPr>
          <p:cNvPr id="13" name="Imagem 12">
            <a:extLst>
              <a:ext uri="{FF2B5EF4-FFF2-40B4-BE49-F238E27FC236}">
                <a16:creationId xmlns="" xmlns:a16="http://schemas.microsoft.com/office/drawing/2014/main" id="{109FA93A-F718-C386-87B6-E723FB8EA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286" y="1921079"/>
            <a:ext cx="4015878" cy="475655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="" xmlns:a16="http://schemas.microsoft.com/office/drawing/2014/main" id="{CCC7AE3A-B32A-6860-B2D5-6B98273C3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235" y="1921079"/>
            <a:ext cx="5887674" cy="433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09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262181" y="3332889"/>
            <a:ext cx="57005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Arial Black" panose="020B0A04020102020204" pitchFamily="34" charset="0"/>
              </a:rPr>
              <a:t>Estimativa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791728" y="722964"/>
            <a:ext cx="9036908" cy="628041"/>
          </a:xfrm>
        </p:spPr>
        <p:txBody>
          <a:bodyPr>
            <a:normAutofit/>
          </a:bodyPr>
          <a:lstStyle/>
          <a:p>
            <a:r>
              <a:rPr lang="pt-BR" sz="2800" b="1" dirty="0"/>
              <a:t>Processos Ágeis de Desenvolvimento de Software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9504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782590" y="2256594"/>
            <a:ext cx="1040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/>
              <a:t>Entrega: Estimativa de Tamanho, Estimativa de Duração e </a:t>
            </a:r>
            <a:r>
              <a:rPr lang="pt-BR" sz="1600" b="1" dirty="0" err="1"/>
              <a:t>Backlog</a:t>
            </a:r>
            <a:r>
              <a:rPr lang="pt-BR" sz="1600" b="1" dirty="0"/>
              <a:t> da Iteração/Release ou Limite WIP</a:t>
            </a:r>
            <a:endParaRPr lang="pt-BR" sz="1600" b="1" dirty="0">
              <a:latin typeface="Arial Narrow" panose="020B060602020203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82589" y="2876040"/>
            <a:ext cx="104014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Arial Narrow" panose="020B0606020202030204" pitchFamily="34" charset="0"/>
              </a:rPr>
              <a:t>Esta seção tem por objetivo fazer as estimativas iniciais do projeto. Poderá ser utilizada a técnica do Planning </a:t>
            </a:r>
            <a:r>
              <a:rPr lang="pt-BR" dirty="0" err="1">
                <a:latin typeface="Arial Narrow" panose="020B0606020202030204" pitchFamily="34" charset="0"/>
              </a:rPr>
              <a:t>Poker</a:t>
            </a:r>
            <a:r>
              <a:rPr lang="pt-BR" dirty="0">
                <a:latin typeface="Arial Narrow" panose="020B0606020202030204" pitchFamily="34" charset="0"/>
              </a:rPr>
              <a:t> para dimensionar o tamanho das </a:t>
            </a:r>
            <a:r>
              <a:rPr lang="pt-BR" dirty="0" err="1">
                <a:latin typeface="Arial Narrow" panose="020B0606020202030204" pitchFamily="34" charset="0"/>
              </a:rPr>
              <a:t>user</a:t>
            </a:r>
            <a:r>
              <a:rPr lang="pt-BR" dirty="0">
                <a:latin typeface="Arial Narrow" panose="020B0606020202030204" pitchFamily="34" charset="0"/>
              </a:rPr>
              <a:t> </a:t>
            </a:r>
            <a:r>
              <a:rPr lang="pt-BR" dirty="0" err="1">
                <a:latin typeface="Arial Narrow" panose="020B0606020202030204" pitchFamily="34" charset="0"/>
              </a:rPr>
              <a:t>stories</a:t>
            </a:r>
            <a:r>
              <a:rPr lang="pt-BR" dirty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pt-BR" dirty="0">
              <a:latin typeface="Arial Narrow" panose="020B0606020202030204" pitchFamily="34" charset="0"/>
            </a:endParaRPr>
          </a:p>
          <a:p>
            <a:pPr algn="just"/>
            <a:r>
              <a:rPr lang="pt-BR" dirty="0">
                <a:latin typeface="Arial Narrow" panose="020B0606020202030204" pitchFamily="34" charset="0"/>
              </a:rPr>
              <a:t>Primeiramente, deve-se atribuir uma pontuação a cada </a:t>
            </a:r>
            <a:r>
              <a:rPr lang="pt-BR" dirty="0" err="1">
                <a:latin typeface="Arial Narrow" panose="020B0606020202030204" pitchFamily="34" charset="0"/>
              </a:rPr>
              <a:t>user</a:t>
            </a:r>
            <a:r>
              <a:rPr lang="pt-BR" dirty="0">
                <a:latin typeface="Arial Narrow" panose="020B0606020202030204" pitchFamily="34" charset="0"/>
              </a:rPr>
              <a:t> </a:t>
            </a:r>
            <a:r>
              <a:rPr lang="pt-BR" dirty="0" err="1">
                <a:latin typeface="Arial Narrow" panose="020B0606020202030204" pitchFamily="34" charset="0"/>
              </a:rPr>
              <a:t>story</a:t>
            </a:r>
            <a:r>
              <a:rPr lang="pt-BR" dirty="0">
                <a:latin typeface="Arial Narrow" panose="020B0606020202030204" pitchFamily="34" charset="0"/>
              </a:rPr>
              <a:t> descrita na segunda parte deste trabalho. Lembre-se de que não precisa ter precisão e nem demandar muito esforço nesta primeira seção de estimativas, pois valoriza-se neste momento mais a acurácia. Utilize a técnica dos </a:t>
            </a:r>
            <a:r>
              <a:rPr lang="pt-BR" dirty="0" err="1">
                <a:latin typeface="Arial Narrow" panose="020B0606020202030204" pitchFamily="34" charset="0"/>
              </a:rPr>
              <a:t>Story</a:t>
            </a:r>
            <a:r>
              <a:rPr lang="pt-BR" dirty="0">
                <a:latin typeface="Arial Narrow" panose="020B0606020202030204" pitchFamily="34" charset="0"/>
              </a:rPr>
              <a:t> Points ou Ideal </a:t>
            </a:r>
            <a:r>
              <a:rPr lang="pt-BR" dirty="0" err="1">
                <a:latin typeface="Arial Narrow" panose="020B0606020202030204" pitchFamily="34" charset="0"/>
              </a:rPr>
              <a:t>Days</a:t>
            </a:r>
            <a:r>
              <a:rPr lang="pt-BR" dirty="0">
                <a:latin typeface="Arial Narrow" panose="020B0606020202030204" pitchFamily="34" charset="0"/>
              </a:rPr>
              <a:t> para dimensionar o tamanho das </a:t>
            </a:r>
            <a:r>
              <a:rPr lang="pt-BR" dirty="0" err="1">
                <a:latin typeface="Arial Narrow" panose="020B0606020202030204" pitchFamily="34" charset="0"/>
              </a:rPr>
              <a:t>users</a:t>
            </a:r>
            <a:r>
              <a:rPr lang="pt-BR" dirty="0">
                <a:latin typeface="Arial Narrow" panose="020B0606020202030204" pitchFamily="34" charset="0"/>
              </a:rPr>
              <a:t> </a:t>
            </a:r>
            <a:r>
              <a:rPr lang="pt-BR" dirty="0" err="1">
                <a:latin typeface="Arial Narrow" panose="020B0606020202030204" pitchFamily="34" charset="0"/>
              </a:rPr>
              <a:t>stories</a:t>
            </a:r>
            <a:r>
              <a:rPr lang="pt-BR" dirty="0">
                <a:latin typeface="Arial Narrow" panose="020B0606020202030204" pitchFamily="34" charset="0"/>
              </a:rPr>
              <a:t> identificadas no </a:t>
            </a:r>
            <a:r>
              <a:rPr lang="pt-BR" dirty="0" err="1">
                <a:latin typeface="Arial Narrow" panose="020B0606020202030204" pitchFamily="34" charset="0"/>
              </a:rPr>
              <a:t>Backlog</a:t>
            </a:r>
            <a:r>
              <a:rPr lang="pt-BR" dirty="0">
                <a:latin typeface="Arial Narrow" panose="020B0606020202030204" pitchFamily="34" charset="0"/>
              </a:rPr>
              <a:t> do Produto. Para itens maiores como Épicos poderá ser utilizada a técnica de numeração de camisas (P, M, G, GG).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82589" y="5629989"/>
            <a:ext cx="104014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b="1" dirty="0"/>
              <a:t>Após o dimensionamento das </a:t>
            </a:r>
            <a:r>
              <a:rPr lang="pt-BR" sz="1400" b="1" dirty="0" err="1"/>
              <a:t>user</a:t>
            </a:r>
            <a:r>
              <a:rPr lang="pt-BR" sz="1400" b="1" dirty="0"/>
              <a:t> </a:t>
            </a:r>
            <a:r>
              <a:rPr lang="pt-BR" sz="1400" b="1" dirty="0" err="1"/>
              <a:t>stories</a:t>
            </a:r>
            <a:r>
              <a:rPr lang="pt-BR" sz="1400" b="1" dirty="0"/>
              <a:t>, você deverá priorizar novamente o </a:t>
            </a:r>
            <a:r>
              <a:rPr lang="pt-BR" sz="1400" b="1" dirty="0" err="1"/>
              <a:t>Backlog</a:t>
            </a:r>
            <a:r>
              <a:rPr lang="pt-BR" sz="1400" b="1" dirty="0"/>
              <a:t> do Produto (</a:t>
            </a:r>
            <a:r>
              <a:rPr lang="pt-BR" sz="1400" b="1" dirty="0" err="1"/>
              <a:t>grooming</a:t>
            </a:r>
            <a:r>
              <a:rPr lang="pt-BR" sz="1400" b="1" dirty="0"/>
              <a:t>).</a:t>
            </a:r>
            <a:endParaRPr lang="pt-BR" sz="1400" b="1" dirty="0">
              <a:latin typeface="Arial Narrow" panose="020B060602020203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91975" y="1594420"/>
            <a:ext cx="27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 Rounded MT Bold" panose="020F0704030504030204" pitchFamily="34" charset="0"/>
              </a:rPr>
              <a:t>3. Estimativa</a:t>
            </a:r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791728" y="722964"/>
            <a:ext cx="9036908" cy="628041"/>
          </a:xfrm>
        </p:spPr>
        <p:txBody>
          <a:bodyPr>
            <a:normAutofit/>
          </a:bodyPr>
          <a:lstStyle/>
          <a:p>
            <a:r>
              <a:rPr lang="pt-BR" sz="2800" b="1" dirty="0"/>
              <a:t>Processos Ágeis de Desenvolvimento de Software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02373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09453" y="2387458"/>
            <a:ext cx="10401457" cy="3929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dirty="0">
                <a:latin typeface="Arial Narrow" panose="020B0606020202030204" pitchFamily="34" charset="0"/>
              </a:rPr>
              <a:t>a. Faça o planejamento do primeiro release ou das duas primeiras iterações, dependendo do método ágil que será utilizado neste trabalho, selecionando as estórias que farão parte delas, de modo a criar o </a:t>
            </a:r>
            <a:r>
              <a:rPr lang="pt-BR" sz="1400" dirty="0" err="1">
                <a:latin typeface="Arial Narrow" panose="020B0606020202030204" pitchFamily="34" charset="0"/>
              </a:rPr>
              <a:t>Backlog</a:t>
            </a:r>
            <a:r>
              <a:rPr lang="pt-BR" sz="1400" dirty="0">
                <a:latin typeface="Arial Narrow" panose="020B0606020202030204" pitchFamily="34" charset="0"/>
              </a:rPr>
              <a:t> da Iteração (Sprint) ou o </a:t>
            </a:r>
            <a:r>
              <a:rPr lang="pt-BR" sz="1400" dirty="0" err="1">
                <a:latin typeface="Arial Narrow" panose="020B0606020202030204" pitchFamily="34" charset="0"/>
              </a:rPr>
              <a:t>Backlog</a:t>
            </a:r>
            <a:r>
              <a:rPr lang="pt-BR" sz="1400" dirty="0">
                <a:latin typeface="Arial Narrow" panose="020B0606020202030204" pitchFamily="34" charset="0"/>
              </a:rPr>
              <a:t> do Release.</a:t>
            </a:r>
          </a:p>
          <a:p>
            <a:pPr algn="just">
              <a:lnSpc>
                <a:spcPct val="150000"/>
              </a:lnSpc>
            </a:pPr>
            <a:r>
              <a:rPr lang="pt-BR" sz="1400" dirty="0">
                <a:latin typeface="Arial Narrow" panose="020B0606020202030204" pitchFamily="34" charset="0"/>
              </a:rPr>
              <a:t>Atenção: Lembre-se de fazer esse planejamento baseado no tamanho do seu time, que foi definido na primeira parte do projeto da disciplina</a:t>
            </a:r>
          </a:p>
          <a:p>
            <a:pPr algn="just">
              <a:lnSpc>
                <a:spcPct val="150000"/>
              </a:lnSpc>
            </a:pPr>
            <a:endParaRPr lang="pt-BR" sz="1400" dirty="0">
              <a:latin typeface="Arial Narrow" panose="020B0606020202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400" dirty="0">
                <a:latin typeface="Arial Narrow" panose="020B0606020202030204" pitchFamily="34" charset="0"/>
              </a:rPr>
              <a:t>b. Calcule a velocidade (</a:t>
            </a:r>
            <a:r>
              <a:rPr lang="pt-BR" sz="1400" dirty="0" err="1">
                <a:latin typeface="Arial Narrow" panose="020B0606020202030204" pitchFamily="34" charset="0"/>
              </a:rPr>
              <a:t>velocity</a:t>
            </a:r>
            <a:r>
              <a:rPr lang="pt-BR" sz="1400" dirty="0">
                <a:latin typeface="Arial Narrow" panose="020B0606020202030204" pitchFamily="34" charset="0"/>
              </a:rPr>
              <a:t>) e determine quando a primeira release do seu produto será liberada (exemplo: após 10 </a:t>
            </a:r>
            <a:r>
              <a:rPr lang="pt-BR" sz="1400" dirty="0" err="1">
                <a:latin typeface="Arial Narrow" panose="020B0606020202030204" pitchFamily="34" charset="0"/>
              </a:rPr>
              <a:t>sprints</a:t>
            </a:r>
            <a:r>
              <a:rPr lang="pt-BR" sz="1400" dirty="0">
                <a:latin typeface="Arial Narrow" panose="020B0606020202030204" pitchFamily="34" charset="0"/>
              </a:rPr>
              <a:t>), de modo a fazer uma estimativa de duração e de capacidade de entrega do seu time a cada iteração ou a cada release.</a:t>
            </a:r>
          </a:p>
          <a:p>
            <a:pPr algn="just">
              <a:lnSpc>
                <a:spcPct val="150000"/>
              </a:lnSpc>
            </a:pPr>
            <a:endParaRPr lang="pt-BR" sz="1400" dirty="0">
              <a:latin typeface="Arial Narrow" panose="020B0606020202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400" dirty="0">
                <a:latin typeface="Arial Narrow" panose="020B0606020202030204" pitchFamily="34" charset="0"/>
              </a:rPr>
              <a:t>c. Caso seja utilizado o </a:t>
            </a:r>
            <a:r>
              <a:rPr lang="pt-BR" sz="1400" dirty="0" err="1">
                <a:latin typeface="Arial Narrow" panose="020B0606020202030204" pitchFamily="34" charset="0"/>
              </a:rPr>
              <a:t>Kanban</a:t>
            </a:r>
            <a:r>
              <a:rPr lang="pt-BR" sz="1400" dirty="0">
                <a:latin typeface="Arial Narrow" panose="020B0606020202030204" pitchFamily="34" charset="0"/>
              </a:rPr>
              <a:t> descreva o limite WIP (capacidade de entrega) para cada uma das raias do quadro </a:t>
            </a:r>
            <a:r>
              <a:rPr lang="pt-BR" sz="1400" dirty="0" err="1">
                <a:latin typeface="Arial Narrow" panose="020B0606020202030204" pitchFamily="34" charset="0"/>
              </a:rPr>
              <a:t>Kanban</a:t>
            </a:r>
            <a:r>
              <a:rPr lang="pt-BR" sz="1400" dirty="0">
                <a:latin typeface="Arial Narrow" panose="020B0606020202030204" pitchFamily="34" charset="0"/>
              </a:rPr>
              <a:t> e calcule a capacidade total do seu sistema </a:t>
            </a:r>
            <a:r>
              <a:rPr lang="pt-BR" sz="1400" dirty="0" err="1">
                <a:latin typeface="Arial Narrow" panose="020B0606020202030204" pitchFamily="34" charset="0"/>
              </a:rPr>
              <a:t>Kanban</a:t>
            </a:r>
            <a:r>
              <a:rPr lang="pt-BR" sz="1400" dirty="0">
                <a:latin typeface="Arial Narrow" panose="020B0606020202030204" pitchFamily="34" charset="0"/>
              </a:rPr>
              <a:t>. Mais </a:t>
            </a:r>
            <a:r>
              <a:rPr lang="pt-BR" sz="1400" dirty="0" err="1">
                <a:latin typeface="Arial Narrow" panose="020B0606020202030204" pitchFamily="34" charset="0"/>
              </a:rPr>
              <a:t>umavez</a:t>
            </a:r>
            <a:r>
              <a:rPr lang="pt-BR" sz="1400" dirty="0">
                <a:latin typeface="Arial Narrow" panose="020B0606020202030204" pitchFamily="34" charset="0"/>
              </a:rPr>
              <a:t> não se esqueça de considerar o tamanho da sua equipe descrito na primeira seção do projeto da disciplina.</a:t>
            </a:r>
          </a:p>
          <a:p>
            <a:pPr algn="just">
              <a:lnSpc>
                <a:spcPct val="150000"/>
              </a:lnSpc>
            </a:pPr>
            <a:endParaRPr lang="pt-BR" sz="1400" dirty="0">
              <a:latin typeface="Arial Narrow" panose="020B0606020202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400" dirty="0">
                <a:latin typeface="Arial Narrow" panose="020B0606020202030204" pitchFamily="34" charset="0"/>
              </a:rPr>
              <a:t>d. Caso seja utilizado o </a:t>
            </a:r>
            <a:r>
              <a:rPr lang="pt-BR" sz="1400" dirty="0" err="1">
                <a:latin typeface="Arial Narrow" panose="020B0606020202030204" pitchFamily="34" charset="0"/>
              </a:rPr>
              <a:t>Kanban</a:t>
            </a:r>
            <a:r>
              <a:rPr lang="pt-BR" sz="1400" dirty="0">
                <a:latin typeface="Arial Narrow" panose="020B0606020202030204" pitchFamily="34" charset="0"/>
              </a:rPr>
              <a:t>, descreva o modo você irá gerenciar as tarefas baseado no limite WIP descrito anteriormente.</a:t>
            </a:r>
          </a:p>
          <a:p>
            <a:pPr algn="just">
              <a:lnSpc>
                <a:spcPct val="150000"/>
              </a:lnSpc>
            </a:pPr>
            <a:r>
              <a:rPr lang="pt-BR" sz="1400" dirty="0">
                <a:latin typeface="Arial Narrow" panose="020B0606020202030204" pitchFamily="34" charset="0"/>
              </a:rPr>
              <a:t>Exemplo: se fará reunião semanal com os Gerentes de Produto para alocar as estórias nos slots livres no sistema </a:t>
            </a:r>
            <a:r>
              <a:rPr lang="pt-BR" sz="1400" dirty="0" err="1">
                <a:latin typeface="Arial Narrow" panose="020B0606020202030204" pitchFamily="34" charset="0"/>
              </a:rPr>
              <a:t>Kanban</a:t>
            </a:r>
            <a:r>
              <a:rPr lang="pt-BR" sz="1400" dirty="0">
                <a:latin typeface="Arial Narrow" panose="020B0606020202030204" pitchFamily="34" charset="0"/>
              </a:rPr>
              <a:t>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91975" y="1594420"/>
            <a:ext cx="27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 Rounded MT Bold" panose="020F0704030504030204" pitchFamily="34" charset="0"/>
              </a:rPr>
              <a:t>3. Estimativa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791728" y="722964"/>
            <a:ext cx="9036908" cy="628041"/>
          </a:xfrm>
        </p:spPr>
        <p:txBody>
          <a:bodyPr>
            <a:normAutofit/>
          </a:bodyPr>
          <a:lstStyle/>
          <a:p>
            <a:r>
              <a:rPr lang="pt-BR" sz="2800" b="1" dirty="0"/>
              <a:t>Processos Ágeis de Desenvolvimento de Software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13484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691975" y="1594420"/>
            <a:ext cx="27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 Rounded MT Bold" panose="020F0704030504030204" pitchFamily="34" charset="0"/>
              </a:rPr>
              <a:t>3. Estimativa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791728" y="722964"/>
            <a:ext cx="9036908" cy="628041"/>
          </a:xfrm>
        </p:spPr>
        <p:txBody>
          <a:bodyPr>
            <a:normAutofit/>
          </a:bodyPr>
          <a:lstStyle/>
          <a:p>
            <a:r>
              <a:rPr lang="pt-BR" sz="2800" b="1" dirty="0"/>
              <a:t>Processos Ágeis de Desenvolvimento de Software</a:t>
            </a:r>
            <a:endParaRPr lang="pt-BR" sz="2800" dirty="0"/>
          </a:p>
        </p:txBody>
      </p:sp>
      <p:sp>
        <p:nvSpPr>
          <p:cNvPr id="10" name="TextBox 8">
            <a:extLst>
              <a:ext uri="{FF2B5EF4-FFF2-40B4-BE49-F238E27FC236}">
                <a16:creationId xmlns="" xmlns:a16="http://schemas.microsoft.com/office/drawing/2014/main" id="{567EA836-31EE-D306-961F-FF09ABDC097A}"/>
              </a:ext>
            </a:extLst>
          </p:cNvPr>
          <p:cNvSpPr txBox="1"/>
          <p:nvPr/>
        </p:nvSpPr>
        <p:spPr>
          <a:xfrm>
            <a:off x="4182532" y="2204535"/>
            <a:ext cx="3826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Duração das </a:t>
            </a:r>
            <a:r>
              <a:rPr lang="pt-BR" b="1" dirty="0" err="1"/>
              <a:t>Sprints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336" y="2573867"/>
            <a:ext cx="8626300" cy="385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41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691975" y="1594420"/>
            <a:ext cx="27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 Rounded MT Bold" panose="020F0704030504030204" pitchFamily="34" charset="0"/>
              </a:rPr>
              <a:t>3. Estimativa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791728" y="722964"/>
            <a:ext cx="9036908" cy="628041"/>
          </a:xfrm>
        </p:spPr>
        <p:txBody>
          <a:bodyPr>
            <a:normAutofit/>
          </a:bodyPr>
          <a:lstStyle/>
          <a:p>
            <a:r>
              <a:rPr lang="pt-BR" sz="2800" b="1" dirty="0"/>
              <a:t>Processos Ágeis de Desenvolvimento de Software</a:t>
            </a:r>
            <a:endParaRPr lang="pt-BR" sz="2800" dirty="0"/>
          </a:p>
        </p:txBody>
      </p:sp>
      <p:sp>
        <p:nvSpPr>
          <p:cNvPr id="10" name="TextBox 8">
            <a:extLst>
              <a:ext uri="{FF2B5EF4-FFF2-40B4-BE49-F238E27FC236}">
                <a16:creationId xmlns="" xmlns:a16="http://schemas.microsoft.com/office/drawing/2014/main" id="{567EA836-31EE-D306-961F-FF09ABDC097A}"/>
              </a:ext>
            </a:extLst>
          </p:cNvPr>
          <p:cNvSpPr txBox="1"/>
          <p:nvPr/>
        </p:nvSpPr>
        <p:spPr>
          <a:xfrm>
            <a:off x="4182532" y="2204535"/>
            <a:ext cx="3826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 err="1"/>
              <a:t>Backlog</a:t>
            </a:r>
            <a:r>
              <a:rPr lang="pt-BR" b="1" dirty="0"/>
              <a:t> da Sprint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094917"/>
            <a:ext cx="10035440" cy="260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7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1728" y="722964"/>
            <a:ext cx="9036908" cy="628041"/>
          </a:xfrm>
        </p:spPr>
        <p:txBody>
          <a:bodyPr>
            <a:normAutofit/>
          </a:bodyPr>
          <a:lstStyle/>
          <a:p>
            <a:r>
              <a:rPr lang="pt-BR" sz="2800" b="1" dirty="0"/>
              <a:t>Processos Ágeis de Desenvolvimento de Software</a:t>
            </a:r>
            <a:endParaRPr lang="pt-BR" sz="2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713471" y="2542055"/>
            <a:ext cx="4065024" cy="2438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pt-BR" b="1" dirty="0">
                <a:latin typeface="Arial Black" panose="020B0A04020102020204" pitchFamily="34" charset="0"/>
              </a:rPr>
              <a:t>Método Ágil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pt-BR" b="1" dirty="0">
                <a:latin typeface="Arial Black" panose="020B0A04020102020204" pitchFamily="34" charset="0"/>
              </a:rPr>
              <a:t>Levantamento de Requisitos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pt-BR" b="1" dirty="0">
                <a:latin typeface="Arial Black" panose="020B0A04020102020204" pitchFamily="34" charset="0"/>
              </a:rPr>
              <a:t>Estimativa</a:t>
            </a:r>
          </a:p>
        </p:txBody>
      </p:sp>
    </p:spTree>
    <p:extLst>
      <p:ext uri="{BB962C8B-B14F-4D97-AF65-F5344CB8AC3E}">
        <p14:creationId xmlns:p14="http://schemas.microsoft.com/office/powerpoint/2010/main" val="3673218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691975" y="1594420"/>
            <a:ext cx="27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 Rounded MT Bold" panose="020F0704030504030204" pitchFamily="34" charset="0"/>
              </a:rPr>
              <a:t>3. Estimativa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791728" y="722964"/>
            <a:ext cx="9036908" cy="628041"/>
          </a:xfrm>
        </p:spPr>
        <p:txBody>
          <a:bodyPr>
            <a:normAutofit/>
          </a:bodyPr>
          <a:lstStyle/>
          <a:p>
            <a:r>
              <a:rPr lang="pt-BR" sz="2800" b="1" dirty="0"/>
              <a:t>Processos Ágeis de Desenvolvimento de Software</a:t>
            </a:r>
            <a:endParaRPr lang="pt-BR" sz="2800" dirty="0"/>
          </a:p>
        </p:txBody>
      </p:sp>
      <p:pic>
        <p:nvPicPr>
          <p:cNvPr id="8" name="Picture 6" descr="A picture containing diagram&#10;&#10;Description automatically generated">
            <a:extLst>
              <a:ext uri="{FF2B5EF4-FFF2-40B4-BE49-F238E27FC236}">
                <a16:creationId xmlns="" xmlns:a16="http://schemas.microsoft.com/office/drawing/2014/main" id="{72958CF9-C162-B6E8-29B0-D179A2E70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5" t="28592" r="13138"/>
          <a:stretch/>
        </p:blipFill>
        <p:spPr>
          <a:xfrm>
            <a:off x="2832847" y="2691227"/>
            <a:ext cx="6866966" cy="3839920"/>
          </a:xfrm>
          <a:prstGeom prst="ellipse">
            <a:avLst/>
          </a:prstGeom>
          <a:ln>
            <a:noFill/>
          </a:ln>
          <a:effectLst>
            <a:glow rad="228600">
              <a:schemeClr val="bg1">
                <a:alpha val="40000"/>
              </a:schemeClr>
            </a:glow>
            <a:softEdge rad="112500"/>
          </a:effectLst>
        </p:spPr>
      </p:pic>
      <p:sp>
        <p:nvSpPr>
          <p:cNvPr id="10" name="TextBox 8">
            <a:extLst>
              <a:ext uri="{FF2B5EF4-FFF2-40B4-BE49-F238E27FC236}">
                <a16:creationId xmlns="" xmlns:a16="http://schemas.microsoft.com/office/drawing/2014/main" id="{567EA836-31EE-D306-961F-FF09ABDC097A}"/>
              </a:ext>
            </a:extLst>
          </p:cNvPr>
          <p:cNvSpPr txBox="1"/>
          <p:nvPr/>
        </p:nvSpPr>
        <p:spPr>
          <a:xfrm>
            <a:off x="4182532" y="2204535"/>
            <a:ext cx="3826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Processo de estimativa</a:t>
            </a:r>
          </a:p>
        </p:txBody>
      </p:sp>
    </p:spTree>
    <p:extLst>
      <p:ext uri="{BB962C8B-B14F-4D97-AF65-F5344CB8AC3E}">
        <p14:creationId xmlns:p14="http://schemas.microsoft.com/office/powerpoint/2010/main" val="2831084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691975" y="1594420"/>
            <a:ext cx="27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 Rounded MT Bold" panose="020F0704030504030204" pitchFamily="34" charset="0"/>
              </a:rPr>
              <a:t>3. Estimativa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791728" y="722964"/>
            <a:ext cx="9036908" cy="628041"/>
          </a:xfrm>
        </p:spPr>
        <p:txBody>
          <a:bodyPr>
            <a:normAutofit/>
          </a:bodyPr>
          <a:lstStyle/>
          <a:p>
            <a:r>
              <a:rPr lang="pt-BR" sz="2800" b="1" dirty="0"/>
              <a:t>Processos Ágeis de Desenvolvimento de Software</a:t>
            </a:r>
            <a:endParaRPr lang="pt-BR" sz="2800" dirty="0"/>
          </a:p>
        </p:txBody>
      </p:sp>
      <p:sp>
        <p:nvSpPr>
          <p:cNvPr id="10" name="TextBox 8">
            <a:extLst>
              <a:ext uri="{FF2B5EF4-FFF2-40B4-BE49-F238E27FC236}">
                <a16:creationId xmlns="" xmlns:a16="http://schemas.microsoft.com/office/drawing/2014/main" id="{567EA836-31EE-D306-961F-FF09ABDC097A}"/>
              </a:ext>
            </a:extLst>
          </p:cNvPr>
          <p:cNvSpPr txBox="1"/>
          <p:nvPr/>
        </p:nvSpPr>
        <p:spPr>
          <a:xfrm>
            <a:off x="3609976" y="1963752"/>
            <a:ext cx="4829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Planning </a:t>
            </a:r>
            <a:r>
              <a:rPr lang="pt-BR" b="1" dirty="0" err="1"/>
              <a:t>Poker</a:t>
            </a:r>
            <a:r>
              <a:rPr lang="pt-BR" b="1" dirty="0"/>
              <a:t> com extensão </a:t>
            </a:r>
            <a:r>
              <a:rPr lang="pt-BR" b="1" dirty="0" err="1"/>
              <a:t>Estimate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197" y="2333084"/>
            <a:ext cx="8388754" cy="411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13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691975" y="1594420"/>
            <a:ext cx="27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 Rounded MT Bold" panose="020F0704030504030204" pitchFamily="34" charset="0"/>
              </a:rPr>
              <a:t>3. Estimativa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791728" y="722964"/>
            <a:ext cx="9036908" cy="628041"/>
          </a:xfrm>
        </p:spPr>
        <p:txBody>
          <a:bodyPr>
            <a:normAutofit/>
          </a:bodyPr>
          <a:lstStyle/>
          <a:p>
            <a:r>
              <a:rPr lang="pt-BR" sz="2800" b="1" dirty="0"/>
              <a:t>Processos Ágeis de Desenvolvimento de Software</a:t>
            </a:r>
            <a:endParaRPr lang="pt-BR" sz="2800" dirty="0"/>
          </a:p>
        </p:txBody>
      </p:sp>
      <p:sp>
        <p:nvSpPr>
          <p:cNvPr id="10" name="TextBox 8">
            <a:extLst>
              <a:ext uri="{FF2B5EF4-FFF2-40B4-BE49-F238E27FC236}">
                <a16:creationId xmlns="" xmlns:a16="http://schemas.microsoft.com/office/drawing/2014/main" id="{567EA836-31EE-D306-961F-FF09ABDC097A}"/>
              </a:ext>
            </a:extLst>
          </p:cNvPr>
          <p:cNvSpPr txBox="1"/>
          <p:nvPr/>
        </p:nvSpPr>
        <p:spPr>
          <a:xfrm>
            <a:off x="3609976" y="1865141"/>
            <a:ext cx="4829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Planning </a:t>
            </a:r>
            <a:r>
              <a:rPr lang="pt-BR" b="1" dirty="0" err="1"/>
              <a:t>Poker</a:t>
            </a:r>
            <a:r>
              <a:rPr lang="pt-BR" b="1" dirty="0"/>
              <a:t> com extensão </a:t>
            </a:r>
            <a:r>
              <a:rPr lang="pt-BR" b="1" dirty="0" err="1"/>
              <a:t>Estimate</a:t>
            </a:r>
            <a:endParaRPr lang="pt-BR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629" y="2333084"/>
            <a:ext cx="4636934" cy="417755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393" y="2333084"/>
            <a:ext cx="4624213" cy="410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53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691975" y="1594420"/>
            <a:ext cx="27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 Rounded MT Bold" panose="020F0704030504030204" pitchFamily="34" charset="0"/>
              </a:rPr>
              <a:t>3. Estimativa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791728" y="722964"/>
            <a:ext cx="9036908" cy="628041"/>
          </a:xfrm>
        </p:spPr>
        <p:txBody>
          <a:bodyPr>
            <a:normAutofit/>
          </a:bodyPr>
          <a:lstStyle/>
          <a:p>
            <a:r>
              <a:rPr lang="pt-BR" sz="2800" b="1" dirty="0"/>
              <a:t>Processos Ágeis de Desenvolvimento de Software</a:t>
            </a:r>
            <a:endParaRPr lang="pt-BR" sz="2800" dirty="0"/>
          </a:p>
        </p:txBody>
      </p:sp>
      <p:sp>
        <p:nvSpPr>
          <p:cNvPr id="10" name="TextBox 8">
            <a:extLst>
              <a:ext uri="{FF2B5EF4-FFF2-40B4-BE49-F238E27FC236}">
                <a16:creationId xmlns="" xmlns:a16="http://schemas.microsoft.com/office/drawing/2014/main" id="{567EA836-31EE-D306-961F-FF09ABDC097A}"/>
              </a:ext>
            </a:extLst>
          </p:cNvPr>
          <p:cNvSpPr txBox="1"/>
          <p:nvPr/>
        </p:nvSpPr>
        <p:spPr>
          <a:xfrm>
            <a:off x="4929056" y="1761635"/>
            <a:ext cx="2762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 err="1"/>
              <a:t>Estimate</a:t>
            </a:r>
            <a:r>
              <a:rPr lang="pt-BR" b="1" dirty="0"/>
              <a:t> – </a:t>
            </a:r>
            <a:r>
              <a:rPr lang="pt-BR" b="1" dirty="0" err="1"/>
              <a:t>Story</a:t>
            </a:r>
            <a:r>
              <a:rPr lang="pt-BR" b="1" dirty="0"/>
              <a:t> Points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105" y="2221650"/>
            <a:ext cx="5074023" cy="427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96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691975" y="1594420"/>
            <a:ext cx="27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 Rounded MT Bold" panose="020F0704030504030204" pitchFamily="34" charset="0"/>
              </a:rPr>
              <a:t>3. Estimativa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791728" y="722964"/>
            <a:ext cx="9036908" cy="628041"/>
          </a:xfrm>
        </p:spPr>
        <p:txBody>
          <a:bodyPr>
            <a:normAutofit/>
          </a:bodyPr>
          <a:lstStyle/>
          <a:p>
            <a:r>
              <a:rPr lang="pt-BR" sz="2800" b="1" dirty="0"/>
              <a:t>Processos Ágeis de Desenvolvimento de Software</a:t>
            </a:r>
            <a:endParaRPr lang="pt-BR" sz="2800" dirty="0"/>
          </a:p>
        </p:txBody>
      </p:sp>
      <p:sp>
        <p:nvSpPr>
          <p:cNvPr id="10" name="TextBox 8">
            <a:extLst>
              <a:ext uri="{FF2B5EF4-FFF2-40B4-BE49-F238E27FC236}">
                <a16:creationId xmlns="" xmlns:a16="http://schemas.microsoft.com/office/drawing/2014/main" id="{567EA836-31EE-D306-961F-FF09ABDC097A}"/>
              </a:ext>
            </a:extLst>
          </p:cNvPr>
          <p:cNvSpPr txBox="1"/>
          <p:nvPr/>
        </p:nvSpPr>
        <p:spPr>
          <a:xfrm>
            <a:off x="4819650" y="2301903"/>
            <a:ext cx="2762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Plano de Entregas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2914650"/>
            <a:ext cx="98679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56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691975" y="1594420"/>
            <a:ext cx="27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 Rounded MT Bold" panose="020F0704030504030204" pitchFamily="34" charset="0"/>
              </a:rPr>
              <a:t>3. Estimativa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791728" y="722964"/>
            <a:ext cx="9036908" cy="628041"/>
          </a:xfrm>
        </p:spPr>
        <p:txBody>
          <a:bodyPr>
            <a:normAutofit/>
          </a:bodyPr>
          <a:lstStyle/>
          <a:p>
            <a:r>
              <a:rPr lang="pt-BR" sz="2800" b="1" dirty="0"/>
              <a:t>Processos Ágeis de Desenvolvimento de Software</a:t>
            </a:r>
            <a:endParaRPr lang="pt-BR" sz="2800" dirty="0"/>
          </a:p>
        </p:txBody>
      </p:sp>
      <p:sp>
        <p:nvSpPr>
          <p:cNvPr id="10" name="TextBox 8">
            <a:extLst>
              <a:ext uri="{FF2B5EF4-FFF2-40B4-BE49-F238E27FC236}">
                <a16:creationId xmlns="" xmlns:a16="http://schemas.microsoft.com/office/drawing/2014/main" id="{567EA836-31EE-D306-961F-FF09ABDC097A}"/>
              </a:ext>
            </a:extLst>
          </p:cNvPr>
          <p:cNvSpPr txBox="1"/>
          <p:nvPr/>
        </p:nvSpPr>
        <p:spPr>
          <a:xfrm>
            <a:off x="3615578" y="2072413"/>
            <a:ext cx="4960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Velocidade e Liberação da Release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97B325CC-F3B1-88AD-FC7A-98F48209CAE6}"/>
              </a:ext>
            </a:extLst>
          </p:cNvPr>
          <p:cNvSpPr txBox="1"/>
          <p:nvPr/>
        </p:nvSpPr>
        <p:spPr>
          <a:xfrm>
            <a:off x="2548691" y="3532485"/>
            <a:ext cx="30486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Arial Narrow" panose="020B0606020202030204" pitchFamily="34" charset="0"/>
              </a:rPr>
              <a:t>Considerando que não temos histórico de dados, avaliamos que o time possui capacidade operacional de </a:t>
            </a:r>
            <a:r>
              <a:rPr lang="pt-BR" sz="2400" b="1" dirty="0">
                <a:latin typeface="Arial Narrow" panose="020B0606020202030204" pitchFamily="34" charset="0"/>
              </a:rPr>
              <a:t>15 </a:t>
            </a:r>
            <a:r>
              <a:rPr lang="pt-BR" sz="2400" dirty="0">
                <a:latin typeface="Arial Narrow" panose="020B0606020202030204" pitchFamily="34" charset="0"/>
              </a:rPr>
              <a:t>pontos de </a:t>
            </a:r>
            <a:r>
              <a:rPr lang="pt-BR" sz="2400" i="1" dirty="0" err="1">
                <a:latin typeface="Arial Narrow" panose="020B0606020202030204" pitchFamily="34" charset="0"/>
              </a:rPr>
              <a:t>user</a:t>
            </a:r>
            <a:r>
              <a:rPr lang="pt-BR" sz="2400" i="1" dirty="0">
                <a:latin typeface="Arial Narrow" panose="020B0606020202030204" pitchFamily="34" charset="0"/>
              </a:rPr>
              <a:t> </a:t>
            </a:r>
            <a:r>
              <a:rPr lang="pt-BR" sz="2400" i="1" dirty="0" err="1">
                <a:latin typeface="Arial Narrow" panose="020B0606020202030204" pitchFamily="34" charset="0"/>
              </a:rPr>
              <a:t>story</a:t>
            </a:r>
            <a:r>
              <a:rPr lang="pt-BR" sz="2400" i="1" dirty="0">
                <a:latin typeface="Arial Narrow" panose="020B0606020202030204" pitchFamily="34" charset="0"/>
              </a:rPr>
              <a:t> </a:t>
            </a:r>
            <a:r>
              <a:rPr lang="pt-BR" sz="2400" dirty="0">
                <a:latin typeface="Arial Narrow" panose="020B0606020202030204" pitchFamily="34" charset="0"/>
              </a:rPr>
              <a:t>por sprint.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996C5C2A-BFA0-4C58-7D08-20160672112C}"/>
              </a:ext>
            </a:extLst>
          </p:cNvPr>
          <p:cNvSpPr txBox="1"/>
          <p:nvPr/>
        </p:nvSpPr>
        <p:spPr>
          <a:xfrm>
            <a:off x="7054853" y="3532485"/>
            <a:ext cx="34715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Arial Narrow" panose="020B0606020202030204" pitchFamily="34" charset="0"/>
              </a:rPr>
              <a:t>A projeção de </a:t>
            </a:r>
            <a:r>
              <a:rPr lang="pt-BR" sz="2400" i="1" dirty="0">
                <a:latin typeface="Arial Narrow" panose="020B0606020202030204" pitchFamily="34" charset="0"/>
              </a:rPr>
              <a:t>release</a:t>
            </a:r>
            <a:r>
              <a:rPr lang="pt-BR" sz="2400" dirty="0">
                <a:latin typeface="Arial Narrow" panose="020B0606020202030204" pitchFamily="34" charset="0"/>
              </a:rPr>
              <a:t> é de </a:t>
            </a:r>
            <a:r>
              <a:rPr lang="pt-BR" sz="2400" b="1" dirty="0">
                <a:latin typeface="Arial Narrow" panose="020B0606020202030204" pitchFamily="34" charset="0"/>
              </a:rPr>
              <a:t>15</a:t>
            </a:r>
            <a:r>
              <a:rPr lang="pt-BR" sz="2400" dirty="0">
                <a:latin typeface="Arial Narrow" panose="020B0606020202030204" pitchFamily="34" charset="0"/>
              </a:rPr>
              <a:t> dias, tendo em vista que será necessário duas </a:t>
            </a:r>
            <a:r>
              <a:rPr lang="pt-BR" sz="2400" i="1" dirty="0">
                <a:latin typeface="Arial Narrow" panose="020B0606020202030204" pitchFamily="34" charset="0"/>
              </a:rPr>
              <a:t>sprints</a:t>
            </a:r>
            <a:r>
              <a:rPr lang="pt-BR" sz="2400" dirty="0">
                <a:latin typeface="Arial Narrow" panose="020B0606020202030204" pitchFamily="34" charset="0"/>
              </a:rPr>
              <a:t> para sua conclusão. Logo, a data do release será dia </a:t>
            </a:r>
            <a:r>
              <a:rPr lang="pt-BR" sz="2400" b="1" dirty="0" smtClean="0">
                <a:latin typeface="Arial Narrow" panose="020B0606020202030204" pitchFamily="34" charset="0"/>
              </a:rPr>
              <a:t>05/07/2023</a:t>
            </a:r>
            <a:r>
              <a:rPr lang="pt-BR" sz="2400" dirty="0" smtClean="0">
                <a:latin typeface="Arial Narrow" panose="020B0606020202030204" pitchFamily="34" charset="0"/>
              </a:rPr>
              <a:t>.</a:t>
            </a:r>
            <a:endParaRPr lang="pt-BR" sz="2400" dirty="0">
              <a:latin typeface="Arial Narrow" panose="020B060602020203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E84F0DA7-3114-6442-EBBA-406CC57659F9}"/>
              </a:ext>
            </a:extLst>
          </p:cNvPr>
          <p:cNvSpPr txBox="1"/>
          <p:nvPr/>
        </p:nvSpPr>
        <p:spPr>
          <a:xfrm>
            <a:off x="8009175" y="2956183"/>
            <a:ext cx="1134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Release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D475D2B9-E69A-E420-B19C-FE21F790392F}"/>
              </a:ext>
            </a:extLst>
          </p:cNvPr>
          <p:cNvSpPr txBox="1"/>
          <p:nvPr/>
        </p:nvSpPr>
        <p:spPr>
          <a:xfrm>
            <a:off x="3293236" y="2920107"/>
            <a:ext cx="1559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Velocidade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8958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691975" y="1594420"/>
            <a:ext cx="27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 Rounded MT Bold" panose="020F0704030504030204" pitchFamily="34" charset="0"/>
              </a:rPr>
              <a:t>4</a:t>
            </a:r>
            <a:r>
              <a:rPr lang="pt-BR" b="1" dirty="0" smtClean="0">
                <a:latin typeface="Arial Rounded MT Bold" panose="020F0704030504030204" pitchFamily="34" charset="0"/>
              </a:rPr>
              <a:t>. </a:t>
            </a:r>
            <a:r>
              <a:rPr lang="pt-BR" b="1" dirty="0" err="1" smtClean="0">
                <a:latin typeface="Arial Rounded MT Bold" panose="020F0704030504030204" pitchFamily="34" charset="0"/>
              </a:rPr>
              <a:t>Kanban</a:t>
            </a:r>
            <a:endParaRPr lang="pt-BR" b="1" dirty="0">
              <a:latin typeface="Arial Rounded MT Bold" panose="020F0704030504030204" pitchFamily="34" charset="0"/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791728" y="722964"/>
            <a:ext cx="9036908" cy="628041"/>
          </a:xfrm>
        </p:spPr>
        <p:txBody>
          <a:bodyPr>
            <a:normAutofit/>
          </a:bodyPr>
          <a:lstStyle/>
          <a:p>
            <a:r>
              <a:rPr lang="pt-BR" sz="2800" b="1" dirty="0"/>
              <a:t>Processos Ágeis de Desenvolvimento de Software</a:t>
            </a:r>
            <a:endParaRPr lang="pt-BR" sz="2800" dirty="0"/>
          </a:p>
        </p:txBody>
      </p:sp>
      <p:sp>
        <p:nvSpPr>
          <p:cNvPr id="10" name="TextBox 8">
            <a:extLst>
              <a:ext uri="{FF2B5EF4-FFF2-40B4-BE49-F238E27FC236}">
                <a16:creationId xmlns="" xmlns:a16="http://schemas.microsoft.com/office/drawing/2014/main" id="{567EA836-31EE-D306-961F-FF09ABDC097A}"/>
              </a:ext>
            </a:extLst>
          </p:cNvPr>
          <p:cNvSpPr txBox="1"/>
          <p:nvPr/>
        </p:nvSpPr>
        <p:spPr>
          <a:xfrm>
            <a:off x="4026983" y="1594420"/>
            <a:ext cx="4960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 err="1"/>
              <a:t>Kanban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176" y="2094787"/>
            <a:ext cx="8740588" cy="442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02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691975" y="1594420"/>
            <a:ext cx="27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 Rounded MT Bold" panose="020F0704030504030204" pitchFamily="34" charset="0"/>
              </a:rPr>
              <a:t>4. </a:t>
            </a:r>
            <a:r>
              <a:rPr lang="pt-BR" b="1" dirty="0" err="1" smtClean="0">
                <a:latin typeface="Arial Rounded MT Bold" panose="020F0704030504030204" pitchFamily="34" charset="0"/>
              </a:rPr>
              <a:t>Kanban</a:t>
            </a:r>
            <a:endParaRPr lang="pt-BR" b="1" dirty="0">
              <a:latin typeface="Arial Rounded MT Bold" panose="020F0704030504030204" pitchFamily="34" charset="0"/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791728" y="722964"/>
            <a:ext cx="9036908" cy="628041"/>
          </a:xfrm>
        </p:spPr>
        <p:txBody>
          <a:bodyPr>
            <a:normAutofit/>
          </a:bodyPr>
          <a:lstStyle/>
          <a:p>
            <a:r>
              <a:rPr lang="pt-BR" sz="2800" b="1" dirty="0"/>
              <a:t>Processos Ágeis de Desenvolvimento de Software</a:t>
            </a:r>
            <a:endParaRPr lang="pt-BR" sz="2800" dirty="0"/>
          </a:p>
        </p:txBody>
      </p:sp>
      <p:sp>
        <p:nvSpPr>
          <p:cNvPr id="10" name="TextBox 8">
            <a:extLst>
              <a:ext uri="{FF2B5EF4-FFF2-40B4-BE49-F238E27FC236}">
                <a16:creationId xmlns="" xmlns:a16="http://schemas.microsoft.com/office/drawing/2014/main" id="{567EA836-31EE-D306-961F-FF09ABDC097A}"/>
              </a:ext>
            </a:extLst>
          </p:cNvPr>
          <p:cNvSpPr txBox="1"/>
          <p:nvPr/>
        </p:nvSpPr>
        <p:spPr>
          <a:xfrm>
            <a:off x="3829760" y="2257079"/>
            <a:ext cx="4960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Métricas </a:t>
            </a:r>
            <a:r>
              <a:rPr lang="pt-BR" b="1" dirty="0" err="1" smtClean="0"/>
              <a:t>Kanban</a:t>
            </a:r>
            <a:r>
              <a:rPr lang="pt-BR" b="1" dirty="0" smtClean="0"/>
              <a:t> - Lead Time</a:t>
            </a:r>
            <a:endParaRPr lang="pt-BR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457" y="2689411"/>
            <a:ext cx="7757450" cy="373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07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791728" y="722964"/>
            <a:ext cx="9036908" cy="628041"/>
          </a:xfrm>
        </p:spPr>
        <p:txBody>
          <a:bodyPr>
            <a:normAutofit/>
          </a:bodyPr>
          <a:lstStyle/>
          <a:p>
            <a:r>
              <a:rPr lang="pt-BR" sz="2800" b="1" dirty="0"/>
              <a:t>Processos Ágeis de Desenvolvimento de Software</a:t>
            </a:r>
            <a:endParaRPr lang="pt-BR" sz="2800" dirty="0"/>
          </a:p>
        </p:txBody>
      </p:sp>
      <p:sp>
        <p:nvSpPr>
          <p:cNvPr id="10" name="TextBox 8">
            <a:extLst>
              <a:ext uri="{FF2B5EF4-FFF2-40B4-BE49-F238E27FC236}">
                <a16:creationId xmlns="" xmlns:a16="http://schemas.microsoft.com/office/drawing/2014/main" id="{567EA836-31EE-D306-961F-FF09ABDC097A}"/>
              </a:ext>
            </a:extLst>
          </p:cNvPr>
          <p:cNvSpPr txBox="1"/>
          <p:nvPr/>
        </p:nvSpPr>
        <p:spPr>
          <a:xfrm>
            <a:off x="3829760" y="2257079"/>
            <a:ext cx="4960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Métricas </a:t>
            </a:r>
            <a:r>
              <a:rPr lang="pt-BR" b="1" dirty="0" err="1" smtClean="0"/>
              <a:t>Kanban</a:t>
            </a:r>
            <a:r>
              <a:rPr lang="pt-BR" b="1" dirty="0" smtClean="0"/>
              <a:t> – </a:t>
            </a:r>
            <a:r>
              <a:rPr lang="pt-BR" b="1" dirty="0" err="1" smtClean="0"/>
              <a:t>Cycle</a:t>
            </a:r>
            <a:r>
              <a:rPr lang="pt-BR" b="1" dirty="0" smtClean="0"/>
              <a:t> Time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10" y="2869826"/>
            <a:ext cx="7438744" cy="3522959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91975" y="1594420"/>
            <a:ext cx="27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 Rounded MT Bold" panose="020F0704030504030204" pitchFamily="34" charset="0"/>
              </a:rPr>
              <a:t>4. </a:t>
            </a:r>
            <a:r>
              <a:rPr lang="pt-BR" b="1" dirty="0" err="1" smtClean="0">
                <a:latin typeface="Arial Rounded MT Bold" panose="020F0704030504030204" pitchFamily="34" charset="0"/>
              </a:rPr>
              <a:t>Kanban</a:t>
            </a:r>
            <a:endParaRPr lang="pt-BR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717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791728" y="722964"/>
            <a:ext cx="9036908" cy="628041"/>
          </a:xfrm>
        </p:spPr>
        <p:txBody>
          <a:bodyPr>
            <a:normAutofit/>
          </a:bodyPr>
          <a:lstStyle/>
          <a:p>
            <a:r>
              <a:rPr lang="pt-BR" sz="2800" b="1" dirty="0"/>
              <a:t>Processos Ágeis de Desenvolvimento de Software</a:t>
            </a:r>
            <a:endParaRPr lang="pt-BR" sz="2800" dirty="0"/>
          </a:p>
        </p:txBody>
      </p:sp>
      <p:sp>
        <p:nvSpPr>
          <p:cNvPr id="10" name="TextBox 8">
            <a:extLst>
              <a:ext uri="{FF2B5EF4-FFF2-40B4-BE49-F238E27FC236}">
                <a16:creationId xmlns="" xmlns:a16="http://schemas.microsoft.com/office/drawing/2014/main" id="{567EA836-31EE-D306-961F-FF09ABDC097A}"/>
              </a:ext>
            </a:extLst>
          </p:cNvPr>
          <p:cNvSpPr txBox="1"/>
          <p:nvPr/>
        </p:nvSpPr>
        <p:spPr>
          <a:xfrm>
            <a:off x="3829760" y="2257079"/>
            <a:ext cx="4960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Métricas </a:t>
            </a:r>
            <a:r>
              <a:rPr lang="pt-BR" b="1" dirty="0" err="1" smtClean="0"/>
              <a:t>Kanban</a:t>
            </a:r>
            <a:r>
              <a:rPr lang="pt-BR" b="1" dirty="0" smtClean="0"/>
              <a:t> - </a:t>
            </a:r>
            <a:r>
              <a:rPr lang="pt-BR" b="1" dirty="0" err="1" smtClean="0"/>
              <a:t>Thoughput</a:t>
            </a:r>
            <a:endParaRPr lang="pt-BR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717" y="2674452"/>
            <a:ext cx="6462721" cy="379589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91975" y="1594420"/>
            <a:ext cx="27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 Rounded MT Bold" panose="020F0704030504030204" pitchFamily="34" charset="0"/>
              </a:rPr>
              <a:t>4. </a:t>
            </a:r>
            <a:r>
              <a:rPr lang="pt-BR" b="1" dirty="0" err="1" smtClean="0">
                <a:latin typeface="Arial Rounded MT Bold" panose="020F0704030504030204" pitchFamily="34" charset="0"/>
              </a:rPr>
              <a:t>Kanban</a:t>
            </a:r>
            <a:endParaRPr lang="pt-BR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87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1728" y="722964"/>
            <a:ext cx="9036908" cy="628041"/>
          </a:xfrm>
        </p:spPr>
        <p:txBody>
          <a:bodyPr>
            <a:normAutofit/>
          </a:bodyPr>
          <a:lstStyle/>
          <a:p>
            <a:r>
              <a:rPr lang="pt-BR" sz="2800" b="1" dirty="0"/>
              <a:t>Processos Ágeis de Desenvolvimento de Software</a:t>
            </a:r>
            <a:endParaRPr lang="pt-BR" sz="2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789405" y="3555310"/>
            <a:ext cx="42589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Arial Black" panose="020B0A04020102020204" pitchFamily="34" charset="0"/>
              </a:rPr>
              <a:t>Método Ágil</a:t>
            </a:r>
          </a:p>
        </p:txBody>
      </p:sp>
    </p:spTree>
    <p:extLst>
      <p:ext uri="{BB962C8B-B14F-4D97-AF65-F5344CB8AC3E}">
        <p14:creationId xmlns:p14="http://schemas.microsoft.com/office/powerpoint/2010/main" val="2635388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791728" y="722964"/>
            <a:ext cx="9036908" cy="628041"/>
          </a:xfrm>
        </p:spPr>
        <p:txBody>
          <a:bodyPr>
            <a:normAutofit/>
          </a:bodyPr>
          <a:lstStyle/>
          <a:p>
            <a:r>
              <a:rPr lang="pt-BR" sz="2800" b="1" dirty="0"/>
              <a:t>Processos Ágeis de Desenvolvimento de Software</a:t>
            </a:r>
            <a:endParaRPr lang="pt-BR" sz="2800" dirty="0"/>
          </a:p>
        </p:txBody>
      </p:sp>
      <p:sp>
        <p:nvSpPr>
          <p:cNvPr id="10" name="TextBox 8">
            <a:extLst>
              <a:ext uri="{FF2B5EF4-FFF2-40B4-BE49-F238E27FC236}">
                <a16:creationId xmlns="" xmlns:a16="http://schemas.microsoft.com/office/drawing/2014/main" id="{567EA836-31EE-D306-961F-FF09ABDC097A}"/>
              </a:ext>
            </a:extLst>
          </p:cNvPr>
          <p:cNvSpPr txBox="1"/>
          <p:nvPr/>
        </p:nvSpPr>
        <p:spPr>
          <a:xfrm>
            <a:off x="3829760" y="2063055"/>
            <a:ext cx="4960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Métricas </a:t>
            </a:r>
            <a:r>
              <a:rPr lang="pt-BR" b="1" dirty="0" err="1"/>
              <a:t>Kanban</a:t>
            </a:r>
            <a:r>
              <a:rPr lang="pt-BR" b="1" dirty="0"/>
              <a:t> – Entrada Aumentada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580760"/>
            <a:ext cx="10354235" cy="386949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91975" y="1594420"/>
            <a:ext cx="27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 Rounded MT Bold" panose="020F0704030504030204" pitchFamily="34" charset="0"/>
              </a:rPr>
              <a:t>4. </a:t>
            </a:r>
            <a:r>
              <a:rPr lang="pt-BR" b="1" dirty="0" err="1" smtClean="0">
                <a:latin typeface="Arial Rounded MT Bold" panose="020F0704030504030204" pitchFamily="34" charset="0"/>
              </a:rPr>
              <a:t>Kanban</a:t>
            </a:r>
            <a:endParaRPr lang="pt-BR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898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791728" y="722964"/>
            <a:ext cx="9036908" cy="628041"/>
          </a:xfrm>
        </p:spPr>
        <p:txBody>
          <a:bodyPr>
            <a:normAutofit/>
          </a:bodyPr>
          <a:lstStyle/>
          <a:p>
            <a:r>
              <a:rPr lang="pt-BR" sz="2800" b="1" dirty="0"/>
              <a:t>Processos Ágeis de Desenvolvimento de Software</a:t>
            </a:r>
            <a:endParaRPr lang="pt-BR" sz="2800" dirty="0"/>
          </a:p>
        </p:txBody>
      </p:sp>
      <p:sp>
        <p:nvSpPr>
          <p:cNvPr id="10" name="TextBox 8">
            <a:extLst>
              <a:ext uri="{FF2B5EF4-FFF2-40B4-BE49-F238E27FC236}">
                <a16:creationId xmlns="" xmlns:a16="http://schemas.microsoft.com/office/drawing/2014/main" id="{567EA836-31EE-D306-961F-FF09ABDC097A}"/>
              </a:ext>
            </a:extLst>
          </p:cNvPr>
          <p:cNvSpPr txBox="1"/>
          <p:nvPr/>
        </p:nvSpPr>
        <p:spPr>
          <a:xfrm>
            <a:off x="3829760" y="2063055"/>
            <a:ext cx="4960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Métricas </a:t>
            </a:r>
            <a:r>
              <a:rPr lang="pt-BR" b="1" dirty="0" err="1"/>
              <a:t>Kanban</a:t>
            </a:r>
            <a:r>
              <a:rPr lang="pt-BR" b="1" dirty="0"/>
              <a:t> – Saída Aumentada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06" y="2675802"/>
            <a:ext cx="10094427" cy="3764617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91975" y="1594420"/>
            <a:ext cx="27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 Rounded MT Bold" panose="020F0704030504030204" pitchFamily="34" charset="0"/>
              </a:rPr>
              <a:t>4. </a:t>
            </a:r>
            <a:r>
              <a:rPr lang="pt-BR" b="1" dirty="0" err="1" smtClean="0">
                <a:latin typeface="Arial Rounded MT Bold" panose="020F0704030504030204" pitchFamily="34" charset="0"/>
              </a:rPr>
              <a:t>Kanban</a:t>
            </a:r>
            <a:endParaRPr lang="pt-BR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543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791728" y="722964"/>
            <a:ext cx="9036908" cy="628041"/>
          </a:xfrm>
        </p:spPr>
        <p:txBody>
          <a:bodyPr>
            <a:normAutofit/>
          </a:bodyPr>
          <a:lstStyle/>
          <a:p>
            <a:r>
              <a:rPr lang="pt-BR" sz="2800" b="1" dirty="0"/>
              <a:t>Processos Ágeis de Desenvolvimento de Software</a:t>
            </a:r>
            <a:endParaRPr lang="pt-BR" sz="2800" dirty="0"/>
          </a:p>
        </p:txBody>
      </p:sp>
      <p:sp>
        <p:nvSpPr>
          <p:cNvPr id="10" name="TextBox 8">
            <a:extLst>
              <a:ext uri="{FF2B5EF4-FFF2-40B4-BE49-F238E27FC236}">
                <a16:creationId xmlns="" xmlns:a16="http://schemas.microsoft.com/office/drawing/2014/main" id="{567EA836-31EE-D306-961F-FF09ABDC097A}"/>
              </a:ext>
            </a:extLst>
          </p:cNvPr>
          <p:cNvSpPr txBox="1"/>
          <p:nvPr/>
        </p:nvSpPr>
        <p:spPr>
          <a:xfrm>
            <a:off x="3829760" y="2063055"/>
            <a:ext cx="4960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Métricas </a:t>
            </a:r>
            <a:r>
              <a:rPr lang="pt-BR" b="1" dirty="0" err="1"/>
              <a:t>Kanban</a:t>
            </a:r>
            <a:r>
              <a:rPr lang="pt-BR" b="1" dirty="0"/>
              <a:t> – Fila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035" y="2675802"/>
            <a:ext cx="9537719" cy="362759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91975" y="1594420"/>
            <a:ext cx="27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 Rounded MT Bold" panose="020F0704030504030204" pitchFamily="34" charset="0"/>
              </a:rPr>
              <a:t>4. </a:t>
            </a:r>
            <a:r>
              <a:rPr lang="pt-BR" b="1" dirty="0" err="1" smtClean="0">
                <a:latin typeface="Arial Rounded MT Bold" panose="020F0704030504030204" pitchFamily="34" charset="0"/>
              </a:rPr>
              <a:t>Kanban</a:t>
            </a:r>
            <a:endParaRPr lang="pt-BR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529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791728" y="722964"/>
            <a:ext cx="9036908" cy="628041"/>
          </a:xfrm>
        </p:spPr>
        <p:txBody>
          <a:bodyPr>
            <a:normAutofit/>
          </a:bodyPr>
          <a:lstStyle/>
          <a:p>
            <a:r>
              <a:rPr lang="pt-BR" sz="2800" b="1" dirty="0"/>
              <a:t>Processos Ágeis de Desenvolvimento de Software</a:t>
            </a:r>
            <a:endParaRPr lang="pt-BR" sz="2800" dirty="0"/>
          </a:p>
        </p:txBody>
      </p:sp>
      <p:sp>
        <p:nvSpPr>
          <p:cNvPr id="10" name="TextBox 8">
            <a:extLst>
              <a:ext uri="{FF2B5EF4-FFF2-40B4-BE49-F238E27FC236}">
                <a16:creationId xmlns="" xmlns:a16="http://schemas.microsoft.com/office/drawing/2014/main" id="{567EA836-31EE-D306-961F-FF09ABDC097A}"/>
              </a:ext>
            </a:extLst>
          </p:cNvPr>
          <p:cNvSpPr txBox="1"/>
          <p:nvPr/>
        </p:nvSpPr>
        <p:spPr>
          <a:xfrm>
            <a:off x="3829759" y="2063055"/>
            <a:ext cx="5430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Métricas </a:t>
            </a:r>
            <a:r>
              <a:rPr lang="pt-BR" b="1" dirty="0" err="1"/>
              <a:t>Kanban</a:t>
            </a:r>
            <a:r>
              <a:rPr lang="pt-BR" b="1" dirty="0"/>
              <a:t> – Leitura Lead e </a:t>
            </a:r>
            <a:r>
              <a:rPr lang="pt-BR" b="1" dirty="0" err="1"/>
              <a:t>Cicle</a:t>
            </a:r>
            <a:r>
              <a:rPr lang="pt-BR" b="1" dirty="0"/>
              <a:t> Time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98" y="2675802"/>
            <a:ext cx="10617368" cy="365328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91975" y="1594420"/>
            <a:ext cx="27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 Rounded MT Bold" panose="020F0704030504030204" pitchFamily="34" charset="0"/>
              </a:rPr>
              <a:t>4. </a:t>
            </a:r>
            <a:r>
              <a:rPr lang="pt-BR" b="1" dirty="0" err="1" smtClean="0">
                <a:latin typeface="Arial Rounded MT Bold" panose="020F0704030504030204" pitchFamily="34" charset="0"/>
              </a:rPr>
              <a:t>Kanban</a:t>
            </a:r>
            <a:endParaRPr lang="pt-BR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142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675499" y="1601390"/>
            <a:ext cx="353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 Rounded MT Bold" panose="020F0704030504030204" pitchFamily="34" charset="0"/>
              </a:rPr>
              <a:t>5. Extreme </a:t>
            </a:r>
            <a:r>
              <a:rPr lang="pt-BR" b="1" dirty="0" err="1" smtClean="0">
                <a:latin typeface="Arial Rounded MT Bold" panose="020F0704030504030204" pitchFamily="34" charset="0"/>
              </a:rPr>
              <a:t>Programming</a:t>
            </a:r>
            <a:r>
              <a:rPr lang="pt-BR" b="1" dirty="0" smtClean="0">
                <a:latin typeface="Arial Rounded MT Bold" panose="020F0704030504030204" pitchFamily="34" charset="0"/>
              </a:rPr>
              <a:t> (XP)</a:t>
            </a:r>
            <a:endParaRPr lang="pt-BR" b="1" dirty="0">
              <a:latin typeface="Arial Rounded MT Bold" panose="020F0704030504030204" pitchFamily="34" charset="0"/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791728" y="722964"/>
            <a:ext cx="9036908" cy="628041"/>
          </a:xfrm>
        </p:spPr>
        <p:txBody>
          <a:bodyPr>
            <a:normAutofit/>
          </a:bodyPr>
          <a:lstStyle/>
          <a:p>
            <a:r>
              <a:rPr lang="pt-BR" sz="2800" b="1" dirty="0"/>
              <a:t>Processos Ágeis de Desenvolvimento de Software</a:t>
            </a:r>
            <a:endParaRPr lang="pt-BR" sz="2800" dirty="0"/>
          </a:p>
        </p:txBody>
      </p:sp>
      <p:sp>
        <p:nvSpPr>
          <p:cNvPr id="10" name="TextBox 8">
            <a:extLst>
              <a:ext uri="{FF2B5EF4-FFF2-40B4-BE49-F238E27FC236}">
                <a16:creationId xmlns="" xmlns:a16="http://schemas.microsoft.com/office/drawing/2014/main" id="{567EA836-31EE-D306-961F-FF09ABDC097A}"/>
              </a:ext>
            </a:extLst>
          </p:cNvPr>
          <p:cNvSpPr txBox="1"/>
          <p:nvPr/>
        </p:nvSpPr>
        <p:spPr>
          <a:xfrm>
            <a:off x="1527198" y="2361219"/>
            <a:ext cx="13395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/>
              <a:t>Gestão</a:t>
            </a:r>
            <a:endParaRPr lang="pt-BR" sz="24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97B325CC-F3B1-88AD-FC7A-98F48209CAE6}"/>
              </a:ext>
            </a:extLst>
          </p:cNvPr>
          <p:cNvSpPr txBox="1"/>
          <p:nvPr/>
        </p:nvSpPr>
        <p:spPr>
          <a:xfrm>
            <a:off x="1527198" y="3252715"/>
            <a:ext cx="99728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latin typeface="Arial Narrow" panose="020B0606020202030204" pitchFamily="34" charset="0"/>
              </a:rPr>
              <a:t>Práticas que envolvem a necessidade de contar com a presença do cliente, o time trabalhando junto, bem como manter o ritmo equilibrado no projeto, a fim de evitar sobrecarga de trabalho.</a:t>
            </a:r>
            <a:endParaRPr lang="pt-BR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967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675499" y="1601390"/>
            <a:ext cx="353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 Rounded MT Bold" panose="020F0704030504030204" pitchFamily="34" charset="0"/>
              </a:rPr>
              <a:t>5. </a:t>
            </a:r>
            <a:r>
              <a:rPr lang="pt-BR" b="1" dirty="0">
                <a:latin typeface="Arial Rounded MT Bold" panose="020F0704030504030204" pitchFamily="34" charset="0"/>
              </a:rPr>
              <a:t>Extreme </a:t>
            </a:r>
            <a:r>
              <a:rPr lang="pt-BR" b="1" dirty="0" err="1">
                <a:latin typeface="Arial Rounded MT Bold" panose="020F0704030504030204" pitchFamily="34" charset="0"/>
              </a:rPr>
              <a:t>Programming</a:t>
            </a:r>
            <a:r>
              <a:rPr lang="pt-BR" b="1" dirty="0">
                <a:latin typeface="Arial Rounded MT Bold" panose="020F0704030504030204" pitchFamily="34" charset="0"/>
              </a:rPr>
              <a:t> </a:t>
            </a:r>
            <a:r>
              <a:rPr lang="pt-BR" b="1" dirty="0" smtClean="0">
                <a:latin typeface="Arial Rounded MT Bold" panose="020F0704030504030204" pitchFamily="34" charset="0"/>
              </a:rPr>
              <a:t>(XP)</a:t>
            </a:r>
            <a:endParaRPr lang="pt-BR" b="1" dirty="0">
              <a:latin typeface="Arial Rounded MT Bold" panose="020F0704030504030204" pitchFamily="34" charset="0"/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791728" y="722964"/>
            <a:ext cx="9036908" cy="628041"/>
          </a:xfrm>
        </p:spPr>
        <p:txBody>
          <a:bodyPr>
            <a:normAutofit/>
          </a:bodyPr>
          <a:lstStyle/>
          <a:p>
            <a:r>
              <a:rPr lang="pt-BR" sz="2800" b="1" dirty="0"/>
              <a:t>Processos Ágeis de Desenvolvimento de Software</a:t>
            </a:r>
            <a:endParaRPr lang="pt-BR" sz="2800" dirty="0"/>
          </a:p>
        </p:txBody>
      </p:sp>
      <p:sp>
        <p:nvSpPr>
          <p:cNvPr id="10" name="TextBox 8">
            <a:extLst>
              <a:ext uri="{FF2B5EF4-FFF2-40B4-BE49-F238E27FC236}">
                <a16:creationId xmlns="" xmlns:a16="http://schemas.microsoft.com/office/drawing/2014/main" id="{567EA836-31EE-D306-961F-FF09ABDC097A}"/>
              </a:ext>
            </a:extLst>
          </p:cNvPr>
          <p:cNvSpPr txBox="1"/>
          <p:nvPr/>
        </p:nvSpPr>
        <p:spPr>
          <a:xfrm>
            <a:off x="1469533" y="2427052"/>
            <a:ext cx="1430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/>
              <a:t>Projeto</a:t>
            </a:r>
            <a:endParaRPr lang="pt-BR" sz="24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97B325CC-F3B1-88AD-FC7A-98F48209CAE6}"/>
              </a:ext>
            </a:extLst>
          </p:cNvPr>
          <p:cNvSpPr txBox="1"/>
          <p:nvPr/>
        </p:nvSpPr>
        <p:spPr>
          <a:xfrm>
            <a:off x="1527198" y="3252715"/>
            <a:ext cx="99728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latin typeface="Arial Narrow" panose="020B0606020202030204" pitchFamily="34" charset="0"/>
              </a:rPr>
              <a:t>Práticas que visam aplicar </a:t>
            </a:r>
            <a:r>
              <a:rPr lang="pt-BR" sz="2400" b="1" i="1" dirty="0" smtClean="0">
                <a:latin typeface="Arial Narrow" panose="020B0606020202030204" pitchFamily="34" charset="0"/>
              </a:rPr>
              <a:t>design</a:t>
            </a:r>
            <a:r>
              <a:rPr lang="pt-BR" sz="2400" dirty="0" smtClean="0">
                <a:latin typeface="Arial Narrow" panose="020B0606020202030204" pitchFamily="34" charset="0"/>
              </a:rPr>
              <a:t> simplista que leva menos tempo para terminar, bem como linguagem comum a todos os envolvidos no projeto.</a:t>
            </a:r>
            <a:endParaRPr lang="pt-BR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3326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675499" y="1601390"/>
            <a:ext cx="353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 Rounded MT Bold" panose="020F0704030504030204" pitchFamily="34" charset="0"/>
              </a:rPr>
              <a:t>5. </a:t>
            </a:r>
            <a:r>
              <a:rPr lang="pt-BR" b="1" dirty="0">
                <a:latin typeface="Arial Rounded MT Bold" panose="020F0704030504030204" pitchFamily="34" charset="0"/>
              </a:rPr>
              <a:t>Extreme </a:t>
            </a:r>
            <a:r>
              <a:rPr lang="pt-BR" b="1" dirty="0" err="1">
                <a:latin typeface="Arial Rounded MT Bold" panose="020F0704030504030204" pitchFamily="34" charset="0"/>
              </a:rPr>
              <a:t>Programming</a:t>
            </a:r>
            <a:r>
              <a:rPr lang="pt-BR" b="1" dirty="0">
                <a:latin typeface="Arial Rounded MT Bold" panose="020F0704030504030204" pitchFamily="34" charset="0"/>
              </a:rPr>
              <a:t> </a:t>
            </a:r>
            <a:r>
              <a:rPr lang="pt-BR" b="1" dirty="0" smtClean="0">
                <a:latin typeface="Arial Rounded MT Bold" panose="020F0704030504030204" pitchFamily="34" charset="0"/>
              </a:rPr>
              <a:t>(XP)</a:t>
            </a:r>
            <a:endParaRPr lang="pt-BR" b="1" dirty="0">
              <a:latin typeface="Arial Rounded MT Bold" panose="020F0704030504030204" pitchFamily="34" charset="0"/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791728" y="722964"/>
            <a:ext cx="9036908" cy="628041"/>
          </a:xfrm>
        </p:spPr>
        <p:txBody>
          <a:bodyPr>
            <a:normAutofit/>
          </a:bodyPr>
          <a:lstStyle/>
          <a:p>
            <a:r>
              <a:rPr lang="pt-BR" sz="2800" b="1" dirty="0"/>
              <a:t>Processos Ágeis de Desenvolvimento de Software</a:t>
            </a:r>
            <a:endParaRPr lang="pt-BR" sz="2800" dirty="0"/>
          </a:p>
        </p:txBody>
      </p:sp>
      <p:sp>
        <p:nvSpPr>
          <p:cNvPr id="10" name="TextBox 8">
            <a:extLst>
              <a:ext uri="{FF2B5EF4-FFF2-40B4-BE49-F238E27FC236}">
                <a16:creationId xmlns="" xmlns:a16="http://schemas.microsoft.com/office/drawing/2014/main" id="{567EA836-31EE-D306-961F-FF09ABDC097A}"/>
              </a:ext>
            </a:extLst>
          </p:cNvPr>
          <p:cNvSpPr txBox="1"/>
          <p:nvPr/>
        </p:nvSpPr>
        <p:spPr>
          <a:xfrm>
            <a:off x="1469533" y="2427052"/>
            <a:ext cx="23857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/>
              <a:t>Planejamento</a:t>
            </a:r>
            <a:endParaRPr lang="pt-BR" sz="24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97B325CC-F3B1-88AD-FC7A-98F48209CAE6}"/>
              </a:ext>
            </a:extLst>
          </p:cNvPr>
          <p:cNvSpPr txBox="1"/>
          <p:nvPr/>
        </p:nvSpPr>
        <p:spPr>
          <a:xfrm>
            <a:off x="1527198" y="3252715"/>
            <a:ext cx="99728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latin typeface="Arial Narrow" panose="020B0606020202030204" pitchFamily="34" charset="0"/>
              </a:rPr>
              <a:t>Práticas que envolvem o ato de planejar, estimar, iterações, estórias de usuários, teste de aceitação, bem como pequenas entregas de softwares funcionais.</a:t>
            </a:r>
            <a:endParaRPr lang="pt-BR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0736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675499" y="1601390"/>
            <a:ext cx="353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 Rounded MT Bold" panose="020F0704030504030204" pitchFamily="34" charset="0"/>
              </a:rPr>
              <a:t>5. </a:t>
            </a:r>
            <a:r>
              <a:rPr lang="pt-BR" b="1" dirty="0">
                <a:latin typeface="Arial Rounded MT Bold" panose="020F0704030504030204" pitchFamily="34" charset="0"/>
              </a:rPr>
              <a:t>Extreme </a:t>
            </a:r>
            <a:r>
              <a:rPr lang="pt-BR" b="1" dirty="0" err="1">
                <a:latin typeface="Arial Rounded MT Bold" panose="020F0704030504030204" pitchFamily="34" charset="0"/>
              </a:rPr>
              <a:t>Programming</a:t>
            </a:r>
            <a:r>
              <a:rPr lang="pt-BR" b="1" dirty="0">
                <a:latin typeface="Arial Rounded MT Bold" panose="020F0704030504030204" pitchFamily="34" charset="0"/>
              </a:rPr>
              <a:t> </a:t>
            </a:r>
            <a:r>
              <a:rPr lang="pt-BR" b="1" dirty="0" smtClean="0">
                <a:latin typeface="Arial Rounded MT Bold" panose="020F0704030504030204" pitchFamily="34" charset="0"/>
              </a:rPr>
              <a:t>(XP)</a:t>
            </a:r>
            <a:endParaRPr lang="pt-BR" b="1" dirty="0">
              <a:latin typeface="Arial Rounded MT Bold" panose="020F0704030504030204" pitchFamily="34" charset="0"/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791728" y="722964"/>
            <a:ext cx="9036908" cy="628041"/>
          </a:xfrm>
        </p:spPr>
        <p:txBody>
          <a:bodyPr>
            <a:normAutofit/>
          </a:bodyPr>
          <a:lstStyle/>
          <a:p>
            <a:r>
              <a:rPr lang="pt-BR" sz="2800" b="1" dirty="0"/>
              <a:t>Processos Ágeis de Desenvolvimento de Software</a:t>
            </a:r>
            <a:endParaRPr lang="pt-BR" sz="2800" dirty="0"/>
          </a:p>
        </p:txBody>
      </p:sp>
      <p:sp>
        <p:nvSpPr>
          <p:cNvPr id="10" name="TextBox 8">
            <a:extLst>
              <a:ext uri="{FF2B5EF4-FFF2-40B4-BE49-F238E27FC236}">
                <a16:creationId xmlns="" xmlns:a16="http://schemas.microsoft.com/office/drawing/2014/main" id="{567EA836-31EE-D306-961F-FF09ABDC097A}"/>
              </a:ext>
            </a:extLst>
          </p:cNvPr>
          <p:cNvSpPr txBox="1"/>
          <p:nvPr/>
        </p:nvSpPr>
        <p:spPr>
          <a:xfrm>
            <a:off x="1469533" y="2427052"/>
            <a:ext cx="23857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/>
              <a:t>Codificação</a:t>
            </a:r>
            <a:endParaRPr lang="pt-BR" sz="24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97B325CC-F3B1-88AD-FC7A-98F48209CAE6}"/>
              </a:ext>
            </a:extLst>
          </p:cNvPr>
          <p:cNvSpPr txBox="1"/>
          <p:nvPr/>
        </p:nvSpPr>
        <p:spPr>
          <a:xfrm>
            <a:off x="1527198" y="3252715"/>
            <a:ext cx="99728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latin typeface="Arial Narrow" panose="020B0606020202030204" pitchFamily="34" charset="0"/>
              </a:rPr>
              <a:t>Práticas que observam as padrões arquiteturais de codificação adotados, como </a:t>
            </a:r>
            <a:r>
              <a:rPr lang="pt-BR" sz="2400" b="1" i="1" dirty="0" smtClean="0">
                <a:latin typeface="Arial Narrow" panose="020B0606020202030204" pitchFamily="34" charset="0"/>
              </a:rPr>
              <a:t>design </a:t>
            </a:r>
            <a:r>
              <a:rPr lang="pt-BR" sz="2400" b="1" i="1" dirty="0" err="1" smtClean="0">
                <a:latin typeface="Arial Narrow" panose="020B0606020202030204" pitchFamily="34" charset="0"/>
              </a:rPr>
              <a:t>pattern</a:t>
            </a:r>
            <a:r>
              <a:rPr lang="pt-BR" sz="2400" dirty="0" smtClean="0">
                <a:latin typeface="Arial Narrow" panose="020B0606020202030204" pitchFamily="34" charset="0"/>
              </a:rPr>
              <a:t>, desenvolvimento orientado a testes (TDD), a integração diária das atividades, bem como a programação em par, a fim de reduzir erros de codificação.</a:t>
            </a:r>
            <a:endParaRPr lang="pt-BR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7153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675499" y="1601390"/>
            <a:ext cx="353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 Rounded MT Bold" panose="020F0704030504030204" pitchFamily="34" charset="0"/>
              </a:rPr>
              <a:t>5. Extreme </a:t>
            </a:r>
            <a:r>
              <a:rPr lang="pt-BR" b="1" dirty="0" err="1" smtClean="0">
                <a:latin typeface="Arial Rounded MT Bold" panose="020F0704030504030204" pitchFamily="34" charset="0"/>
              </a:rPr>
              <a:t>Programming</a:t>
            </a:r>
            <a:r>
              <a:rPr lang="pt-BR" b="1" dirty="0" smtClean="0">
                <a:latin typeface="Arial Rounded MT Bold" panose="020F0704030504030204" pitchFamily="34" charset="0"/>
              </a:rPr>
              <a:t> (XP)</a:t>
            </a:r>
            <a:endParaRPr lang="pt-BR" b="1" dirty="0">
              <a:latin typeface="Arial Rounded MT Bold" panose="020F0704030504030204" pitchFamily="34" charset="0"/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791728" y="722964"/>
            <a:ext cx="9036908" cy="628041"/>
          </a:xfrm>
        </p:spPr>
        <p:txBody>
          <a:bodyPr>
            <a:normAutofit/>
          </a:bodyPr>
          <a:lstStyle/>
          <a:p>
            <a:r>
              <a:rPr lang="pt-BR" sz="2800" b="1" dirty="0"/>
              <a:t>Processos Ágeis de Desenvolvimento de Software</a:t>
            </a:r>
            <a:endParaRPr lang="pt-BR" sz="2800" dirty="0"/>
          </a:p>
        </p:txBody>
      </p:sp>
      <p:sp>
        <p:nvSpPr>
          <p:cNvPr id="10" name="TextBox 8">
            <a:extLst>
              <a:ext uri="{FF2B5EF4-FFF2-40B4-BE49-F238E27FC236}">
                <a16:creationId xmlns="" xmlns:a16="http://schemas.microsoft.com/office/drawing/2014/main" id="{567EA836-31EE-D306-961F-FF09ABDC097A}"/>
              </a:ext>
            </a:extLst>
          </p:cNvPr>
          <p:cNvSpPr txBox="1"/>
          <p:nvPr/>
        </p:nvSpPr>
        <p:spPr>
          <a:xfrm>
            <a:off x="1469534" y="2427052"/>
            <a:ext cx="14054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/>
              <a:t>Valores</a:t>
            </a:r>
            <a:endParaRPr lang="pt-BR" sz="24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97B325CC-F3B1-88AD-FC7A-98F48209CAE6}"/>
              </a:ext>
            </a:extLst>
          </p:cNvPr>
          <p:cNvSpPr txBox="1"/>
          <p:nvPr/>
        </p:nvSpPr>
        <p:spPr>
          <a:xfrm>
            <a:off x="1527198" y="3252715"/>
            <a:ext cx="997282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latin typeface="Arial Narrow" panose="020B0606020202030204" pitchFamily="34" charset="0"/>
              </a:rPr>
              <a:t>Práticas que abrangem cuidados com a comunicação efetiva e eficiente, simplicidade, ou seja, focar no que é importante, retorno do cliente mais rápido, coragem para adaptar-se as mudanças e o respeito entre todos os membros do time, bem como considerar a experiência do cliente.</a:t>
            </a:r>
            <a:endParaRPr lang="pt-BR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892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757882" y="1539531"/>
            <a:ext cx="879801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defTabSz="4572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pt-BR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Referências</a:t>
            </a:r>
            <a:endParaRPr lang="pt-BR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57882" y="2051222"/>
            <a:ext cx="11005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900" dirty="0"/>
          </a:p>
          <a:p>
            <a:r>
              <a:rPr lang="pt-BR" sz="900" dirty="0"/>
              <a:t>DOMINANDO-OS-TESTES-DE-SOFTWARE. </a:t>
            </a:r>
            <a:r>
              <a:rPr lang="pt-BR" sz="900" b="1" dirty="0"/>
              <a:t>desenvolvedor.io</a:t>
            </a:r>
            <a:r>
              <a:rPr lang="pt-BR" sz="900" dirty="0"/>
              <a:t>. </a:t>
            </a:r>
            <a:r>
              <a:rPr lang="pt-BR" sz="900" dirty="0" err="1"/>
              <a:t>Disponivel</a:t>
            </a:r>
            <a:r>
              <a:rPr lang="pt-BR" sz="900" dirty="0"/>
              <a:t> em: &lt;https://desenvolvedor.io/curso/dominando-os-testes-de-software&gt;. Acesso em: 16 abr. 2022.</a:t>
            </a:r>
          </a:p>
          <a:p>
            <a:endParaRPr lang="pt-BR" sz="900" dirty="0"/>
          </a:p>
          <a:p>
            <a:r>
              <a:rPr lang="pt-BR" sz="900" dirty="0"/>
              <a:t>TDD com </a:t>
            </a:r>
            <a:r>
              <a:rPr lang="pt-BR" sz="900" dirty="0" err="1"/>
              <a:t>xUnit</a:t>
            </a:r>
            <a:r>
              <a:rPr lang="pt-BR" sz="900" dirty="0"/>
              <a:t> para C#.NET Core. </a:t>
            </a:r>
            <a:r>
              <a:rPr lang="pt-BR" sz="900" b="1" dirty="0"/>
              <a:t>udemy.com</a:t>
            </a:r>
            <a:r>
              <a:rPr lang="pt-BR" sz="900" dirty="0"/>
              <a:t>. </a:t>
            </a:r>
            <a:r>
              <a:rPr lang="pt-BR" sz="900" dirty="0" err="1"/>
              <a:t>Disponivel</a:t>
            </a:r>
            <a:r>
              <a:rPr lang="pt-BR" sz="900" dirty="0"/>
              <a:t> em: &lt;https://www.udemy.com/course/automatizando-testes-para-sua-aplicacao/learn/lecture/9446240?start=0#overview&gt;. Acesso em: 07 fev. 2019.</a:t>
            </a:r>
          </a:p>
          <a:p>
            <a:endParaRPr lang="pt-BR" sz="900" dirty="0"/>
          </a:p>
          <a:p>
            <a:r>
              <a:rPr lang="pt-BR" sz="900" dirty="0" err="1"/>
              <a:t>Kanban</a:t>
            </a:r>
            <a:r>
              <a:rPr lang="pt-BR" sz="900" dirty="0"/>
              <a:t> COMPLETO de A </a:t>
            </a:r>
            <a:r>
              <a:rPr lang="pt-BR" sz="900" dirty="0" err="1"/>
              <a:t>a</a:t>
            </a:r>
            <a:r>
              <a:rPr lang="pt-BR" sz="900" dirty="0"/>
              <a:t> Z + 4 Cursos Extras. </a:t>
            </a:r>
            <a:r>
              <a:rPr lang="pt-BR" sz="900" b="1" dirty="0"/>
              <a:t>udemy.com</a:t>
            </a:r>
            <a:r>
              <a:rPr lang="pt-BR" sz="900" dirty="0"/>
              <a:t>. </a:t>
            </a:r>
            <a:r>
              <a:rPr lang="pt-BR" sz="900" dirty="0" err="1"/>
              <a:t>Disponivel</a:t>
            </a:r>
            <a:r>
              <a:rPr lang="pt-BR" sz="900" dirty="0"/>
              <a:t> em: &lt;https://www.udemy.com/course/kanban-scrum-scrumban-pacote-agile-completo/&gt;. Acesso em: 11 jun. 2023.</a:t>
            </a:r>
          </a:p>
          <a:p>
            <a:endParaRPr lang="pt-BR" sz="900" dirty="0"/>
          </a:p>
          <a:p>
            <a:r>
              <a:rPr lang="pt-BR" sz="900" dirty="0"/>
              <a:t>Certificação </a:t>
            </a:r>
            <a:r>
              <a:rPr lang="pt-BR" sz="900" dirty="0" err="1"/>
              <a:t>Scrum</a:t>
            </a:r>
            <a:r>
              <a:rPr lang="pt-BR" sz="900" dirty="0"/>
              <a:t> Master: Curso Preparatório COMPLETO. </a:t>
            </a:r>
            <a:r>
              <a:rPr lang="pt-BR" sz="900" b="1" dirty="0"/>
              <a:t>udemy.com</a:t>
            </a:r>
            <a:r>
              <a:rPr lang="pt-BR" sz="900" dirty="0"/>
              <a:t>. </a:t>
            </a:r>
            <a:r>
              <a:rPr lang="pt-BR" sz="900" dirty="0" err="1"/>
              <a:t>Disponivel</a:t>
            </a:r>
            <a:r>
              <a:rPr lang="pt-BR" sz="900" dirty="0"/>
              <a:t> em: &lt; https://www.udemy.com/course/formacao-total-em-scrum/ &gt;. Acesso em: 04 jun. 2023.</a:t>
            </a:r>
          </a:p>
          <a:p>
            <a:endParaRPr lang="pt-BR" sz="900" dirty="0"/>
          </a:p>
          <a:p>
            <a:r>
              <a:rPr lang="pt-BR" sz="900" dirty="0" err="1"/>
              <a:t>Azure</a:t>
            </a:r>
            <a:r>
              <a:rPr lang="pt-BR" sz="900" dirty="0"/>
              <a:t> </a:t>
            </a:r>
            <a:r>
              <a:rPr lang="pt-BR" sz="900" dirty="0" err="1"/>
              <a:t>Boards</a:t>
            </a:r>
            <a:r>
              <a:rPr lang="pt-BR" sz="900" dirty="0"/>
              <a:t> : Gerenciamento de Projetos com </a:t>
            </a:r>
            <a:r>
              <a:rPr lang="pt-BR" sz="900" dirty="0" err="1"/>
              <a:t>Azure</a:t>
            </a:r>
            <a:r>
              <a:rPr lang="pt-BR" sz="900" dirty="0"/>
              <a:t> </a:t>
            </a:r>
            <a:r>
              <a:rPr lang="pt-BR" sz="900" dirty="0" err="1"/>
              <a:t>DevOps</a:t>
            </a:r>
            <a:r>
              <a:rPr lang="pt-BR" sz="900" dirty="0"/>
              <a:t>. </a:t>
            </a:r>
            <a:r>
              <a:rPr lang="pt-BR" sz="900" b="1" dirty="0"/>
              <a:t>udemy.com</a:t>
            </a:r>
            <a:r>
              <a:rPr lang="pt-BR" sz="900" dirty="0"/>
              <a:t>. </a:t>
            </a:r>
            <a:r>
              <a:rPr lang="pt-BR" sz="900" dirty="0" err="1"/>
              <a:t>Disponivel</a:t>
            </a:r>
            <a:r>
              <a:rPr lang="pt-BR" sz="900" dirty="0"/>
              <a:t> em: &lt; https://www.udemy.com/course/azureboards/ &gt;. Acesso em: 28 mai. 2023.</a:t>
            </a:r>
          </a:p>
          <a:p>
            <a:endParaRPr lang="pt-BR" sz="900" dirty="0"/>
          </a:p>
          <a:p>
            <a:r>
              <a:rPr lang="pt-BR" sz="900" dirty="0"/>
              <a:t>Processos Ágeis de Desenvolvimento de Software. </a:t>
            </a:r>
            <a:r>
              <a:rPr lang="pt-BR" sz="900" b="1" dirty="0"/>
              <a:t>infnet.edu.br</a:t>
            </a:r>
            <a:r>
              <a:rPr lang="pt-BR" sz="900" dirty="0"/>
              <a:t>. </a:t>
            </a:r>
            <a:r>
              <a:rPr lang="pt-BR" sz="900" dirty="0" err="1"/>
              <a:t>Disponivel</a:t>
            </a:r>
            <a:r>
              <a:rPr lang="pt-BR" sz="900" dirty="0"/>
              <a:t> em: &lt; https://lms.infnet.edu.br/moodle/course/view.php?id=6496 &gt;. Acesso em: 10 jun. 2023.</a:t>
            </a:r>
          </a:p>
          <a:p>
            <a:endParaRPr lang="pt-BR" sz="900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791728" y="722964"/>
            <a:ext cx="9036908" cy="628041"/>
          </a:xfrm>
        </p:spPr>
        <p:txBody>
          <a:bodyPr>
            <a:normAutofit/>
          </a:bodyPr>
          <a:lstStyle/>
          <a:p>
            <a:r>
              <a:rPr lang="pt-BR" sz="2800" b="1" dirty="0"/>
              <a:t>Processos Ágeis de Desenvolvimento de Software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55915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782590" y="1920264"/>
            <a:ext cx="2730845" cy="662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pt-BR" b="1" dirty="0">
                <a:latin typeface="Arial Rounded MT Bold" panose="020F0704030504030204" pitchFamily="34" charset="0"/>
              </a:rPr>
              <a:t>Metodologia Ágil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82590" y="2999292"/>
            <a:ext cx="10401457" cy="2948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</a:rPr>
              <a:t>Em nosso trabalho, utilizaremos a metodologia ágil </a:t>
            </a:r>
            <a:r>
              <a:rPr lang="pt-BR" b="1" dirty="0">
                <a:latin typeface="Arial Narrow" panose="020B0606020202030204" pitchFamily="34" charset="0"/>
              </a:rPr>
              <a:t>Scrum</a:t>
            </a:r>
            <a:r>
              <a:rPr lang="pt-BR" dirty="0">
                <a:latin typeface="Arial Narrow" panose="020B0606020202030204" pitchFamily="34" charset="0"/>
              </a:rPr>
              <a:t>. Scrum é um framework baseado em processos que busca gerar valor por meio de soluções adaptativas para problemas complexos. Sua abordagem iterativa e incremental visa otimizar a previsibilidade e controlar o risco no desenvolvimento de projetos complexos. Essa metodologia é especialmente útil para criar novos produtos ou serviços sujeitos a restrições de tempo, escopo, custo, qualidade, recursos e capacidade organizacional. O Scrum promove a transparência na comunicação, a responsabilidade coletiva, o progresso contínuo e a colaboração entre times multifuncionais, auto-organizados e empoderados, que dividem o trabalho em ciclos curtos e concentrados chamados de </a:t>
            </a:r>
            <a:r>
              <a:rPr lang="pt-BR" b="1" dirty="0">
                <a:latin typeface="Arial Narrow" panose="020B0606020202030204" pitchFamily="34" charset="0"/>
              </a:rPr>
              <a:t>Sprints</a:t>
            </a:r>
            <a:r>
              <a:rPr lang="pt-BR" dirty="0">
                <a:latin typeface="Arial Narrow" panose="020B0606020202030204" pitchFamily="34" charset="0"/>
              </a:rPr>
              <a:t>.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944128" y="875364"/>
            <a:ext cx="9036908" cy="6280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b="1" dirty="0"/>
              <a:t>Processos Ágeis de Desenvolvimento de Software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3852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782590" y="1861993"/>
            <a:ext cx="2730845" cy="662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pt-BR" b="1" dirty="0">
                <a:latin typeface="Arial Rounded MT Bold" panose="020F0704030504030204" pitchFamily="34" charset="0"/>
              </a:rPr>
              <a:t>Duração e Cerimonias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82590" y="2739315"/>
            <a:ext cx="10401457" cy="3363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</a:rPr>
              <a:t>Cada Sprint terá uma duração de </a:t>
            </a:r>
            <a:r>
              <a:rPr lang="pt-BR" u="sng" dirty="0">
                <a:latin typeface="Arial Narrow" panose="020B0606020202030204" pitchFamily="34" charset="0"/>
              </a:rPr>
              <a:t>uma semana</a:t>
            </a:r>
            <a:r>
              <a:rPr lang="pt-BR" dirty="0">
                <a:latin typeface="Arial Narrow" panose="020B0606020202030204" pitchFamily="34" charset="0"/>
              </a:rPr>
              <a:t>, o que permitirá um ritmo acelerado de trabalho e entregas frequentes de valor. Durante o desenvolvimento do trabalho, serão realizadas algumas cerimônias essenciais. A </a:t>
            </a:r>
            <a:r>
              <a:rPr lang="pt-BR" b="1" dirty="0">
                <a:latin typeface="Arial Narrow" panose="020B0606020202030204" pitchFamily="34" charset="0"/>
              </a:rPr>
              <a:t>reunião diária </a:t>
            </a:r>
            <a:r>
              <a:rPr lang="pt-BR" dirty="0">
                <a:latin typeface="Arial Narrow" panose="020B0606020202030204" pitchFamily="34" charset="0"/>
              </a:rPr>
              <a:t>será realizada com duração de </a:t>
            </a:r>
            <a:r>
              <a:rPr lang="pt-BR" u="sng" dirty="0">
                <a:latin typeface="Arial Narrow" panose="020B0606020202030204" pitchFamily="34" charset="0"/>
              </a:rPr>
              <a:t>15 minutos</a:t>
            </a:r>
            <a:r>
              <a:rPr lang="pt-BR" dirty="0">
                <a:latin typeface="Arial Narrow" panose="020B0606020202030204" pitchFamily="34" charset="0"/>
              </a:rPr>
              <a:t>, para que a equipe possa sincronizar suas atividades, identificar obstáculos e ajustar o plano de trabalho. A </a:t>
            </a:r>
            <a:r>
              <a:rPr lang="pt-BR" b="1" dirty="0">
                <a:latin typeface="Arial Narrow" panose="020B0606020202030204" pitchFamily="34" charset="0"/>
              </a:rPr>
              <a:t>reunião de planejamento </a:t>
            </a:r>
            <a:r>
              <a:rPr lang="pt-BR" dirty="0">
                <a:latin typeface="Arial Narrow" panose="020B0606020202030204" pitchFamily="34" charset="0"/>
              </a:rPr>
              <a:t>da Sprint ocorrerá no início de cada Sprint, com duração de </a:t>
            </a:r>
            <a:r>
              <a:rPr lang="pt-BR" u="sng" dirty="0">
                <a:latin typeface="Arial Narrow" panose="020B0606020202030204" pitchFamily="34" charset="0"/>
              </a:rPr>
              <a:t>1 hora</a:t>
            </a:r>
            <a:r>
              <a:rPr lang="pt-BR" dirty="0">
                <a:latin typeface="Arial Narrow" panose="020B0606020202030204" pitchFamily="34" charset="0"/>
              </a:rPr>
              <a:t>, para definir o objetivo da Sprint, selecionar as estórias a serem desenvolvidas e planejar as atividades. A </a:t>
            </a:r>
            <a:r>
              <a:rPr lang="pt-BR" b="1" dirty="0">
                <a:latin typeface="Arial Narrow" panose="020B0606020202030204" pitchFamily="34" charset="0"/>
              </a:rPr>
              <a:t>reunião de revisão </a:t>
            </a:r>
            <a:r>
              <a:rPr lang="pt-BR" dirty="0">
                <a:latin typeface="Arial Narrow" panose="020B0606020202030204" pitchFamily="34" charset="0"/>
              </a:rPr>
              <a:t>da Sprint acontecerá ao final de cada Sprint, com duração de </a:t>
            </a:r>
            <a:r>
              <a:rPr lang="pt-BR" u="sng" dirty="0">
                <a:latin typeface="Arial Narrow" panose="020B0606020202030204" pitchFamily="34" charset="0"/>
              </a:rPr>
              <a:t>30 minutos</a:t>
            </a:r>
            <a:r>
              <a:rPr lang="pt-BR" dirty="0">
                <a:latin typeface="Arial Narrow" panose="020B0606020202030204" pitchFamily="34" charset="0"/>
              </a:rPr>
              <a:t>, para inspecionar e adaptar o produto entregue. Por fim, a </a:t>
            </a:r>
            <a:r>
              <a:rPr lang="pt-BR" b="1" dirty="0">
                <a:latin typeface="Arial Narrow" panose="020B0606020202030204" pitchFamily="34" charset="0"/>
              </a:rPr>
              <a:t>reunião de retrospectiva </a:t>
            </a:r>
            <a:r>
              <a:rPr lang="pt-BR" dirty="0">
                <a:latin typeface="Arial Narrow" panose="020B0606020202030204" pitchFamily="34" charset="0"/>
              </a:rPr>
              <a:t>da Sprint será realizada também ao final de cada Sprint, com duração de </a:t>
            </a:r>
            <a:r>
              <a:rPr lang="pt-BR" u="sng" dirty="0">
                <a:latin typeface="Arial Narrow" panose="020B0606020202030204" pitchFamily="34" charset="0"/>
              </a:rPr>
              <a:t>2 horas</a:t>
            </a:r>
            <a:r>
              <a:rPr lang="pt-BR" dirty="0">
                <a:latin typeface="Arial Narrow" panose="020B0606020202030204" pitchFamily="34" charset="0"/>
              </a:rPr>
              <a:t>, para refletir sobre o processo de trabalho, identificar melhorias e planejar ações corretivas.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944128" y="875364"/>
            <a:ext cx="9036908" cy="6280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b="1" dirty="0"/>
              <a:t>Processos Ágeis de Desenvolvimento de Software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012716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719837" y="1933711"/>
            <a:ext cx="2730845" cy="662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pt-BR" b="1" dirty="0">
                <a:latin typeface="Arial Rounded MT Bold" panose="020F0704030504030204" pitchFamily="34" charset="0"/>
              </a:rPr>
              <a:t>Práticas e Técnicas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19837" y="2990327"/>
            <a:ext cx="10401457" cy="2117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</a:rPr>
              <a:t>Durante a execução das iterações, adotaremos práticas técnicas para garantir a qualidade do software. Todas as entregas de software serão acompanhadas por </a:t>
            </a:r>
            <a:r>
              <a:rPr lang="pt-BR" b="1" dirty="0">
                <a:latin typeface="Arial Narrow" panose="020B0606020202030204" pitchFamily="34" charset="0"/>
              </a:rPr>
              <a:t>testes unitários (</a:t>
            </a:r>
            <a:r>
              <a:rPr lang="pt-BR" b="1">
                <a:latin typeface="Arial Narrow" panose="020B0606020202030204" pitchFamily="34" charset="0"/>
              </a:rPr>
              <a:t>da metodologia </a:t>
            </a:r>
            <a:r>
              <a:rPr lang="pt-BR" b="1" dirty="0">
                <a:latin typeface="Arial Narrow" panose="020B0606020202030204" pitchFamily="34" charset="0"/>
              </a:rPr>
              <a:t>XP) </a:t>
            </a:r>
            <a:r>
              <a:rPr lang="pt-BR" dirty="0">
                <a:latin typeface="Arial Narrow" panose="020B0606020202030204" pitchFamily="34" charset="0"/>
              </a:rPr>
              <a:t>utilizando </a:t>
            </a:r>
            <a:r>
              <a:rPr lang="pt-BR" u="sng" dirty="0" err="1">
                <a:latin typeface="Arial Narrow" panose="020B0606020202030204" pitchFamily="34" charset="0"/>
              </a:rPr>
              <a:t>Xunit</a:t>
            </a:r>
            <a:r>
              <a:rPr lang="pt-BR" dirty="0">
                <a:latin typeface="Arial Narrow" panose="020B0606020202030204" pitchFamily="34" charset="0"/>
              </a:rPr>
              <a:t>, a fim de verificar sua corretude e funcionamento adequado. Além disso, todas as entregas de software passarão por uma </a:t>
            </a:r>
            <a:r>
              <a:rPr lang="pt-BR" b="1" dirty="0">
                <a:latin typeface="Arial Narrow" panose="020B0606020202030204" pitchFamily="34" charset="0"/>
              </a:rPr>
              <a:t>revisão de código </a:t>
            </a:r>
            <a:r>
              <a:rPr lang="pt-BR" dirty="0">
                <a:latin typeface="Arial Narrow" panose="020B0606020202030204" pitchFamily="34" charset="0"/>
              </a:rPr>
              <a:t>(</a:t>
            </a:r>
            <a:r>
              <a:rPr lang="pt-BR" dirty="0" err="1">
                <a:latin typeface="Arial Narrow" panose="020B0606020202030204" pitchFamily="34" charset="0"/>
              </a:rPr>
              <a:t>Code</a:t>
            </a:r>
            <a:r>
              <a:rPr lang="pt-BR" dirty="0">
                <a:latin typeface="Arial Narrow" panose="020B0606020202030204" pitchFamily="34" charset="0"/>
              </a:rPr>
              <a:t> Review) antes de serem aprovadas para implantação, visando garantir a consistência, a legibilidade e a manutenibilidade do código.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791728" y="722964"/>
            <a:ext cx="9036908" cy="628041"/>
          </a:xfrm>
        </p:spPr>
        <p:txBody>
          <a:bodyPr>
            <a:normAutofit/>
          </a:bodyPr>
          <a:lstStyle/>
          <a:p>
            <a:r>
              <a:rPr lang="pt-BR" sz="2800" b="1" dirty="0"/>
              <a:t>Processos Ágeis de Desenvolvimento de Software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108236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943954" y="1960605"/>
            <a:ext cx="2730845" cy="662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pt-BR" b="1" dirty="0">
                <a:latin typeface="Arial Rounded MT Bold" panose="020F0704030504030204" pitchFamily="34" charset="0"/>
              </a:rPr>
              <a:t>O Time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943954" y="3044115"/>
            <a:ext cx="10401457" cy="2948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</a:rPr>
              <a:t>O tamanho do meu time será composto por </a:t>
            </a:r>
            <a:r>
              <a:rPr lang="pt-BR" u="sng" dirty="0">
                <a:latin typeface="Arial Narrow" panose="020B0606020202030204" pitchFamily="34" charset="0"/>
              </a:rPr>
              <a:t>três membros</a:t>
            </a:r>
            <a:r>
              <a:rPr lang="pt-BR" dirty="0">
                <a:latin typeface="Arial Narrow" panose="020B0606020202030204" pitchFamily="34" charset="0"/>
              </a:rPr>
              <a:t>. O </a:t>
            </a:r>
            <a:r>
              <a:rPr lang="pt-BR" b="1" dirty="0">
                <a:latin typeface="Arial Narrow" panose="020B0606020202030204" pitchFamily="34" charset="0"/>
              </a:rPr>
              <a:t>Scrum Master </a:t>
            </a:r>
            <a:r>
              <a:rPr lang="pt-BR" dirty="0">
                <a:latin typeface="Arial Narrow" panose="020B0606020202030204" pitchFamily="34" charset="0"/>
              </a:rPr>
              <a:t>será o </a:t>
            </a:r>
            <a:r>
              <a:rPr lang="pt-BR" u="sng" dirty="0">
                <a:latin typeface="Arial Narrow" panose="020B0606020202030204" pitchFamily="34" charset="0"/>
              </a:rPr>
              <a:t>Alexander Silva</a:t>
            </a:r>
            <a:r>
              <a:rPr lang="pt-BR" dirty="0">
                <a:latin typeface="Arial Narrow" panose="020B0606020202030204" pitchFamily="34" charset="0"/>
              </a:rPr>
              <a:t>, responsável por facilitar o uso adequado do Scrum, remover obstáculos e promover a colaboração no time. O </a:t>
            </a:r>
            <a:r>
              <a:rPr lang="pt-BR" b="1" dirty="0" err="1">
                <a:latin typeface="Arial Narrow" panose="020B0606020202030204" pitchFamily="34" charset="0"/>
              </a:rPr>
              <a:t>Product</a:t>
            </a:r>
            <a:r>
              <a:rPr lang="pt-BR" b="1" dirty="0">
                <a:latin typeface="Arial Narrow" panose="020B0606020202030204" pitchFamily="34" charset="0"/>
              </a:rPr>
              <a:t> </a:t>
            </a:r>
            <a:r>
              <a:rPr lang="pt-BR" b="1" dirty="0" err="1">
                <a:latin typeface="Arial Narrow" panose="020B0606020202030204" pitchFamily="34" charset="0"/>
              </a:rPr>
              <a:t>Owner</a:t>
            </a:r>
            <a:r>
              <a:rPr lang="pt-BR" b="1" dirty="0">
                <a:latin typeface="Arial Narrow" panose="020B0606020202030204" pitchFamily="34" charset="0"/>
              </a:rPr>
              <a:t> </a:t>
            </a:r>
            <a:r>
              <a:rPr lang="pt-BR" dirty="0">
                <a:latin typeface="Arial Narrow" panose="020B0606020202030204" pitchFamily="34" charset="0"/>
              </a:rPr>
              <a:t>será o </a:t>
            </a:r>
            <a:r>
              <a:rPr lang="pt-BR" u="sng" dirty="0">
                <a:latin typeface="Arial Narrow" panose="020B0606020202030204" pitchFamily="34" charset="0"/>
              </a:rPr>
              <a:t>Pedro Novaes</a:t>
            </a:r>
            <a:r>
              <a:rPr lang="pt-BR" dirty="0">
                <a:latin typeface="Arial Narrow" panose="020B0606020202030204" pitchFamily="34" charset="0"/>
              </a:rPr>
              <a:t>, responsável por gerenciar o backlog do produto, priorizar as estórias e representar os interesses dos stakeholders. O </a:t>
            </a:r>
            <a:r>
              <a:rPr lang="pt-BR" b="1" dirty="0">
                <a:latin typeface="Arial Narrow" panose="020B0606020202030204" pitchFamily="34" charset="0"/>
              </a:rPr>
              <a:t>desenvolvedor</a:t>
            </a:r>
            <a:r>
              <a:rPr lang="pt-BR" dirty="0">
                <a:latin typeface="Arial Narrow" panose="020B0606020202030204" pitchFamily="34" charset="0"/>
              </a:rPr>
              <a:t> será o </a:t>
            </a:r>
            <a:r>
              <a:rPr lang="pt-BR" u="sng" dirty="0">
                <a:latin typeface="Arial Narrow" panose="020B0606020202030204" pitchFamily="34" charset="0"/>
              </a:rPr>
              <a:t>Yuri Alves</a:t>
            </a:r>
            <a:r>
              <a:rPr lang="pt-BR" dirty="0">
                <a:latin typeface="Arial Narrow" panose="020B0606020202030204" pitchFamily="34" charset="0"/>
              </a:rPr>
              <a:t>, responsável por realizar o desenvolvimento das estórias e entregar o software funcional. Cada membro terá suas responsabilidades específicas, mas todos trabalharão de forma colaborativa, compartilhando conhecimento e contribuindo para o sucesso do projeto. Essas informações serão importantes para o planejamento da iteração e na realização das estimativas de esforço e tempo.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791728" y="722964"/>
            <a:ext cx="9036908" cy="628041"/>
          </a:xfrm>
        </p:spPr>
        <p:txBody>
          <a:bodyPr>
            <a:normAutofit/>
          </a:bodyPr>
          <a:lstStyle/>
          <a:p>
            <a:r>
              <a:rPr lang="pt-BR" sz="2800" b="1" dirty="0"/>
              <a:t>Processos Ágeis de Desenvolvimento de Software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505477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262181" y="3332889"/>
            <a:ext cx="57005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Arial Black" panose="020B0A04020102020204" pitchFamily="34" charset="0"/>
              </a:rPr>
              <a:t>Levantamento de </a:t>
            </a:r>
          </a:p>
          <a:p>
            <a:pPr algn="ctr"/>
            <a:r>
              <a:rPr lang="pt-BR" sz="4400" b="1" dirty="0">
                <a:latin typeface="Arial Black" panose="020B0A04020102020204" pitchFamily="34" charset="0"/>
              </a:rPr>
              <a:t>Requisitos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791728" y="722964"/>
            <a:ext cx="9036908" cy="628041"/>
          </a:xfrm>
        </p:spPr>
        <p:txBody>
          <a:bodyPr>
            <a:normAutofit/>
          </a:bodyPr>
          <a:lstStyle/>
          <a:p>
            <a:r>
              <a:rPr lang="pt-BR" sz="2800" b="1" dirty="0"/>
              <a:t>Processos Ágeis de Desenvolvimento de Software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79019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782590" y="1036984"/>
            <a:ext cx="383883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endParaRPr lang="pt-BR" b="1" dirty="0">
              <a:latin typeface="Arial Rounded MT Bold" panose="020F0704030504030204" pitchFamily="34" charset="0"/>
            </a:endParaRPr>
          </a:p>
          <a:p>
            <a:r>
              <a:rPr lang="pt-BR" b="1" dirty="0">
                <a:latin typeface="Arial Rounded MT Bold" panose="020F0704030504030204" pitchFamily="34" charset="0"/>
              </a:rPr>
              <a:t>2. Levantamento de Requisitos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82590" y="2256594"/>
            <a:ext cx="10401457" cy="454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b="1" dirty="0">
                <a:latin typeface="Arial Narrow" panose="020B0606020202030204" pitchFamily="34" charset="0"/>
              </a:rPr>
              <a:t>Entrega: </a:t>
            </a:r>
            <a:r>
              <a:rPr lang="pt-BR" b="1" dirty="0" err="1">
                <a:latin typeface="Arial Narrow" panose="020B0606020202030204" pitchFamily="34" charset="0"/>
              </a:rPr>
              <a:t>Backlog</a:t>
            </a:r>
            <a:r>
              <a:rPr lang="pt-BR" b="1" dirty="0">
                <a:latin typeface="Arial Narrow" panose="020B0606020202030204" pitchFamily="34" charset="0"/>
              </a:rPr>
              <a:t> do Produto, </a:t>
            </a:r>
            <a:r>
              <a:rPr lang="pt-BR" b="1" dirty="0" err="1">
                <a:latin typeface="Arial Narrow" panose="020B0606020202030204" pitchFamily="34" charset="0"/>
              </a:rPr>
              <a:t>User</a:t>
            </a:r>
            <a:r>
              <a:rPr lang="pt-BR" b="1" dirty="0">
                <a:latin typeface="Arial Narrow" panose="020B0606020202030204" pitchFamily="34" charset="0"/>
              </a:rPr>
              <a:t> </a:t>
            </a:r>
            <a:r>
              <a:rPr lang="pt-BR" b="1" dirty="0" err="1">
                <a:latin typeface="Arial Narrow" panose="020B0606020202030204" pitchFamily="34" charset="0"/>
              </a:rPr>
              <a:t>Stories</a:t>
            </a:r>
            <a:r>
              <a:rPr lang="pt-BR" b="1" dirty="0">
                <a:latin typeface="Arial Narrow" panose="020B0606020202030204" pitchFamily="34" charset="0"/>
              </a:rPr>
              <a:t> e Testes de Aceitação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52933" y="3740280"/>
            <a:ext cx="1040145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200" dirty="0">
                <a:latin typeface="Arial Narrow" panose="020B0606020202030204" pitchFamily="34" charset="0"/>
              </a:rPr>
              <a:t>Observações:</a:t>
            </a:r>
          </a:p>
          <a:p>
            <a:pPr marL="228600" indent="-228600" algn="just">
              <a:buAutoNum type="alphaLcPeriod"/>
            </a:pPr>
            <a:r>
              <a:rPr lang="pt-BR" sz="1200" dirty="0">
                <a:latin typeface="Arial Narrow" panose="020B0606020202030204" pitchFamily="34" charset="0"/>
              </a:rPr>
              <a:t>Não é necessário detalhar todos os requisitos, somente as estórias que serão desenvolvidas nas primeiras iterações ou no primeiro release, ou seja, os outros requisitos podem estar no formato de Épico ou </a:t>
            </a:r>
            <a:r>
              <a:rPr lang="pt-BR" sz="1200" dirty="0" err="1">
                <a:latin typeface="Arial Narrow" panose="020B0606020202030204" pitchFamily="34" charset="0"/>
              </a:rPr>
              <a:t>Feature</a:t>
            </a:r>
            <a:r>
              <a:rPr lang="pt-BR" sz="1200" dirty="0">
                <a:latin typeface="Arial Narrow" panose="020B0606020202030204" pitchFamily="34" charset="0"/>
              </a:rPr>
              <a:t>.</a:t>
            </a:r>
          </a:p>
          <a:p>
            <a:pPr marL="228600" indent="-228600" algn="just">
              <a:buAutoNum type="alphaLcPeriod"/>
            </a:pPr>
            <a:endParaRPr lang="pt-BR" sz="1200" dirty="0">
              <a:latin typeface="Arial Narrow" panose="020B0606020202030204" pitchFamily="34" charset="0"/>
            </a:endParaRPr>
          </a:p>
          <a:p>
            <a:pPr algn="just"/>
            <a:r>
              <a:rPr lang="pt-BR" sz="1200" dirty="0">
                <a:latin typeface="Arial Narrow" panose="020B0606020202030204" pitchFamily="34" charset="0"/>
              </a:rPr>
              <a:t>b. Escrever as estórias seguindo o </a:t>
            </a:r>
            <a:r>
              <a:rPr lang="pt-BR" sz="1200" dirty="0" err="1">
                <a:latin typeface="Arial Narrow" panose="020B0606020202030204" pitchFamily="34" charset="0"/>
              </a:rPr>
              <a:t>template</a:t>
            </a:r>
            <a:r>
              <a:rPr lang="pt-BR" sz="1200" dirty="0">
                <a:latin typeface="Arial Narrow" panose="020B0606020202030204" pitchFamily="34" charset="0"/>
              </a:rPr>
              <a:t> “Como [quem?], eu quero [o quê?] para [por quê?]. </a:t>
            </a:r>
          </a:p>
          <a:p>
            <a:pPr algn="just"/>
            <a:r>
              <a:rPr lang="pt-BR" sz="1200" dirty="0">
                <a:latin typeface="Arial Narrow" panose="020B0606020202030204" pitchFamily="34" charset="0"/>
              </a:rPr>
              <a:t>Exemplo: Como um cliente eu quero ver os filmes disponíveis para que eu possa alugá-lo.</a:t>
            </a:r>
          </a:p>
          <a:p>
            <a:pPr algn="just"/>
            <a:endParaRPr lang="pt-BR" sz="1200" dirty="0">
              <a:latin typeface="Arial Narrow" panose="020B0606020202030204" pitchFamily="34" charset="0"/>
            </a:endParaRPr>
          </a:p>
          <a:p>
            <a:pPr algn="just"/>
            <a:r>
              <a:rPr lang="pt-BR" sz="1200" dirty="0">
                <a:latin typeface="Arial Narrow" panose="020B0606020202030204" pitchFamily="34" charset="0"/>
              </a:rPr>
              <a:t>c. Os testes de aceitação deverão ser escritos somente nas estórias que entrarão nas primeiras iterações.</a:t>
            </a:r>
          </a:p>
          <a:p>
            <a:pPr algn="just"/>
            <a:endParaRPr lang="pt-BR" sz="1200" dirty="0">
              <a:latin typeface="Arial Narrow" panose="020B0606020202030204" pitchFamily="34" charset="0"/>
            </a:endParaRPr>
          </a:p>
          <a:p>
            <a:pPr algn="just"/>
            <a:r>
              <a:rPr lang="pt-BR" sz="1200" dirty="0">
                <a:latin typeface="Arial Narrow" panose="020B0606020202030204" pitchFamily="34" charset="0"/>
              </a:rPr>
              <a:t>d. Não é necessário quebrar as estórias ao nível de tarefas neste momento.</a:t>
            </a:r>
          </a:p>
          <a:p>
            <a:pPr algn="just"/>
            <a:endParaRPr lang="pt-BR" sz="1200" dirty="0">
              <a:latin typeface="Arial Narrow" panose="020B0606020202030204" pitchFamily="34" charset="0"/>
            </a:endParaRPr>
          </a:p>
          <a:p>
            <a:pPr algn="just"/>
            <a:r>
              <a:rPr lang="pt-BR" sz="1200" dirty="0">
                <a:latin typeface="Arial Narrow" panose="020B0606020202030204" pitchFamily="34" charset="0"/>
              </a:rPr>
              <a:t>e. Faça uma priorização inicial (</a:t>
            </a:r>
            <a:r>
              <a:rPr lang="pt-BR" sz="1200" dirty="0" err="1">
                <a:latin typeface="Arial Narrow" panose="020B0606020202030204" pitchFamily="34" charset="0"/>
              </a:rPr>
              <a:t>grooming</a:t>
            </a:r>
            <a:r>
              <a:rPr lang="pt-BR" sz="1200" dirty="0">
                <a:latin typeface="Arial Narrow" panose="020B0606020202030204" pitchFamily="34" charset="0"/>
              </a:rPr>
              <a:t>) colocando as </a:t>
            </a:r>
            <a:r>
              <a:rPr lang="pt-BR" sz="1200" dirty="0" err="1">
                <a:latin typeface="Arial Narrow" panose="020B0606020202030204" pitchFamily="34" charset="0"/>
              </a:rPr>
              <a:t>user</a:t>
            </a:r>
            <a:r>
              <a:rPr lang="pt-BR" sz="1200" dirty="0">
                <a:latin typeface="Arial Narrow" panose="020B0606020202030204" pitchFamily="34" charset="0"/>
              </a:rPr>
              <a:t> </a:t>
            </a:r>
            <a:r>
              <a:rPr lang="pt-BR" sz="1200" dirty="0" err="1">
                <a:latin typeface="Arial Narrow" panose="020B0606020202030204" pitchFamily="34" charset="0"/>
              </a:rPr>
              <a:t>stories</a:t>
            </a:r>
            <a:r>
              <a:rPr lang="pt-BR" sz="1200" dirty="0">
                <a:latin typeface="Arial Narrow" panose="020B0606020202030204" pitchFamily="34" charset="0"/>
              </a:rPr>
              <a:t> mais importantes no topo da pilha, seguindo o critério de prioridade – alta, média e baixa.</a:t>
            </a:r>
          </a:p>
          <a:p>
            <a:pPr algn="just"/>
            <a:endParaRPr lang="pt-BR" sz="1200" dirty="0">
              <a:latin typeface="Arial Narrow" panose="020B0606020202030204" pitchFamily="34" charset="0"/>
            </a:endParaRPr>
          </a:p>
          <a:p>
            <a:pPr algn="just"/>
            <a:r>
              <a:rPr lang="pt-BR" sz="1200" dirty="0">
                <a:latin typeface="Arial Narrow" panose="020B0606020202030204" pitchFamily="34" charset="0"/>
              </a:rPr>
              <a:t>f. Esta entrega poderá ser feita no formato de um desenho a mão e digitalizado, no formato de pilha, ou poderá ser feita em uma planilha eletrônica.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82589" y="2790463"/>
            <a:ext cx="10401457" cy="870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</a:rPr>
              <a:t>Esta seção tem por objetivo levantar os requisitos do projeto na forma de </a:t>
            </a:r>
            <a:r>
              <a:rPr lang="pt-BR" dirty="0" err="1">
                <a:latin typeface="Arial Narrow" panose="020B0606020202030204" pitchFamily="34" charset="0"/>
              </a:rPr>
              <a:t>user</a:t>
            </a:r>
            <a:r>
              <a:rPr lang="pt-BR" dirty="0">
                <a:latin typeface="Arial Narrow" panose="020B0606020202030204" pitchFamily="34" charset="0"/>
              </a:rPr>
              <a:t> </a:t>
            </a:r>
            <a:r>
              <a:rPr lang="pt-BR" dirty="0" err="1">
                <a:latin typeface="Arial Narrow" panose="020B0606020202030204" pitchFamily="34" charset="0"/>
              </a:rPr>
              <a:t>story</a:t>
            </a:r>
            <a:r>
              <a:rPr lang="pt-BR" dirty="0">
                <a:latin typeface="Arial Narrow" panose="020B0606020202030204" pitchFamily="34" charset="0"/>
              </a:rPr>
              <a:t> e criar os testes de aceitação, de modo a criar o </a:t>
            </a:r>
            <a:r>
              <a:rPr lang="pt-BR" dirty="0" err="1">
                <a:latin typeface="Arial Narrow" panose="020B0606020202030204" pitchFamily="34" charset="0"/>
              </a:rPr>
              <a:t>backlog</a:t>
            </a:r>
            <a:r>
              <a:rPr lang="pt-BR" dirty="0">
                <a:latin typeface="Arial Narrow" panose="020B0606020202030204" pitchFamily="34" charset="0"/>
              </a:rPr>
              <a:t> inicial do produto.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791728" y="722964"/>
            <a:ext cx="9036908" cy="628041"/>
          </a:xfrm>
        </p:spPr>
        <p:txBody>
          <a:bodyPr>
            <a:normAutofit/>
          </a:bodyPr>
          <a:lstStyle/>
          <a:p>
            <a:r>
              <a:rPr lang="pt-BR" sz="2800" b="1" dirty="0"/>
              <a:t>Processos Ágeis de Desenvolvimento de Software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234056648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5102</TotalTime>
  <Words>1959</Words>
  <Application>Microsoft Office PowerPoint</Application>
  <PresentationFormat>Widescreen</PresentationFormat>
  <Paragraphs>166</Paragraphs>
  <Slides>39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6" baseType="lpstr">
      <vt:lpstr>Arial</vt:lpstr>
      <vt:lpstr>Arial Black</vt:lpstr>
      <vt:lpstr>Arial Narrow</vt:lpstr>
      <vt:lpstr>Arial Rounded MT Bold</vt:lpstr>
      <vt:lpstr>Century Gothic</vt:lpstr>
      <vt:lpstr>Wingdings 3</vt:lpstr>
      <vt:lpstr>Cacho</vt:lpstr>
      <vt:lpstr>          Processos Ágeis de Desenvolvimento de Software</vt:lpstr>
      <vt:lpstr>Processos Ágeis de Desenvolvimento de Software</vt:lpstr>
      <vt:lpstr>Processos Ágeis de Desenvolvimento de Software</vt:lpstr>
      <vt:lpstr>Apresentação do PowerPoint</vt:lpstr>
      <vt:lpstr>Apresentação do PowerPoint</vt:lpstr>
      <vt:lpstr>Processos Ágeis de Desenvolvimento de Software</vt:lpstr>
      <vt:lpstr>Processos Ágeis de Desenvolvimento de Software</vt:lpstr>
      <vt:lpstr>Processos Ágeis de Desenvolvimento de Software</vt:lpstr>
      <vt:lpstr>Processos Ágeis de Desenvolvimento de Software</vt:lpstr>
      <vt:lpstr>Processos Ágeis de Desenvolvimento de Software</vt:lpstr>
      <vt:lpstr>Processos Ágeis de Desenvolvimento de Software</vt:lpstr>
      <vt:lpstr>Processos Ágeis de Desenvolvimento de Software</vt:lpstr>
      <vt:lpstr>Processos Ágeis de Desenvolvimento de Software</vt:lpstr>
      <vt:lpstr>Processos Ágeis de Desenvolvimento de Software</vt:lpstr>
      <vt:lpstr>Processos Ágeis de Desenvolvimento de Software</vt:lpstr>
      <vt:lpstr>Processos Ágeis de Desenvolvimento de Software</vt:lpstr>
      <vt:lpstr>Processos Ágeis de Desenvolvimento de Software</vt:lpstr>
      <vt:lpstr>Processos Ágeis de Desenvolvimento de Software</vt:lpstr>
      <vt:lpstr>Processos Ágeis de Desenvolvimento de Software</vt:lpstr>
      <vt:lpstr>Processos Ágeis de Desenvolvimento de Software</vt:lpstr>
      <vt:lpstr>Processos Ágeis de Desenvolvimento de Software</vt:lpstr>
      <vt:lpstr>Processos Ágeis de Desenvolvimento de Software</vt:lpstr>
      <vt:lpstr>Processos Ágeis de Desenvolvimento de Software</vt:lpstr>
      <vt:lpstr>Processos Ágeis de Desenvolvimento de Software</vt:lpstr>
      <vt:lpstr>Processos Ágeis de Desenvolvimento de Software</vt:lpstr>
      <vt:lpstr>Processos Ágeis de Desenvolvimento de Software</vt:lpstr>
      <vt:lpstr>Processos Ágeis de Desenvolvimento de Software</vt:lpstr>
      <vt:lpstr>Processos Ágeis de Desenvolvimento de Software</vt:lpstr>
      <vt:lpstr>Processos Ágeis de Desenvolvimento de Software</vt:lpstr>
      <vt:lpstr>Processos Ágeis de Desenvolvimento de Software</vt:lpstr>
      <vt:lpstr>Processos Ágeis de Desenvolvimento de Software</vt:lpstr>
      <vt:lpstr>Processos Ágeis de Desenvolvimento de Software</vt:lpstr>
      <vt:lpstr>Processos Ágeis de Desenvolvimento de Software</vt:lpstr>
      <vt:lpstr>Processos Ágeis de Desenvolvimento de Software</vt:lpstr>
      <vt:lpstr>Processos Ágeis de Desenvolvimento de Software</vt:lpstr>
      <vt:lpstr>Processos Ágeis de Desenvolvimento de Software</vt:lpstr>
      <vt:lpstr>Processos Ágeis de Desenvolvimento de Software</vt:lpstr>
      <vt:lpstr>Processos Ágeis de Desenvolvimento de Software</vt:lpstr>
      <vt:lpstr>Processos Ágeis de Desenvolvimento de Software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 EM JOGOS: DECISÃO E ESTRATÉGIA</dc:title>
  <dc:creator>Alexander.Silva</dc:creator>
  <cp:lastModifiedBy>Alexander</cp:lastModifiedBy>
  <cp:revision>275</cp:revision>
  <dcterms:created xsi:type="dcterms:W3CDTF">2021-08-08T22:52:11Z</dcterms:created>
  <dcterms:modified xsi:type="dcterms:W3CDTF">2023-06-29T18:01:41Z</dcterms:modified>
</cp:coreProperties>
</file>