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media/image9.png" ContentType="image/png"/>
  <Override PartName="/ppt/media/image8.gif" ContentType="image/gif"/>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1"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32"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6"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7"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9"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40"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41" name="" descr=""/>
          <p:cNvPicPr/>
          <p:nvPr/>
        </p:nvPicPr>
        <p:blipFill>
          <a:blip r:embed="rId2"/>
          <a:stretch>
            <a:fillRect/>
          </a:stretch>
        </p:blipFill>
        <p:spPr>
          <a:xfrm>
            <a:off x="1735560" y="1599840"/>
            <a:ext cx="5671800" cy="4525560"/>
          </a:xfrm>
          <a:prstGeom prst="rect">
            <a:avLst/>
          </a:prstGeom>
          <a:ln>
            <a:noFill/>
          </a:ln>
        </p:spPr>
      </p:pic>
      <p:pic>
        <p:nvPicPr>
          <p:cNvPr id="42"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2"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4"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5"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0"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9"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Bild 6" descr=""/>
          <p:cNvPicPr/>
          <p:nvPr/>
        </p:nvPicPr>
        <p:blipFill>
          <a:blip r:embed="rId2"/>
          <a:stretch>
            <a:fillRect/>
          </a:stretch>
        </p:blipFill>
        <p:spPr>
          <a:xfrm>
            <a:off x="0" y="6526800"/>
            <a:ext cx="9143640" cy="358200"/>
          </a:xfrm>
          <a:prstGeom prst="rect">
            <a:avLst/>
          </a:prstGeom>
          <a:ln>
            <a:noFill/>
          </a:ln>
        </p:spPr>
      </p:pic>
      <p:pic>
        <p:nvPicPr>
          <p:cNvPr id="1" name="Bild 7" descr=""/>
          <p:cNvPicPr/>
          <p:nvPr/>
        </p:nvPicPr>
        <p:blipFill>
          <a:blip r:embed="rId3"/>
          <a:stretch>
            <a:fillRect/>
          </a:stretch>
        </p:blipFill>
        <p:spPr>
          <a:xfrm>
            <a:off x="7302600" y="6352920"/>
            <a:ext cx="1439640" cy="347760"/>
          </a:xfrm>
          <a:prstGeom prst="rect">
            <a:avLst/>
          </a:prstGeom>
          <a:ln>
            <a:noFill/>
          </a:ln>
        </p:spPr>
      </p:pic>
      <p:pic>
        <p:nvPicPr>
          <p:cNvPr id="2" name="Bild 8" descr=""/>
          <p:cNvPicPr/>
          <p:nvPr/>
        </p:nvPicPr>
        <p:blipFill>
          <a:blip r:embed="rId4"/>
          <a:stretch>
            <a:fillRect/>
          </a:stretch>
        </p:blipFill>
        <p:spPr>
          <a:xfrm>
            <a:off x="7302600" y="210240"/>
            <a:ext cx="1439640" cy="597600"/>
          </a:xfrm>
          <a:prstGeom prst="rect">
            <a:avLst/>
          </a:prstGeom>
          <a:ln>
            <a:noFill/>
          </a:ln>
        </p:spPr>
      </p:pic>
      <p:pic>
        <p:nvPicPr>
          <p:cNvPr id="3" name="Bild 5" descr=""/>
          <p:cNvPicPr/>
          <p:nvPr/>
        </p:nvPicPr>
        <p:blipFill>
          <a:blip r:embed="rId5"/>
          <a:stretch>
            <a:fillRect/>
          </a:stretch>
        </p:blipFill>
        <p:spPr>
          <a:xfrm>
            <a:off x="306000" y="204840"/>
            <a:ext cx="1495080" cy="800280"/>
          </a:xfrm>
          <a:prstGeom prst="rect">
            <a:avLst/>
          </a:prstGeom>
          <a:ln>
            <a:noFill/>
          </a:ln>
        </p:spPr>
      </p:pic>
      <p:sp>
        <p:nvSpPr>
          <p:cNvPr id="4" name="PlaceHolder 1"/>
          <p:cNvSpPr>
            <a:spLocks noGrp="1"/>
          </p:cNvSpPr>
          <p:nvPr>
            <p:ph type="title"/>
          </p:nvPr>
        </p:nvSpPr>
        <p:spPr>
          <a:xfrm>
            <a:off x="457200" y="274680"/>
            <a:ext cx="8229240" cy="1142640"/>
          </a:xfrm>
          <a:prstGeom prst="rect">
            <a:avLst/>
          </a:prstGeom>
        </p:spPr>
        <p:txBody>
          <a:bodyPr lIns="90000" rIns="90000" tIns="45000" bIns="45000"/>
          <a:p>
            <a:pPr algn="ctr">
              <a:lnSpc>
                <a:spcPct val="100000"/>
              </a:lnSpc>
            </a:pPr>
            <a:r>
              <a:rPr lang="de-DE" sz="4400">
                <a:solidFill>
                  <a:srgbClr val="000000"/>
                </a:solidFill>
                <a:latin typeface="Calibri"/>
              </a:rPr>
              <a:t>Klicken Sie, um das Format des Titeltextes zu bearbeitenMastertitelformat bearbeiten</a:t>
            </a:r>
            <a:endParaRPr/>
          </a:p>
        </p:txBody>
      </p:sp>
      <p:sp>
        <p:nvSpPr>
          <p:cNvPr id="5" name="PlaceHolder 2"/>
          <p:cNvSpPr>
            <a:spLocks noGrp="1"/>
          </p:cNvSpPr>
          <p:nvPr>
            <p:ph type="body"/>
          </p:nvPr>
        </p:nvSpPr>
        <p:spPr>
          <a:xfrm>
            <a:off x="457200" y="1600200"/>
            <a:ext cx="8229240" cy="4525560"/>
          </a:xfrm>
          <a:prstGeom prst="rect">
            <a:avLst/>
          </a:prstGeom>
        </p:spPr>
        <p:txBody>
          <a:bodyPr lIns="90000" rIns="90000" tIns="45000" bIns="45000"/>
          <a:p>
            <a:pPr>
              <a:buSzPct val="45000"/>
              <a:buFont typeface="StarSymbol"/>
              <a:buChar char=""/>
            </a:pPr>
            <a:r>
              <a:rPr lang="de-DE" sz="3200">
                <a:solidFill>
                  <a:srgbClr val="000000"/>
                </a:solidFill>
                <a:latin typeface="Calibri"/>
              </a:rPr>
              <a:t>Klicken Sie, um die Formate des Gliederungstextes zu bearbeiten</a:t>
            </a:r>
            <a:endParaRPr/>
          </a:p>
          <a:p>
            <a:pPr lvl="1">
              <a:buSzPct val="75000"/>
              <a:buFont typeface="StarSymbol"/>
              <a:buChar char=""/>
            </a:pPr>
            <a:r>
              <a:rPr lang="de-DE" sz="3200">
                <a:solidFill>
                  <a:srgbClr val="000000"/>
                </a:solidFill>
                <a:latin typeface="Calibri"/>
              </a:rPr>
              <a:t>Zweite Gliederungsebene</a:t>
            </a:r>
            <a:endParaRPr/>
          </a:p>
          <a:p>
            <a:pPr lvl="2">
              <a:buSzPct val="45000"/>
              <a:buFont typeface="StarSymbol"/>
              <a:buChar char=""/>
            </a:pPr>
            <a:r>
              <a:rPr lang="de-DE" sz="3200">
                <a:solidFill>
                  <a:srgbClr val="000000"/>
                </a:solidFill>
                <a:latin typeface="Calibri"/>
              </a:rPr>
              <a:t>Dritte Gliederungsebene</a:t>
            </a:r>
            <a:endParaRPr/>
          </a:p>
          <a:p>
            <a:pPr lvl="3">
              <a:buSzPct val="75000"/>
              <a:buFont typeface="StarSymbol"/>
              <a:buChar char=""/>
            </a:pPr>
            <a:r>
              <a:rPr lang="de-DE" sz="3200">
                <a:solidFill>
                  <a:srgbClr val="000000"/>
                </a:solidFill>
                <a:latin typeface="Calibri"/>
              </a:rPr>
              <a:t>Vierte Gliederungsebene</a:t>
            </a:r>
            <a:endParaRPr/>
          </a:p>
          <a:p>
            <a:pPr lvl="4">
              <a:buSzPct val="45000"/>
              <a:buFont typeface="StarSymbol"/>
              <a:buChar char=""/>
            </a:pPr>
            <a:r>
              <a:rPr lang="de-DE" sz="3200">
                <a:solidFill>
                  <a:srgbClr val="000000"/>
                </a:solidFill>
                <a:latin typeface="Calibri"/>
              </a:rPr>
              <a:t>Fünfte Gliederungsebene</a:t>
            </a:r>
            <a:endParaRPr/>
          </a:p>
          <a:p>
            <a:pPr lvl="5">
              <a:buSzPct val="45000"/>
              <a:buFont typeface="StarSymbol"/>
              <a:buChar char=""/>
            </a:pPr>
            <a:r>
              <a:rPr lang="de-DE" sz="3200">
                <a:solidFill>
                  <a:srgbClr val="000000"/>
                </a:solidFill>
                <a:latin typeface="Calibri"/>
              </a:rPr>
              <a:t>Sechste Gliederungsebene</a:t>
            </a:r>
            <a:endParaRPr/>
          </a:p>
          <a:p>
            <a:pPr>
              <a:lnSpc>
                <a:spcPct val="100000"/>
              </a:lnSpc>
              <a:buFont typeface="Arial"/>
              <a:buChar char="•"/>
            </a:pPr>
            <a:r>
              <a:rPr lang="de-DE" sz="3200">
                <a:solidFill>
                  <a:srgbClr val="000000"/>
                </a:solidFill>
                <a:latin typeface="Calibri"/>
              </a:rPr>
              <a:t>Siebente GliederungsebeneMastertextformat bearbeiten</a:t>
            </a:r>
            <a:endParaRPr/>
          </a:p>
          <a:p>
            <a:pPr lvl="1">
              <a:lnSpc>
                <a:spcPct val="100000"/>
              </a:lnSpc>
              <a:buFont typeface="Arial"/>
              <a:buChar char="–"/>
            </a:pPr>
            <a:r>
              <a:rPr lang="de-DE" sz="2800">
                <a:solidFill>
                  <a:srgbClr val="000000"/>
                </a:solidFill>
                <a:latin typeface="Calibri"/>
              </a:rPr>
              <a:t>Zweite Ebene</a:t>
            </a:r>
            <a:endParaRPr/>
          </a:p>
          <a:p>
            <a:pPr lvl="2">
              <a:lnSpc>
                <a:spcPct val="100000"/>
              </a:lnSpc>
              <a:buFont typeface="Arial"/>
              <a:buChar char="•"/>
            </a:pPr>
            <a:r>
              <a:rPr lang="de-DE" sz="2400">
                <a:solidFill>
                  <a:srgbClr val="000000"/>
                </a:solidFill>
                <a:latin typeface="Calibri"/>
              </a:rPr>
              <a:t>Dritte Ebene</a:t>
            </a:r>
            <a:endParaRPr/>
          </a:p>
          <a:p>
            <a:pPr lvl="3">
              <a:lnSpc>
                <a:spcPct val="100000"/>
              </a:lnSpc>
              <a:buFont typeface="Arial"/>
              <a:buChar char="–"/>
            </a:pPr>
            <a:r>
              <a:rPr lang="de-DE" sz="2000">
                <a:solidFill>
                  <a:srgbClr val="000000"/>
                </a:solidFill>
                <a:latin typeface="Calibri"/>
              </a:rPr>
              <a:t>Vierte Ebene</a:t>
            </a:r>
            <a:endParaRPr/>
          </a:p>
          <a:p>
            <a:pPr lvl="4">
              <a:lnSpc>
                <a:spcPct val="100000"/>
              </a:lnSpc>
              <a:buFont typeface="Arial"/>
              <a:buChar char="»"/>
            </a:pPr>
            <a:r>
              <a:rPr lang="de-DE" sz="2000">
                <a:solidFill>
                  <a:srgbClr val="000000"/>
                </a:solidFill>
                <a:latin typeface="Calibri"/>
              </a:rPr>
              <a:t>Fünfte Ebene</a:t>
            </a:r>
            <a:endParaRPr/>
          </a:p>
        </p:txBody>
      </p:sp>
      <p:sp>
        <p:nvSpPr>
          <p:cNvPr id="6" name="PlaceHolder 3"/>
          <p:cNvSpPr>
            <a:spLocks noGrp="1"/>
          </p:cNvSpPr>
          <p:nvPr>
            <p:ph type="dt"/>
          </p:nvPr>
        </p:nvSpPr>
        <p:spPr>
          <a:xfrm>
            <a:off x="457200" y="6356520"/>
            <a:ext cx="2133360" cy="364680"/>
          </a:xfrm>
          <a:prstGeom prst="rect">
            <a:avLst/>
          </a:prstGeom>
        </p:spPr>
        <p:txBody>
          <a:bodyPr lIns="90000" rIns="90000" tIns="45000" bIns="45000"/>
          <a:p>
            <a:pPr>
              <a:lnSpc>
                <a:spcPct val="100000"/>
              </a:lnSpc>
            </a:pPr>
            <a:r>
              <a:rPr lang="de-DE">
                <a:solidFill>
                  <a:srgbClr val="000000"/>
                </a:solidFill>
                <a:latin typeface="Calibri"/>
              </a:rPr>
              <a:t>16.11.15</a:t>
            </a:r>
            <a:endParaRPr/>
          </a:p>
        </p:txBody>
      </p:sp>
      <p:sp>
        <p:nvSpPr>
          <p:cNvPr id="7" name="PlaceHolder 4"/>
          <p:cNvSpPr>
            <a:spLocks noGrp="1"/>
          </p:cNvSpPr>
          <p:nvPr>
            <p:ph type="ftr"/>
          </p:nvPr>
        </p:nvSpPr>
        <p:spPr>
          <a:xfrm>
            <a:off x="3124080" y="6356520"/>
            <a:ext cx="2895120" cy="364680"/>
          </a:xfrm>
          <a:prstGeom prst="rect">
            <a:avLst/>
          </a:prstGeom>
        </p:spPr>
        <p:txBody>
          <a:bodyPr lIns="90000" rIns="90000" tIns="45000" bIns="45000"/>
          <a:p>
            <a:endParaRPr/>
          </a:p>
        </p:txBody>
      </p:sp>
      <p:sp>
        <p:nvSpPr>
          <p:cNvPr id="8" name="PlaceHolder 5"/>
          <p:cNvSpPr>
            <a:spLocks noGrp="1"/>
          </p:cNvSpPr>
          <p:nvPr>
            <p:ph type="sldNum"/>
          </p:nvPr>
        </p:nvSpPr>
        <p:spPr>
          <a:xfrm>
            <a:off x="6553080" y="6343200"/>
            <a:ext cx="2133360" cy="364680"/>
          </a:xfrm>
          <a:prstGeom prst="rect">
            <a:avLst/>
          </a:prstGeom>
        </p:spPr>
        <p:txBody>
          <a:bodyPr lIns="90000" rIns="90000" tIns="45000" bIns="45000"/>
          <a:p>
            <a:pPr>
              <a:lnSpc>
                <a:spcPct val="100000"/>
              </a:lnSpc>
            </a:pPr>
            <a:fld id="{743D1AE4-99D3-428D-8567-BE49A3F5551D}" type="slidenum">
              <a:rPr lang="de-DE">
                <a:solidFill>
                  <a:srgbClr val="000000"/>
                </a:solidFill>
                <a:latin typeface="Calibri"/>
              </a:rPr>
              <a:t>&lt;Nummer&gt;</a:t>
            </a:fld>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gif"/><Relationship Id="rId3" Type="http://schemas.openxmlformats.org/officeDocument/2006/relationships/image" Target="../media/image9.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3" name="Bild 9" descr=""/>
          <p:cNvPicPr/>
          <p:nvPr/>
        </p:nvPicPr>
        <p:blipFill>
          <a:blip r:embed="rId1"/>
          <a:stretch>
            <a:fillRect/>
          </a:stretch>
        </p:blipFill>
        <p:spPr>
          <a:xfrm>
            <a:off x="179280" y="82800"/>
            <a:ext cx="4966560" cy="6184800"/>
          </a:xfrm>
          <a:prstGeom prst="rect">
            <a:avLst/>
          </a:prstGeom>
          <a:ln>
            <a:noFill/>
          </a:ln>
        </p:spPr>
      </p:pic>
      <p:sp>
        <p:nvSpPr>
          <p:cNvPr id="44" name="CustomShape 1"/>
          <p:cNvSpPr/>
          <p:nvPr/>
        </p:nvSpPr>
        <p:spPr>
          <a:xfrm>
            <a:off x="102600" y="1099800"/>
            <a:ext cx="8819280" cy="628560"/>
          </a:xfrm>
          <a:prstGeom prst="rect">
            <a:avLst/>
          </a:prstGeom>
          <a:noFill/>
          <a:ln>
            <a:noFill/>
          </a:ln>
        </p:spPr>
        <p:txBody>
          <a:bodyPr wrap="none" lIns="90000" rIns="90000" tIns="45000" bIns="45000"/>
          <a:p>
            <a:r>
              <a:rPr lang="de-DE">
                <a:solidFill>
                  <a:srgbClr val="000000"/>
                </a:solidFill>
                <a:latin typeface="Helvetica Neue Medium"/>
              </a:rPr>
              <a:t>PORTABLE SYSTEM TO DETECT DRIVER DROWSINESS WITH BODY SENSORS</a:t>
            </a:r>
            <a:endParaRPr/>
          </a:p>
          <a:p>
            <a:pPr>
              <a:lnSpc>
                <a:spcPct val="130000"/>
              </a:lnSpc>
            </a:pPr>
            <a:r>
              <a:rPr lang="de-DE" sz="1200">
                <a:solidFill>
                  <a:srgbClr val="000000"/>
                </a:solidFill>
                <a:latin typeface="Helvetica Neue Light"/>
              </a:rPr>
              <a:t>PAUL PASLER -  paul.pasler@student.reutlingen-university.DE</a:t>
            </a:r>
            <a:endParaRPr/>
          </a:p>
        </p:txBody>
      </p:sp>
      <p:sp>
        <p:nvSpPr>
          <p:cNvPr id="45" name="CustomShape 2"/>
          <p:cNvSpPr/>
          <p:nvPr/>
        </p:nvSpPr>
        <p:spPr>
          <a:xfrm>
            <a:off x="192600" y="1815840"/>
            <a:ext cx="4349160" cy="3740760"/>
          </a:xfrm>
          <a:prstGeom prst="rect">
            <a:avLst/>
          </a:prstGeom>
          <a:noFill/>
          <a:ln>
            <a:noFill/>
          </a:ln>
        </p:spPr>
        <p:txBody>
          <a:bodyPr lIns="90000" rIns="90000" tIns="45000" bIns="45000"/>
          <a:p>
            <a:pPr>
              <a:buBlip>
                <a:blip r:embed="rId2"/>
              </a:buBlip>
            </a:pPr>
            <a:r>
              <a:rPr lang="de-DE" sz="1200">
                <a:solidFill>
                  <a:srgbClr val="000000"/>
                </a:solidFill>
                <a:latin typeface="Calibri"/>
              </a:rPr>
              <a:t>Jeder 5. Unfall lässt sich auf Müdigkeit zurückführen [EVE08]</a:t>
            </a:r>
            <a:endParaRPr/>
          </a:p>
          <a:p>
            <a:pPr>
              <a:buSzPct val="45000"/>
              <a:buFont typeface="StarSymbol"/>
              <a:buChar char=""/>
            </a:pPr>
            <a:r>
              <a:rPr lang="de-DE" sz="1200">
                <a:solidFill>
                  <a:srgbClr val="000000"/>
                </a:solidFill>
                <a:latin typeface="Calibri"/>
              </a:rPr>
              <a:t>Der flächendeckende Einsatz von Fahrerassistenzsystemen könnte die Zahl schwerer Unfälle um bis zu 28% verringern [MAA15]</a:t>
            </a:r>
            <a:endParaRPr/>
          </a:p>
          <a:p>
            <a:pPr>
              <a:buSzPct val="45000"/>
              <a:buFont typeface="StarSymbol"/>
              <a:buChar char=""/>
            </a:pPr>
            <a:r>
              <a:rPr lang="de-DE" sz="1200">
                <a:solidFill>
                  <a:srgbClr val="000000"/>
                </a:solidFill>
                <a:latin typeface="Calibri"/>
              </a:rPr>
              <a:t>Die Hälfte der Befragten ist schon einmal übermüdet gefahren, jeder 3. sogar schon kurz</a:t>
            </a:r>
            <a:r>
              <a:rPr lang="de-DE" sz="1200">
                <a:solidFill>
                  <a:srgbClr val="ffffff"/>
                </a:solidFill>
                <a:latin typeface="Calibri"/>
              </a:rPr>
              <a:t> </a:t>
            </a:r>
            <a:r>
              <a:rPr lang="de-DE" sz="1200">
                <a:solidFill>
                  <a:srgbClr val="333333"/>
                </a:solidFill>
                <a:latin typeface="Calibri"/>
                <a:ea typeface="ArialMT"/>
              </a:rPr>
              <a:t>eingeschlafen [NSF10]</a:t>
            </a:r>
            <a:endParaRPr/>
          </a:p>
          <a:p>
            <a:endParaRPr/>
          </a:p>
          <a:p>
            <a:r>
              <a:rPr b="1" lang="de-DE" sz="1200">
                <a:solidFill>
                  <a:srgbClr val="000000"/>
                </a:solidFill>
                <a:latin typeface="Calibri"/>
                <a:ea typeface="ArialMT"/>
              </a:rPr>
              <a:t>Systeme zur Müdigkeitserkennung raten dem Fahrer rechtzeitig eine Pause einzulegen und helfen, schwere Unfälle zu vermeiden.</a:t>
            </a:r>
            <a:endParaRPr/>
          </a:p>
          <a:p>
            <a:endParaRPr/>
          </a:p>
          <a:p>
            <a:r>
              <a:rPr lang="de-DE" sz="1200">
                <a:solidFill>
                  <a:srgbClr val="000000"/>
                </a:solidFill>
                <a:latin typeface="Calibri"/>
              </a:rPr>
              <a:t>Lösungen mit Body-Sensoren liefert sehr gute Ergebnisse, scheitern aber in der Praxis häufig auf Grund seines invasiven Charakters und komplexen Versuchsaufbaus. Ziel des Projekts ist die Entwicklung eines Systems, dass Körperfunktionen überwacht und diese auswertet, ohne den Fahrer zu beeinträchtigen. Weiterhin wird die Möglichkeit einer einfachen Portierung der Anwendung vom Simulator in ein echtes Fahrzeug geprüft. Das System soll eigenständig Müdigkeit erkennen oder</a:t>
            </a:r>
            <a:endParaRPr/>
          </a:p>
          <a:p>
            <a:r>
              <a:rPr lang="de-DE" sz="1200">
                <a:solidFill>
                  <a:srgbClr val="000000"/>
                </a:solidFill>
                <a:latin typeface="Calibri"/>
              </a:rPr>
              <a:t>zur Validierung / Verbesserung bestehender Systeme verwendet werden können.</a:t>
            </a:r>
            <a:endParaRPr/>
          </a:p>
        </p:txBody>
      </p:sp>
      <p:pic>
        <p:nvPicPr>
          <p:cNvPr id="46" name="" descr=""/>
          <p:cNvPicPr/>
          <p:nvPr/>
        </p:nvPicPr>
        <p:blipFill>
          <a:blip r:embed="rId3"/>
          <a:stretch>
            <a:fillRect/>
          </a:stretch>
        </p:blipFill>
        <p:spPr>
          <a:xfrm>
            <a:off x="4533480" y="1872000"/>
            <a:ext cx="4250520" cy="2376000"/>
          </a:xfrm>
          <a:prstGeom prst="rect">
            <a:avLst/>
          </a:prstGeom>
          <a:ln>
            <a:noFill/>
          </a:ln>
        </p:spPr>
      </p:pic>
      <p:sp>
        <p:nvSpPr>
          <p:cNvPr id="47" name="TextShape 3"/>
          <p:cNvSpPr txBox="1"/>
          <p:nvPr/>
        </p:nvSpPr>
        <p:spPr>
          <a:xfrm>
            <a:off x="5400000" y="5371200"/>
            <a:ext cx="3384000" cy="964800"/>
          </a:xfrm>
          <a:prstGeom prst="rect">
            <a:avLst/>
          </a:prstGeom>
        </p:spPr>
        <p:txBody>
          <a:bodyPr lIns="90000" rIns="90000" tIns="45000" bIns="45000"/>
          <a:p>
            <a:r>
              <a:rPr lang="de-DE" sz="800">
                <a:latin typeface="Calibri"/>
              </a:rPr>
              <a:t>[MAA15] </a:t>
            </a:r>
            <a:r>
              <a:rPr lang="de-DE" sz="800">
                <a:latin typeface="Calibri"/>
              </a:rPr>
              <a:t>	</a:t>
            </a:r>
            <a:r>
              <a:rPr lang="de-DE" sz="800">
                <a:latin typeface="Calibri"/>
              </a:rPr>
              <a:t>Xavier Mosquet, Michelle Andersen and and Aakash Arora. „A road</a:t>
            </a:r>
            <a:endParaRPr/>
          </a:p>
          <a:p>
            <a:r>
              <a:rPr lang="de-DE" sz="800">
                <a:latin typeface="Calibri"/>
              </a:rPr>
              <a:t>	</a:t>
            </a:r>
            <a:r>
              <a:rPr lang="de-DE" sz="800">
                <a:latin typeface="Calibri"/>
              </a:rPr>
              <a:t>map to safer driving through advanced driver assistance systems.“</a:t>
            </a:r>
            <a:endParaRPr/>
          </a:p>
          <a:p>
            <a:r>
              <a:rPr lang="de-DE" sz="800">
                <a:latin typeface="Calibri"/>
              </a:rPr>
              <a:t>[Eve08]</a:t>
            </a:r>
            <a:r>
              <a:rPr lang="de-DE" sz="800">
                <a:latin typeface="Calibri"/>
              </a:rPr>
              <a:t>	</a:t>
            </a:r>
            <a:r>
              <a:rPr lang="de-DE" sz="800">
                <a:latin typeface="Calibri"/>
              </a:rPr>
              <a:t>Claudia Evers. „Unterschätzte Risikofaktoren Übermüdung und</a:t>
            </a:r>
            <a:endParaRPr/>
          </a:p>
          <a:p>
            <a:r>
              <a:rPr lang="de-DE" sz="800">
                <a:latin typeface="Calibri"/>
              </a:rPr>
              <a:t>	</a:t>
            </a:r>
            <a:r>
              <a:rPr lang="de-DE" sz="800">
                <a:latin typeface="Calibri"/>
              </a:rPr>
              <a:t>Ablenkung als Ursachen für schwere LKW-Unfälle.“</a:t>
            </a:r>
            <a:endParaRPr/>
          </a:p>
          <a:p>
            <a:r>
              <a:rPr lang="de-DE" sz="800">
                <a:latin typeface="Calibri"/>
              </a:rPr>
              <a:t>[NSF10] </a:t>
            </a:r>
            <a:r>
              <a:rPr lang="de-DE" sz="800">
                <a:latin typeface="Calibri"/>
              </a:rPr>
              <a:t>	</a:t>
            </a:r>
            <a:r>
              <a:rPr lang="de-DE" sz="800">
                <a:latin typeface="Calibri"/>
              </a:rPr>
              <a:t>National Sleep Foundation. „Drivers Beware: getting enough sleep</a:t>
            </a:r>
            <a:endParaRPr/>
          </a:p>
          <a:p>
            <a:r>
              <a:rPr lang="de-DE" sz="800">
                <a:latin typeface="Calibri"/>
              </a:rPr>
              <a:t>	</a:t>
            </a:r>
            <a:r>
              <a:rPr lang="de-DE" sz="800">
                <a:latin typeface="Calibri"/>
              </a:rPr>
              <a:t>can save your life this memorial day.“</a:t>
            </a:r>
            <a:endParaRPr/>
          </a:p>
        </p:txBody>
      </p:sp>
    </p:spTree>
  </p:cSld>
  <p:transition spd="slow" advTm="30000">
    <p:push dir="d"/>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