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ild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526800"/>
            <a:ext cx="9143280" cy="357840"/>
          </a:xfrm>
          <a:prstGeom prst="rect">
            <a:avLst/>
          </a:prstGeom>
          <a:ln>
            <a:noFill/>
          </a:ln>
        </p:spPr>
      </p:pic>
      <p:pic>
        <p:nvPicPr>
          <p:cNvPr id="1" name="Bild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302600" y="6352920"/>
            <a:ext cx="1439280" cy="347400"/>
          </a:xfrm>
          <a:prstGeom prst="rect">
            <a:avLst/>
          </a:prstGeom>
          <a:ln>
            <a:noFill/>
          </a:ln>
        </p:spPr>
      </p:pic>
      <p:pic>
        <p:nvPicPr>
          <p:cNvPr id="2" name="Bild 8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302600" y="210240"/>
            <a:ext cx="1439280" cy="597240"/>
          </a:xfrm>
          <a:prstGeom prst="rect">
            <a:avLst/>
          </a:prstGeom>
          <a:ln>
            <a:noFill/>
          </a:ln>
        </p:spPr>
      </p:pic>
      <p:pic>
        <p:nvPicPr>
          <p:cNvPr id="3" name="Bild 5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06000" y="204840"/>
            <a:ext cx="1494720" cy="7999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de-DE" sz="4400">
                <a:latin typeface="Arial"/>
              </a:rPr>
              <a:t>Klicken Sie, um das Format des Titeltextes zu bearbeiten</a:t>
            </a:r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Arial"/>
              </a:rPr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400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Siebente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ild 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9280" y="82800"/>
            <a:ext cx="4966200" cy="618444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102600" y="1099800"/>
            <a:ext cx="8818920" cy="628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r>
              <a:rPr lang="de-DE">
                <a:solidFill>
                  <a:srgbClr val="000000"/>
                </a:solidFill>
                <a:latin typeface="Helvetica Neue Medium"/>
              </a:rPr>
              <a:t>PORTABLE SYSTEM TO DETECT DRIVER DROWSINESS WITH BODY SENSORS</a:t>
            </a:r>
            <a:endParaRPr/>
          </a:p>
          <a:p>
            <a:pPr>
              <a:lnSpc>
                <a:spcPct val="130000"/>
              </a:lnSpc>
            </a:pPr>
            <a:r>
              <a:rPr lang="de-DE" sz="1200">
                <a:solidFill>
                  <a:srgbClr val="000000"/>
                </a:solidFill>
                <a:latin typeface="Helvetica Neue Light"/>
              </a:rPr>
              <a:t>PAUL PASLER -  paul.pasler@student.reutlingen-university.DE</a:t>
            </a: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192600" y="1815840"/>
            <a:ext cx="4348800" cy="3740400"/>
          </a:xfrm>
          <a:prstGeom prst="rect">
            <a:avLst/>
          </a:prstGeom>
          <a:noFill/>
          <a:ln>
            <a:noFill/>
          </a:ln>
        </p:spPr>
      </p:sp>
      <p:pic>
        <p:nvPicPr>
          <p:cNvPr id="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48000" y="1840680"/>
            <a:ext cx="7919640" cy="4426560"/>
          </a:xfrm>
          <a:prstGeom prst="rect">
            <a:avLst/>
          </a:prstGeom>
          <a:ln>
            <a:noFill/>
          </a:ln>
        </p:spPr>
      </p:pic>
      <p:sp>
        <p:nvSpPr>
          <p:cNvPr id="44" name="CustomShape 3"/>
          <p:cNvSpPr/>
          <p:nvPr/>
        </p:nvSpPr>
        <p:spPr>
          <a:xfrm>
            <a:off x="5400000" y="5371200"/>
            <a:ext cx="3383640" cy="964440"/>
          </a:xfrm>
          <a:prstGeom prst="rect">
            <a:avLst/>
          </a:prstGeom>
          <a:noFill/>
          <a:ln>
            <a:noFill/>
          </a:ln>
        </p:spPr>
      </p:sp>
    </p:spTree>
  </p:cSld>
  <p:transition spd="slow" advTm="30000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Bild 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9280" y="82800"/>
            <a:ext cx="4966200" cy="618444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102600" y="1099800"/>
            <a:ext cx="8818920" cy="628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r>
              <a:rPr lang="de-DE" sz="3200">
                <a:solidFill>
                  <a:srgbClr val="000000"/>
                </a:solidFill>
                <a:latin typeface="Corbel"/>
              </a:rPr>
              <a:t>Geplante Ergebnisse Meilenstein 1 (Januar)</a:t>
            </a:r>
            <a:endParaRPr/>
          </a:p>
        </p:txBody>
      </p:sp>
      <p:sp>
        <p:nvSpPr>
          <p:cNvPr id="47" name="CustomShape 2"/>
          <p:cNvSpPr/>
          <p:nvPr/>
        </p:nvSpPr>
        <p:spPr>
          <a:xfrm>
            <a:off x="192600" y="1815840"/>
            <a:ext cx="4348800" cy="37404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CustomShape 3"/>
          <p:cNvSpPr/>
          <p:nvPr/>
        </p:nvSpPr>
        <p:spPr>
          <a:xfrm>
            <a:off x="5400000" y="5371200"/>
            <a:ext cx="3383640" cy="96444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TextShape 4"/>
          <p:cNvSpPr txBox="1"/>
          <p:nvPr/>
        </p:nvSpPr>
        <p:spPr>
          <a:xfrm>
            <a:off x="648000" y="1872000"/>
            <a:ext cx="7992000" cy="188208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Integration des EEG und des EKG Brustbandes </a:t>
            </a:r>
            <a:r>
              <a:rPr lang="de-DE">
                <a:latin typeface="Arial"/>
              </a:rPr>
              <a:t>
</a:t>
            </a:r>
            <a:r>
              <a:rPr lang="de-DE">
                <a:latin typeface="Arial"/>
              </a:rPr>
              <a:t>ins Simulationsumfeld des IoT</a:t>
            </a:r>
            <a:r>
              <a:rPr lang="de-DE">
                <a:latin typeface="Arial"/>
              </a:rPr>
              <a:t>
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Application-Skeleton das EEG-Daten vom Simulator empfangen kann</a:t>
            </a:r>
            <a:r>
              <a:rPr lang="de-DE">
                <a:latin typeface="Arial"/>
              </a:rPr>
              <a:t>
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Szenarios für die Aufnahme von Testfahrten</a:t>
            </a:r>
            <a:endParaRPr/>
          </a:p>
        </p:txBody>
      </p:sp>
    </p:spTree>
  </p:cSld>
  <p:transition spd="slow" advTm="30000">
    <p:push dir="u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Bild 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9280" y="82800"/>
            <a:ext cx="4966200" cy="6184440"/>
          </a:xfrm>
          <a:prstGeom prst="rect">
            <a:avLst/>
          </a:prstGeom>
          <a:ln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102600" y="1099800"/>
            <a:ext cx="8818920" cy="628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r>
              <a:rPr lang="de-DE" sz="3200">
                <a:solidFill>
                  <a:srgbClr val="000000"/>
                </a:solidFill>
                <a:latin typeface="Corbel"/>
              </a:rPr>
              <a:t>Derzeitiger Stand</a:t>
            </a: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192600" y="1815840"/>
            <a:ext cx="4348800" cy="37404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CustomShape 3"/>
          <p:cNvSpPr/>
          <p:nvPr/>
        </p:nvSpPr>
        <p:spPr>
          <a:xfrm>
            <a:off x="5400000" y="5371200"/>
            <a:ext cx="3383640" cy="96444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TextShape 4"/>
          <p:cNvSpPr txBox="1"/>
          <p:nvPr/>
        </p:nvSpPr>
        <p:spPr>
          <a:xfrm>
            <a:off x="648000" y="1872000"/>
            <a:ext cx="7992000" cy="239400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Einarbeitung ins Simulationsumfeld des IoT</a:t>
            </a:r>
            <a:r>
              <a:rPr lang="de-DE">
                <a:latin typeface="Arial"/>
              </a:rPr>
              <a:t>
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Integration des EEG in die Applikation, um die Signale </a:t>
            </a:r>
            <a:r>
              <a:rPr lang="de-DE">
                <a:latin typeface="Arial"/>
              </a:rPr>
              <a:t>
</a:t>
            </a:r>
            <a:r>
              <a:rPr lang="de-DE">
                <a:latin typeface="Arial"/>
              </a:rPr>
              <a:t>via CAN-Interface (Simuliertes Steuergerät) zu übertragen.</a:t>
            </a:r>
            <a:r>
              <a:rPr lang="de-DE">
                <a:latin typeface="Arial"/>
              </a:rPr>
              <a:t>
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Literaturrecherche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Definition von Müdigkeit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Testbedingungen. um die Chance auf Müdigkeit zu erhöhen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EKG-Merkmale die auf Müdigkeit hinweisen</a:t>
            </a:r>
            <a:endParaRPr/>
          </a:p>
        </p:txBody>
      </p:sp>
    </p:spTree>
  </p:cSld>
  <p:transition spd="slow" advTm="30000">
    <p:push dir="u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