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ild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526800"/>
            <a:ext cx="9142920" cy="357480"/>
          </a:xfrm>
          <a:prstGeom prst="rect">
            <a:avLst/>
          </a:prstGeom>
          <a:ln>
            <a:noFill/>
          </a:ln>
        </p:spPr>
      </p:pic>
      <p:pic>
        <p:nvPicPr>
          <p:cNvPr id="1" name="Bild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302600" y="6352920"/>
            <a:ext cx="1438920" cy="347040"/>
          </a:xfrm>
          <a:prstGeom prst="rect">
            <a:avLst/>
          </a:prstGeom>
          <a:ln>
            <a:noFill/>
          </a:ln>
        </p:spPr>
      </p:pic>
      <p:pic>
        <p:nvPicPr>
          <p:cNvPr id="2" name="Bild 8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302600" y="210240"/>
            <a:ext cx="1438920" cy="596880"/>
          </a:xfrm>
          <a:prstGeom prst="rect">
            <a:avLst/>
          </a:prstGeom>
          <a:ln>
            <a:noFill/>
          </a:ln>
        </p:spPr>
      </p:pic>
      <p:pic>
        <p:nvPicPr>
          <p:cNvPr id="3" name="Bild 5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06000" y="204840"/>
            <a:ext cx="1494360" cy="79956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de-DE" sz="4400">
                <a:latin typeface="Arial"/>
              </a:rPr>
              <a:t>Klicken Sie, um das Format des Titeltextes zu bearbeiten</a:t>
            </a:r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Arial"/>
              </a:rPr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400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Siebente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ild 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9280" y="82800"/>
            <a:ext cx="4965840" cy="618408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102600" y="1099800"/>
            <a:ext cx="8818560" cy="6278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r>
              <a:rPr lang="de-DE">
                <a:solidFill>
                  <a:srgbClr val="000000"/>
                </a:solidFill>
                <a:latin typeface="Helvetica Neue Medium"/>
              </a:rPr>
              <a:t>PORTABLE SYSTEM TO DETECT DRIVER DROWSINESS WITH BODY SENSORS</a:t>
            </a:r>
            <a:endParaRPr/>
          </a:p>
          <a:p>
            <a:pPr>
              <a:lnSpc>
                <a:spcPct val="130000"/>
              </a:lnSpc>
            </a:pPr>
            <a:r>
              <a:rPr lang="de-DE" sz="1200">
                <a:solidFill>
                  <a:srgbClr val="000000"/>
                </a:solidFill>
                <a:latin typeface="Helvetica Neue Light"/>
              </a:rPr>
              <a:t>PAUL PASLER -  paul.pasler@student.reutlingen-university.DE</a:t>
            </a: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192600" y="1815840"/>
            <a:ext cx="4348440" cy="3740040"/>
          </a:xfrm>
          <a:prstGeom prst="rect">
            <a:avLst/>
          </a:prstGeom>
          <a:noFill/>
          <a:ln>
            <a:noFill/>
          </a:ln>
        </p:spPr>
      </p:sp>
      <p:pic>
        <p:nvPicPr>
          <p:cNvPr id="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48000" y="1840680"/>
            <a:ext cx="7919280" cy="4426200"/>
          </a:xfrm>
          <a:prstGeom prst="rect">
            <a:avLst/>
          </a:prstGeom>
          <a:ln>
            <a:noFill/>
          </a:ln>
        </p:spPr>
      </p:pic>
      <p:sp>
        <p:nvSpPr>
          <p:cNvPr id="44" name="CustomShape 3"/>
          <p:cNvSpPr/>
          <p:nvPr/>
        </p:nvSpPr>
        <p:spPr>
          <a:xfrm>
            <a:off x="5400000" y="5371200"/>
            <a:ext cx="3383280" cy="964080"/>
          </a:xfrm>
          <a:prstGeom prst="rect">
            <a:avLst/>
          </a:prstGeom>
          <a:noFill/>
          <a:ln>
            <a:noFill/>
          </a:ln>
        </p:spPr>
      </p:sp>
    </p:spTree>
  </p:cSld>
  <p:transition spd="slow" advTm="30000">
    <p:push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Bild 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9280" y="82800"/>
            <a:ext cx="4965840" cy="618408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102600" y="1099800"/>
            <a:ext cx="8818560" cy="6278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Arial"/>
              </a:rPr>
              <a:t>Ergebnis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192600" y="1815840"/>
            <a:ext cx="4348440" cy="374004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CustomShape 3"/>
          <p:cNvSpPr/>
          <p:nvPr/>
        </p:nvSpPr>
        <p:spPr>
          <a:xfrm>
            <a:off x="5400000" y="5371200"/>
            <a:ext cx="3383280" cy="96408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CustomShape 4"/>
          <p:cNvSpPr/>
          <p:nvPr/>
        </p:nvSpPr>
        <p:spPr>
          <a:xfrm>
            <a:off x="648000" y="1872000"/>
            <a:ext cx="7991640" cy="239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Viele Baustellen, zu wenig fertiggestellt</a:t>
            </a:r>
            <a:r>
              <a:rPr lang="de-DE">
                <a:latin typeface="Arial"/>
              </a:rPr>
              <a:t>
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EKG alleine funktioniert vermutlich nicht, </a:t>
            </a:r>
            <a:r>
              <a:rPr lang="de-DE">
                <a:latin typeface="Arial"/>
              </a:rPr>
              <a:t>
</a:t>
            </a:r>
            <a:r>
              <a:rPr lang="de-DE">
                <a:latin typeface="Arial"/>
              </a:rPr>
              <a:t>darum muss das Ziel einer Anwendung nur mit Brustband / Smartwatch überarbeitet werden</a:t>
            </a:r>
            <a:endParaRPr/>
          </a:p>
          <a:p>
            <a:pPr>
              <a:lnSpc>
                <a:spcPct val="100000"/>
              </a:lnSpc>
            </a:pPr>
            <a:r>
              <a:rPr lang="de-DE">
                <a:latin typeface="Arial"/>
              </a:rPr>
              <a:t> </a:t>
            </a:r>
            <a:endParaRPr/>
          </a:p>
        </p:txBody>
      </p:sp>
    </p:spTree>
  </p:cSld>
  <p:transition spd="slow" advTm="30000">
    <p:push dir="d"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Bild 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9280" y="82800"/>
            <a:ext cx="4965840" cy="618408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102600" y="1099800"/>
            <a:ext cx="8818560" cy="6278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r>
              <a:rPr lang="de-DE" sz="3200">
                <a:solidFill>
                  <a:srgbClr val="000000"/>
                </a:solidFill>
                <a:latin typeface="Corbel"/>
              </a:rPr>
              <a:t>Ergebnisse Meilenstein 1 (Januar)</a:t>
            </a:r>
            <a:endParaRPr/>
          </a:p>
        </p:txBody>
      </p:sp>
      <p:sp>
        <p:nvSpPr>
          <p:cNvPr id="47" name="CustomShape 2"/>
          <p:cNvSpPr/>
          <p:nvPr/>
        </p:nvSpPr>
        <p:spPr>
          <a:xfrm>
            <a:off x="192600" y="1815840"/>
            <a:ext cx="4348440" cy="374004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CustomShape 3"/>
          <p:cNvSpPr/>
          <p:nvPr/>
        </p:nvSpPr>
        <p:spPr>
          <a:xfrm>
            <a:off x="5400000" y="5371200"/>
            <a:ext cx="3383280" cy="96408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CustomShape 4"/>
          <p:cNvSpPr/>
          <p:nvPr/>
        </p:nvSpPr>
        <p:spPr>
          <a:xfrm>
            <a:off x="648000" y="1872000"/>
            <a:ext cx="7991640" cy="1881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Integration des 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EEG</a:t>
            </a:r>
            <a:r>
              <a:rPr b="1" lang="de-DE">
                <a:latin typeface="Arial"/>
              </a:rPr>
              <a:t> </a:t>
            </a:r>
            <a:r>
              <a:rPr b="1" lang="de-DE">
                <a:solidFill>
                  <a:srgbClr val="ff420e"/>
                </a:solidFill>
                <a:latin typeface="Arial"/>
              </a:rPr>
              <a:t>!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EKG Brustbandes</a:t>
            </a:r>
            <a:r>
              <a:rPr b="1" lang="de-DE">
                <a:latin typeface="Arial"/>
              </a:rPr>
              <a:t> </a:t>
            </a:r>
            <a:r>
              <a:rPr b="1" lang="de-DE">
                <a:solidFill>
                  <a:srgbClr val="ff420e"/>
                </a:solidFill>
                <a:latin typeface="Arial"/>
              </a:rPr>
              <a:t>!</a:t>
            </a:r>
            <a:endParaRPr/>
          </a:p>
          <a:p>
            <a:r>
              <a:rPr lang="de-DE">
                <a:latin typeface="Arial"/>
              </a:rPr>
              <a:t>ins Simulationsumfeld des IoT</a:t>
            </a:r>
            <a:r>
              <a:rPr lang="de-DE">
                <a:latin typeface="Arial"/>
              </a:rPr>
              <a:t>
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Application-Skeleton das EEG-Daten vom Simulator empfangen kann</a:t>
            </a:r>
            <a:r>
              <a:rPr b="1" lang="de-DE">
                <a:latin typeface="Arial"/>
              </a:rPr>
              <a:t> </a:t>
            </a:r>
            <a:r>
              <a:rPr b="1" lang="de-DE">
                <a:solidFill>
                  <a:srgbClr val="cc0000"/>
                </a:solidFill>
                <a:latin typeface="Arial"/>
              </a:rPr>
              <a:t>X</a:t>
            </a:r>
            <a:r>
              <a:rPr lang="de-DE">
                <a:latin typeface="Arial"/>
              </a:rPr>
              <a:t>
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Szenario für die Aufnahme von Testfahrten</a:t>
            </a:r>
            <a:r>
              <a:rPr b="1" lang="de-DE">
                <a:latin typeface="Arial"/>
              </a:rPr>
              <a:t> </a:t>
            </a:r>
            <a:r>
              <a:rPr b="1" lang="de-DE">
                <a:solidFill>
                  <a:srgbClr val="009900"/>
                </a:solidFill>
                <a:latin typeface="Arial"/>
              </a:rPr>
              <a:t>/</a:t>
            </a:r>
            <a:endParaRPr/>
          </a:p>
        </p:txBody>
      </p:sp>
      <p:sp>
        <p:nvSpPr>
          <p:cNvPr id="50" name="TextShape 5"/>
          <p:cNvSpPr txBox="1"/>
          <p:nvPr/>
        </p:nvSpPr>
        <p:spPr>
          <a:xfrm>
            <a:off x="7272000" y="5400000"/>
            <a:ext cx="2448000" cy="137016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de-DE">
                <a:solidFill>
                  <a:srgbClr val="cc0000"/>
                </a:solidFill>
                <a:latin typeface="Arial"/>
              </a:rPr>
              <a:t>X</a:t>
            </a:r>
            <a:r>
              <a:rPr b="1" lang="de-DE">
                <a:latin typeface="Arial"/>
              </a:rPr>
              <a:t>	</a:t>
            </a:r>
            <a:r>
              <a:rPr b="1" lang="de-DE">
                <a:latin typeface="Arial"/>
              </a:rPr>
              <a:t>ToDo</a:t>
            </a:r>
            <a:endParaRPr/>
          </a:p>
          <a:p>
            <a:r>
              <a:rPr b="1" lang="de-DE">
                <a:solidFill>
                  <a:srgbClr val="ff420e"/>
                </a:solidFill>
                <a:latin typeface="Arial"/>
              </a:rPr>
              <a:t>!</a:t>
            </a:r>
            <a:r>
              <a:rPr b="1" lang="de-DE">
                <a:latin typeface="Arial"/>
              </a:rPr>
              <a:t>	</a:t>
            </a:r>
            <a:r>
              <a:rPr b="1" lang="de-DE">
                <a:latin typeface="Arial"/>
              </a:rPr>
              <a:t>Doing</a:t>
            </a:r>
            <a:endParaRPr/>
          </a:p>
          <a:p>
            <a:r>
              <a:rPr b="1" lang="de-DE">
                <a:solidFill>
                  <a:srgbClr val="009900"/>
                </a:solidFill>
                <a:latin typeface="Arial"/>
              </a:rPr>
              <a:t>/</a:t>
            </a:r>
            <a:r>
              <a:rPr b="1" lang="de-DE">
                <a:latin typeface="Arial"/>
              </a:rPr>
              <a:t>	</a:t>
            </a:r>
            <a:r>
              <a:rPr b="1" lang="de-DE">
                <a:latin typeface="Arial"/>
              </a:rPr>
              <a:t>Done</a:t>
            </a:r>
            <a:endParaRPr/>
          </a:p>
          <a:p>
            <a:endParaRPr/>
          </a:p>
          <a:p>
            <a:endParaRPr/>
          </a:p>
        </p:txBody>
      </p:sp>
    </p:spTree>
  </p:cSld>
  <p:transition spd="slow" advTm="30000">
    <p:push dir="d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Bild 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9280" y="82800"/>
            <a:ext cx="4965840" cy="6184080"/>
          </a:xfrm>
          <a:prstGeom prst="rect">
            <a:avLst/>
          </a:prstGeom>
          <a:ln>
            <a:noFill/>
          </a:ln>
        </p:spPr>
      </p:pic>
      <p:sp>
        <p:nvSpPr>
          <p:cNvPr id="52" name="CustomShape 1"/>
          <p:cNvSpPr/>
          <p:nvPr/>
        </p:nvSpPr>
        <p:spPr>
          <a:xfrm>
            <a:off x="102600" y="1099800"/>
            <a:ext cx="8818560" cy="6278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r>
              <a:rPr lang="de-DE" sz="3200">
                <a:solidFill>
                  <a:srgbClr val="000000"/>
                </a:solidFill>
                <a:latin typeface="Corbel"/>
              </a:rPr>
              <a:t>Derzeitiger Stand</a:t>
            </a:r>
            <a:endParaRPr/>
          </a:p>
        </p:txBody>
      </p:sp>
      <p:sp>
        <p:nvSpPr>
          <p:cNvPr id="53" name="CustomShape 2"/>
          <p:cNvSpPr/>
          <p:nvPr/>
        </p:nvSpPr>
        <p:spPr>
          <a:xfrm>
            <a:off x="192600" y="1815840"/>
            <a:ext cx="4348440" cy="374004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CustomShape 3"/>
          <p:cNvSpPr/>
          <p:nvPr/>
        </p:nvSpPr>
        <p:spPr>
          <a:xfrm>
            <a:off x="5400000" y="5371200"/>
            <a:ext cx="3383280" cy="96408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CustomShape 4"/>
          <p:cNvSpPr/>
          <p:nvPr/>
        </p:nvSpPr>
        <p:spPr>
          <a:xfrm>
            <a:off x="648000" y="1872000"/>
            <a:ext cx="7991640" cy="239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Einarbeitung ins Simulationsumfeld des IoT </a:t>
            </a:r>
            <a:r>
              <a:rPr lang="de-DE">
                <a:latin typeface="Arial"/>
              </a:rPr>
              <a:t>
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Integration des EEG in die Applikation</a:t>
            </a:r>
            <a:r>
              <a:rPr lang="de-DE">
                <a:latin typeface="Arial"/>
              </a:rPr>
              <a:t>
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EKG Datenextraktion und Integration in den Simulator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Literaturrecherche</a:t>
            </a:r>
            <a:r>
              <a:rPr lang="de-DE">
                <a:latin typeface="Arial"/>
              </a:rPr>
              <a:t>
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Szenario für Testdaten</a:t>
            </a:r>
            <a:r>
              <a:rPr lang="de-DE">
                <a:latin typeface="Arial"/>
              </a:rPr>
              <a:t>
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Application-Skeleton das EEG-Daten vom Simulator empfangen kann</a:t>
            </a:r>
            <a:endParaRPr/>
          </a:p>
        </p:txBody>
      </p:sp>
    </p:spTree>
  </p:cSld>
  <p:transition spd="slow" advTm="30000">
    <p:push dir="d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Bild 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9280" y="82800"/>
            <a:ext cx="4965840" cy="6184080"/>
          </a:xfrm>
          <a:prstGeom prst="rect">
            <a:avLst/>
          </a:prstGeom>
          <a:ln>
            <a:noFill/>
          </a:ln>
        </p:spPr>
      </p:pic>
      <p:sp>
        <p:nvSpPr>
          <p:cNvPr id="57" name="CustomShape 1"/>
          <p:cNvSpPr/>
          <p:nvPr/>
        </p:nvSpPr>
        <p:spPr>
          <a:xfrm>
            <a:off x="102600" y="1099800"/>
            <a:ext cx="8818560" cy="6278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Arial"/>
              </a:rPr>
              <a:t>Einarbeitung ins Simulationsumfeld des IoT</a:t>
            </a:r>
            <a:endParaRPr/>
          </a:p>
        </p:txBody>
      </p:sp>
      <p:sp>
        <p:nvSpPr>
          <p:cNvPr id="58" name="CustomShape 2"/>
          <p:cNvSpPr/>
          <p:nvPr/>
        </p:nvSpPr>
        <p:spPr>
          <a:xfrm>
            <a:off x="192600" y="1815840"/>
            <a:ext cx="4348440" cy="374004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CustomShape 3"/>
          <p:cNvSpPr/>
          <p:nvPr/>
        </p:nvSpPr>
        <p:spPr>
          <a:xfrm>
            <a:off x="5400000" y="5371200"/>
            <a:ext cx="3383280" cy="96408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CustomShape 4"/>
          <p:cNvSpPr/>
          <p:nvPr/>
        </p:nvSpPr>
        <p:spPr>
          <a:xfrm>
            <a:off x="648000" y="1872000"/>
            <a:ext cx="7991640" cy="239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>
                <a:latin typeface="Arial"/>
              </a:rPr>
              <a:t>Ergebnisse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Mehrere eigenständige Programme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Simulator: OpenDS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Virtuelles Steuergerät: CANoe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Datensammler: OpenDS2CAN</a:t>
            </a:r>
            <a:endParaRPr/>
          </a:p>
          <a:p>
            <a:pPr>
              <a:lnSpc>
                <a:spcPct val="100000"/>
              </a:lnSpc>
            </a:pPr>
            <a:r>
              <a:rPr lang="de-DE">
                <a:latin typeface="Arial"/>
              </a:rPr>
              <a:t>
</a:t>
            </a:r>
            <a:r>
              <a:rPr lang="de-DE">
                <a:latin typeface="Arial"/>
              </a:rPr>
              <a:t>
</a:t>
            </a:r>
            <a:r>
              <a:rPr lang="de-DE">
                <a:latin typeface="Arial"/>
              </a:rPr>
              <a:t>Probleme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Viel ausprobieren, da keine </a:t>
            </a:r>
            <a:r>
              <a:rPr lang="de-DE">
                <a:latin typeface="Arial"/>
              </a:rPr>
              <a:t>
</a:t>
            </a:r>
            <a:r>
              <a:rPr lang="de-DE">
                <a:latin typeface="Arial"/>
              </a:rPr>
              <a:t>ausführliche Dokumentation vorhanden ist</a:t>
            </a:r>
            <a:endParaRPr/>
          </a:p>
          <a:p>
            <a:pPr>
              <a:lnSpc>
                <a:spcPct val="100000"/>
              </a:lnSpc>
            </a:pPr>
            <a:r>
              <a:rPr lang="de-DE">
                <a:latin typeface="Arial"/>
              </a:rPr>
              <a:t> </a:t>
            </a:r>
            <a:endParaRPr/>
          </a:p>
        </p:txBody>
      </p:sp>
      <p:pic>
        <p:nvPicPr>
          <p:cNvPr id="6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79440" y="1778760"/>
            <a:ext cx="3076560" cy="4989240"/>
          </a:xfrm>
          <a:prstGeom prst="rect">
            <a:avLst/>
          </a:prstGeom>
          <a:ln>
            <a:noFill/>
          </a:ln>
        </p:spPr>
      </p:pic>
    </p:spTree>
  </p:cSld>
  <p:transition spd="slow" advTm="30000">
    <p:push dir="d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Bild 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9280" y="82800"/>
            <a:ext cx="4965840" cy="6184080"/>
          </a:xfrm>
          <a:prstGeom prst="rect">
            <a:avLst/>
          </a:prstGeom>
          <a:ln>
            <a:noFill/>
          </a:ln>
        </p:spPr>
      </p:pic>
      <p:sp>
        <p:nvSpPr>
          <p:cNvPr id="63" name="CustomShape 1"/>
          <p:cNvSpPr/>
          <p:nvPr/>
        </p:nvSpPr>
        <p:spPr>
          <a:xfrm>
            <a:off x="102600" y="1099800"/>
            <a:ext cx="8818560" cy="6278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Arial"/>
              </a:rPr>
              <a:t>Integration des EEG</a:t>
            </a:r>
            <a:endParaRPr/>
          </a:p>
        </p:txBody>
      </p:sp>
      <p:sp>
        <p:nvSpPr>
          <p:cNvPr id="64" name="CustomShape 2"/>
          <p:cNvSpPr/>
          <p:nvPr/>
        </p:nvSpPr>
        <p:spPr>
          <a:xfrm>
            <a:off x="192600" y="1815840"/>
            <a:ext cx="4348440" cy="374004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CustomShape 3"/>
          <p:cNvSpPr/>
          <p:nvPr/>
        </p:nvSpPr>
        <p:spPr>
          <a:xfrm>
            <a:off x="5400000" y="5371200"/>
            <a:ext cx="3383280" cy="96408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CustomShape 4"/>
          <p:cNvSpPr/>
          <p:nvPr/>
        </p:nvSpPr>
        <p:spPr>
          <a:xfrm>
            <a:off x="648000" y="1872000"/>
            <a:ext cx="7991640" cy="239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>
                <a:latin typeface="Arial"/>
              </a:rPr>
              <a:t>Ergebnisse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Einarbeitung in die Funktionsweise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Auslesen der EEG Daten (Python Script)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Server mit Webschnittstelle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Anwendung zur Anzeige der EEG-Kanäle</a:t>
            </a:r>
            <a:r>
              <a:rPr lang="de-DE">
                <a:latin typeface="Arial"/>
              </a:rPr>
              <a:t>
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Entfernen des alten EEGs im OpenDS2CAN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Einbau der neuen EEG Schnittstelle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>
                <a:latin typeface="Arial"/>
              </a:rPr>
              <a:t>
</a:t>
            </a:r>
            <a:r>
              <a:rPr lang="de-DE">
                <a:latin typeface="Arial"/>
              </a:rPr>
              <a:t>Probleme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Wenig Dokumentation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Keine offenen Schnittstellen zur Extraktion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Hardware wird in anderen Projekten benutzt</a:t>
            </a:r>
            <a:endParaRPr/>
          </a:p>
          <a:p>
            <a:pPr>
              <a:lnSpc>
                <a:spcPct val="100000"/>
              </a:lnSpc>
            </a:pPr>
            <a:r>
              <a:rPr lang="de-DE">
                <a:latin typeface="Arial"/>
              </a:rPr>
              <a:t> </a:t>
            </a:r>
            <a:endParaRPr/>
          </a:p>
        </p:txBody>
      </p:sp>
      <p:pic>
        <p:nvPicPr>
          <p:cNvPr id="6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89400" y="1912320"/>
            <a:ext cx="3666600" cy="2047680"/>
          </a:xfrm>
          <a:prstGeom prst="rect">
            <a:avLst/>
          </a:prstGeom>
          <a:ln>
            <a:noFill/>
          </a:ln>
        </p:spPr>
      </p:pic>
    </p:spTree>
  </p:cSld>
  <p:transition spd="slow" advTm="30000">
    <p:push dir="d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Bild 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9280" y="82800"/>
            <a:ext cx="4965840" cy="6184080"/>
          </a:xfrm>
          <a:prstGeom prst="rect">
            <a:avLst/>
          </a:prstGeom>
          <a:ln>
            <a:noFill/>
          </a:ln>
        </p:spPr>
      </p:pic>
      <p:sp>
        <p:nvSpPr>
          <p:cNvPr id="69" name="CustomShape 1"/>
          <p:cNvSpPr/>
          <p:nvPr/>
        </p:nvSpPr>
        <p:spPr>
          <a:xfrm>
            <a:off x="102600" y="1099800"/>
            <a:ext cx="8818560" cy="6278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Arial"/>
              </a:rPr>
              <a:t>EKG Datenextraktion und Integration</a:t>
            </a:r>
            <a:endParaRPr/>
          </a:p>
        </p:txBody>
      </p:sp>
      <p:sp>
        <p:nvSpPr>
          <p:cNvPr id="70" name="CustomShape 2"/>
          <p:cNvSpPr/>
          <p:nvPr/>
        </p:nvSpPr>
        <p:spPr>
          <a:xfrm>
            <a:off x="192600" y="1815840"/>
            <a:ext cx="4348440" cy="374004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CustomShape 3"/>
          <p:cNvSpPr/>
          <p:nvPr/>
        </p:nvSpPr>
        <p:spPr>
          <a:xfrm>
            <a:off x="5400000" y="5371200"/>
            <a:ext cx="3383280" cy="96408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CustomShape 4"/>
          <p:cNvSpPr/>
          <p:nvPr/>
        </p:nvSpPr>
        <p:spPr>
          <a:xfrm>
            <a:off x="648000" y="1872000"/>
            <a:ext cx="7991640" cy="239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>
                <a:latin typeface="Arial"/>
              </a:rPr>
              <a:t>Ergebnisse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</a:pPr>
            <a:r>
              <a:rPr lang="de-DE">
                <a:latin typeface="Arial"/>
              </a:rPr>
              <a:t>
</a:t>
            </a:r>
            <a:r>
              <a:rPr lang="de-DE">
                <a:latin typeface="Arial"/>
              </a:rPr>
              <a:t>
</a:t>
            </a:r>
            <a:r>
              <a:rPr lang="de-DE">
                <a:latin typeface="Arial"/>
              </a:rPr>
              <a:t>Probleme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Treiber- und Software-Installation </a:t>
            </a:r>
            <a:r>
              <a:rPr lang="de-DE">
                <a:latin typeface="Arial"/>
              </a:rPr>
              <a:t>
</a:t>
            </a:r>
            <a:r>
              <a:rPr lang="de-DE">
                <a:latin typeface="Arial"/>
              </a:rPr>
              <a:t>funktioniert nur bedingt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Bluetooth Schnittstelle verbindet nicht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Wenig Dokumentation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Keine offenen Schnittstellen zur Extraktion</a:t>
            </a:r>
            <a:endParaRPr/>
          </a:p>
          <a:p>
            <a:pPr>
              <a:lnSpc>
                <a:spcPct val="100000"/>
              </a:lnSpc>
            </a:pPr>
            <a:r>
              <a:rPr lang="de-DE">
                <a:latin typeface="Arial"/>
              </a:rPr>
              <a:t> </a:t>
            </a:r>
            <a:endParaRPr/>
          </a:p>
        </p:txBody>
      </p:sp>
      <p:pic>
        <p:nvPicPr>
          <p:cNvPr id="7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336000" y="1866960"/>
            <a:ext cx="2381040" cy="2381040"/>
          </a:xfrm>
          <a:prstGeom prst="rect">
            <a:avLst/>
          </a:prstGeom>
          <a:ln>
            <a:noFill/>
          </a:ln>
        </p:spPr>
      </p:pic>
    </p:spTree>
  </p:cSld>
  <p:transition spd="slow" advTm="30000">
    <p:push dir="d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Bild 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9280" y="82800"/>
            <a:ext cx="4965840" cy="6184080"/>
          </a:xfrm>
          <a:prstGeom prst="rect">
            <a:avLst/>
          </a:prstGeom>
          <a:ln>
            <a:noFill/>
          </a:ln>
        </p:spPr>
      </p:pic>
      <p:sp>
        <p:nvSpPr>
          <p:cNvPr id="75" name="CustomShape 1"/>
          <p:cNvSpPr/>
          <p:nvPr/>
        </p:nvSpPr>
        <p:spPr>
          <a:xfrm>
            <a:off x="102600" y="1099800"/>
            <a:ext cx="8818560" cy="6278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Arial"/>
              </a:rPr>
              <a:t>Literaturrecherche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192600" y="1815840"/>
            <a:ext cx="4348440" cy="374004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CustomShape 3"/>
          <p:cNvSpPr/>
          <p:nvPr/>
        </p:nvSpPr>
        <p:spPr>
          <a:xfrm>
            <a:off x="5400000" y="5371200"/>
            <a:ext cx="3383280" cy="96408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CustomShape 4"/>
          <p:cNvSpPr/>
          <p:nvPr/>
        </p:nvSpPr>
        <p:spPr>
          <a:xfrm>
            <a:off x="648000" y="1872000"/>
            <a:ext cx="7991640" cy="239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>
                <a:latin typeface="Arial"/>
              </a:rPr>
              <a:t>Ergebnisse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Unterschied 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Müdigkeit (fatigue) ~ Erschöpfung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Schläfrigkeit (drowsiness) ~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Voraussetzungen für provozierte Müdigkeit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Erkennung nur mit EKG scheint nicht möglich</a:t>
            </a:r>
            <a:endParaRPr/>
          </a:p>
          <a:p>
            <a:pPr>
              <a:lnSpc>
                <a:spcPct val="100000"/>
              </a:lnSpc>
            </a:pPr>
            <a:r>
              <a:rPr lang="de-DE">
                <a:latin typeface="Arial"/>
              </a:rPr>
              <a:t> </a:t>
            </a:r>
            <a:endParaRPr/>
          </a:p>
        </p:txBody>
      </p:sp>
    </p:spTree>
  </p:cSld>
  <p:transition spd="slow" advTm="30000">
    <p:push dir="d"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Bild 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9280" y="82800"/>
            <a:ext cx="4965840" cy="618408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102600" y="1099800"/>
            <a:ext cx="8818560" cy="6278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Arial"/>
              </a:rPr>
              <a:t>Szenario für Testdaten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192600" y="1815840"/>
            <a:ext cx="4348440" cy="374004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CustomShape 3"/>
          <p:cNvSpPr/>
          <p:nvPr/>
        </p:nvSpPr>
        <p:spPr>
          <a:xfrm>
            <a:off x="5400000" y="5371200"/>
            <a:ext cx="3383280" cy="96408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CustomShape 4"/>
          <p:cNvSpPr/>
          <p:nvPr/>
        </p:nvSpPr>
        <p:spPr>
          <a:xfrm>
            <a:off x="648000" y="1872000"/>
            <a:ext cx="7991640" cy="239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>
                <a:latin typeface="Arial"/>
              </a:rPr>
              <a:t>Ergebnisse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Einige Faktoren beeinflussen das Müdigkeitslevel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Szenario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Dauer 1 Stunden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Nachmittags zwischen 14:00 – 16:00 (Oder Nachts)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Probanden sollen 24h vorher wenig (&lt; 6h) bis gar nicht schlafen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Abgedunkelter Raum</a:t>
            </a:r>
            <a:r>
              <a:rPr lang="de-DE">
                <a:latin typeface="Arial"/>
              </a:rPr>
              <a:t>
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Ablauf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10min: Einführung und Ausprobieren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10min: Stadtfahrt unter Beachtung der StVO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20min: monotone Autobahn mit Spurhalteaufgabe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10min: Stadtfahrt unter Beachtung der StVO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10min: Befragung und Selbsteinschätzung</a:t>
            </a:r>
            <a:endParaRPr/>
          </a:p>
        </p:txBody>
      </p:sp>
    </p:spTree>
  </p:cSld>
  <p:transition spd="slow" advTm="30000">
    <p:push dir="d"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Bild 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9280" y="82800"/>
            <a:ext cx="4965840" cy="618408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102600" y="1099800"/>
            <a:ext cx="8818560" cy="6278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Arial"/>
              </a:rPr>
              <a:t>Application-Skeleton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192600" y="1815840"/>
            <a:ext cx="4348440" cy="374004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CustomShape 3"/>
          <p:cNvSpPr/>
          <p:nvPr/>
        </p:nvSpPr>
        <p:spPr>
          <a:xfrm>
            <a:off x="5400000" y="5371200"/>
            <a:ext cx="3383280" cy="96408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CustomShape 4"/>
          <p:cNvSpPr/>
          <p:nvPr/>
        </p:nvSpPr>
        <p:spPr>
          <a:xfrm>
            <a:off x="648000" y="1872000"/>
            <a:ext cx="7991640" cy="239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>
                <a:latin typeface="Arial"/>
              </a:rPr>
              <a:t>Ergebnisse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Noch nicht umgesetzt, wartet auf EEG und EKG Integration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Muss theoretisch nicht über den Umweg über das Steuergerät gehen.</a:t>
            </a:r>
            <a:endParaRPr/>
          </a:p>
          <a:p>
            <a:pPr>
              <a:lnSpc>
                <a:spcPct val="100000"/>
              </a:lnSpc>
            </a:pPr>
            <a:r>
              <a:rPr lang="de-DE">
                <a:latin typeface="Arial"/>
              </a:rPr>
              <a:t> </a:t>
            </a:r>
            <a:endParaRPr/>
          </a:p>
        </p:txBody>
      </p:sp>
    </p:spTree>
  </p:cSld>
  <p:transition spd="slow" advTm="30000">
    <p:push dir="d"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