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3.emf" ContentType="image/x-emf"/>
  <Override PartName="/ppt/media/image12.emf" ContentType="image/x-emf"/>
  <Override PartName="/ppt/media/image11.png" ContentType="image/png"/>
  <Override PartName="/ppt/media/image14.emf" ContentType="image/x-e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Klicken Sie, um das Format der Notizen zu bearbeiten</a:t>
            </a:r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22A901-4C6D-47D8-8071-E93F6B68F452}" type="slidenum">
              <a:rPr lang="de-DE" sz="1400"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C00D8C9-83CC-45ED-A7DF-22051BD57DD8}" type="slidenum">
              <a:rPr lang="de-DE" sz="1300">
                <a:solidFill>
                  <a:srgbClr val="000000"/>
                </a:solidFill>
                <a:latin typeface="+mn-lt"/>
                <a:ea typeface="+mn-ea"/>
              </a:rPr>
              <a:t>&lt;Nummer&gt;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9000" rIns="99000" tIns="49680" bIns="49680"/>
          <a:p>
            <a:r>
              <a:rPr lang="de-DE" sz="2000">
                <a:latin typeface="Arial"/>
              </a:rPr>
              <a:t>http://www.neuewelt9.hochschule-reutlingen.de/galerie/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214E6A2-FAE9-4004-B02F-BC58736F26D2}" type="slidenum">
              <a:rPr lang="de-DE" sz="1300">
                <a:solidFill>
                  <a:srgbClr val="000000"/>
                </a:solidFill>
                <a:latin typeface="+mn-lt"/>
                <a:ea typeface="+mn-ea"/>
              </a:rPr>
              <a:t>&lt;Nummer&gt;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8560" y="3547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6992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83200" y="973440"/>
            <a:ext cx="6176520" cy="49280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0" y="973440"/>
            <a:ext cx="6176520" cy="4928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28560" y="973800"/>
            <a:ext cx="7886520" cy="492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23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856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28560" y="973800"/>
            <a:ext cx="7886520" cy="492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992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3547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8560" y="3547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992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856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83200" y="973440"/>
            <a:ext cx="6176520" cy="49280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0" y="973440"/>
            <a:ext cx="6176520" cy="4928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23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856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492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920" y="3547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9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920" y="973800"/>
            <a:ext cx="384840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8560" y="3547800"/>
            <a:ext cx="7886520" cy="235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2600" y="6343200"/>
            <a:ext cx="1483920" cy="4316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5972760"/>
            <a:ext cx="9144000" cy="0"/>
          </a:xfrm>
          <a:prstGeom prst="line">
            <a:avLst/>
          </a:prstGeom>
          <a:ln w="28440">
            <a:solidFill>
              <a:srgbClr val="007ef5"/>
            </a:solidFill>
            <a:miter/>
          </a:ln>
        </p:spPr>
      </p:sp>
      <p:pic>
        <p:nvPicPr>
          <p:cNvPr id="2" name="Grafik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85360" y="6296400"/>
            <a:ext cx="1973880" cy="539640"/>
          </a:xfrm>
          <a:prstGeom prst="rect">
            <a:avLst/>
          </a:prstGeom>
          <a:ln>
            <a:noFill/>
          </a:ln>
        </p:spPr>
      </p:pic>
      <p:pic>
        <p:nvPicPr>
          <p:cNvPr id="3" name="Grafik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02000" y="6296760"/>
            <a:ext cx="539640" cy="539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48000" y="2089080"/>
            <a:ext cx="7829280" cy="1061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4400">
                <a:solidFill>
                  <a:srgbClr val="000000"/>
                </a:solidFill>
                <a:latin typeface="Trebuchet MS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1783080" y="6035400"/>
            <a:ext cx="5582520" cy="235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000">
                <a:solidFill>
                  <a:srgbClr val="8b8b8b"/>
                </a:solidFill>
                <a:latin typeface="Trebuchet MS"/>
              </a:rPr>
              <a:t>Vorname Nachname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7456680" y="6043680"/>
            <a:ext cx="1058400" cy="227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78CEE4-5332-46BD-B86A-8D3EE60619B0}" type="slidenum">
              <a:rPr lang="de-DE" sz="1000">
                <a:solidFill>
                  <a:srgbClr val="8b8b8b"/>
                </a:solidFill>
                <a:latin typeface="Trebuchet MS"/>
              </a:rPr>
              <a:t>&lt;Nummer&gt;</a:t>
            </a:fld>
            <a:endParaRPr/>
          </a:p>
        </p:txBody>
      </p:sp>
      <p:pic>
        <p:nvPicPr>
          <p:cNvPr id="7" name="Grafik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640" cy="157680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dt"/>
          </p:nvPr>
        </p:nvSpPr>
        <p:spPr>
          <a:xfrm>
            <a:off x="628560" y="6035400"/>
            <a:ext cx="1058400" cy="237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8b8b8b"/>
                </a:solidFill>
                <a:latin typeface="Trebuchet MS"/>
              </a:rPr>
              <a:t>11.11.15</a:t>
            </a:r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Trebuchet MS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Trebuchet MS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Trebuchet MS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Trebuchet MS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Trebuchet MS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Trebuchet MS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Trebuchet MS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2600" y="6343200"/>
            <a:ext cx="1483920" cy="4316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0" y="5972760"/>
            <a:ext cx="9144000" cy="0"/>
          </a:xfrm>
          <a:prstGeom prst="line">
            <a:avLst/>
          </a:prstGeom>
          <a:ln w="28440">
            <a:solidFill>
              <a:srgbClr val="007ef5"/>
            </a:solidFill>
            <a:miter/>
          </a:ln>
        </p:spPr>
      </p:sp>
      <p:pic>
        <p:nvPicPr>
          <p:cNvPr id="46" name="Grafik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85360" y="6296400"/>
            <a:ext cx="1973880" cy="539640"/>
          </a:xfrm>
          <a:prstGeom prst="rect">
            <a:avLst/>
          </a:prstGeom>
          <a:ln>
            <a:noFill/>
          </a:ln>
        </p:spPr>
      </p:pic>
      <p:pic>
        <p:nvPicPr>
          <p:cNvPr id="47" name="Grafik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02000" y="6296760"/>
            <a:ext cx="539640" cy="53964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498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3200">
                <a:solidFill>
                  <a:srgbClr val="000000"/>
                </a:solidFill>
                <a:latin typeface="Trebuchet MS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8560" y="973800"/>
            <a:ext cx="7886520" cy="4928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Trebuchet MS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Trebuchet MS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Trebuchet MS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Trebuchet MS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Trebuchet MS"/>
              </a:rPr>
              <a:t>Fünfte Ebene</a:t>
            </a:r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628560" y="6035400"/>
            <a:ext cx="1058400" cy="237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>
                <a:solidFill>
                  <a:srgbClr val="8b8b8b"/>
                </a:solidFill>
                <a:latin typeface="Trebuchet MS"/>
              </a:rPr>
              <a:t>11.11.15</a:t>
            </a:r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1783080" y="6035400"/>
            <a:ext cx="5582520" cy="235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000">
                <a:solidFill>
                  <a:srgbClr val="8b8b8b"/>
                </a:solidFill>
                <a:latin typeface="Trebuchet MS"/>
              </a:rPr>
              <a:t>Vorname Nachname</a:t>
            </a:r>
            <a:endParaRPr/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7456680" y="6043680"/>
            <a:ext cx="1058400" cy="227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CF60A1-17F9-4539-BF90-A17E0E9B3077}" type="slidenum">
              <a:rPr lang="de-DE" sz="1000">
                <a:solidFill>
                  <a:srgbClr val="8b8b8b"/>
                </a:solidFill>
                <a:latin typeface="Trebuchet MS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31440" y="2424240"/>
            <a:ext cx="7829280" cy="2413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4000">
                <a:solidFill>
                  <a:srgbClr val="000000"/>
                </a:solidFill>
                <a:latin typeface="Trebuchet MS"/>
                <a:ea typeface="NimbusSanL-Bold"/>
              </a:rPr>
              <a:t>Konzept für ein </a:t>
            </a:r>
            <a:r>
              <a:rPr b="1" lang="de-DE" sz="4000">
                <a:solidFill>
                  <a:srgbClr val="000000"/>
                </a:solidFill>
                <a:latin typeface="Trebuchet MS"/>
                <a:ea typeface="NimbusSanL-Bold"/>
              </a:rPr>
              <a:t>
</a:t>
            </a:r>
            <a:r>
              <a:rPr b="1" lang="de-DE" sz="4000">
                <a:solidFill>
                  <a:srgbClr val="000000"/>
                </a:solidFill>
                <a:latin typeface="Trebuchet MS"/>
                <a:ea typeface="NimbusSanL-Bold"/>
              </a:rPr>
              <a:t>portables System zur  </a:t>
            </a:r>
            <a:r>
              <a:rPr b="1" lang="de-DE" sz="4000">
                <a:solidFill>
                  <a:srgbClr val="000000"/>
                </a:solidFill>
                <a:latin typeface="Trebuchet MS"/>
              </a:rPr>
              <a:t>Müdigkeitserkennung </a:t>
            </a:r>
            <a:r>
              <a:rPr b="1" lang="de-DE" sz="4000">
                <a:solidFill>
                  <a:srgbClr val="000000"/>
                </a:solidFill>
                <a:latin typeface="Trebuchet MS"/>
              </a:rPr>
              <a:t>
</a:t>
            </a:r>
            <a:r>
              <a:rPr b="1" lang="de-DE" sz="4000">
                <a:solidFill>
                  <a:srgbClr val="000000"/>
                </a:solidFill>
                <a:latin typeface="Trebuchet MS"/>
              </a:rPr>
              <a:t>mit </a:t>
            </a:r>
            <a:r>
              <a:rPr b="1" lang="de-DE" sz="4000">
                <a:solidFill>
                  <a:srgbClr val="000000"/>
                </a:solidFill>
                <a:latin typeface="Trebuchet MS"/>
                <a:ea typeface="NimbusSanL-Bold"/>
              </a:rPr>
              <a:t>Körpersensoren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152000" y="4910040"/>
            <a:ext cx="6857640" cy="43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de-DE" sz="2000">
                <a:solidFill>
                  <a:srgbClr val="000000"/>
                </a:solidFill>
                <a:latin typeface="Trebuchet MS"/>
              </a:rPr>
              <a:t>Paul Pasler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4" name="TextShape 1"/><p:cNvSpPr txBox="1"/><p:nvPr/></p:nvSpPr><p:spPr><a:xfrm><a:off x="628560" y="365040"/><a:ext cx="7886520" cy="498960"/></a:xfrm><a:prstGeom prst="rect"><a:avLst/></a:prstGeom></p:spPr><p:txBody><a:bodyPr anchor="ctr"/><a:p><a:pPr><a:lnSpc><a:spcPct val="90000"/></a:lnSpc></a:pPr><a:r><a:rPr b="1" lang="de-DE" sz="3200"><a:solidFill><a:srgbClr val="000000"/></a:solidFill><a:latin typeface="Trebuchet MS"/></a:rPr><a:t>Müdigkeitserkennung</a:t></a:r><a:endParaRPr/></a:p></p:txBody></p:sp><p:sp><p:nvSpPr><p:cNvPr id="95" name="TextShape 2"/><p:cNvSpPr txBox="1"/><p:nvPr/></p:nvSpPr><p:spPr><a:xfrm><a:off x="1783080" y="6035400"/><a:ext cx="5582520" cy="235800"/></a:xfrm><a:prstGeom prst="rect"><a:avLst/></a:prstGeom></p:spPr><p:txBody><a:bodyPr anchor="ctr"/><a:p><a:pPr algn="ctr"><a:lnSpc><a:spcPct val="100000"/></a:lnSpc></a:pPr><a:r><a:rPr lang="de-DE" sz="1000"><a:solidFill><a:srgbClr val="8b8b8b"/></a:solidFill><a:latin typeface="Trebuchet MS"/></a:rPr><a:t>Paul Pasler</a:t></a:r><a:endParaRPr/></a:p></p:txBody></p:sp><p:sp><p:nvSpPr><p:cNvPr id="96" name="TextShape 3"/><p:cNvSpPr txBox="1"/><p:nvPr/></p:nvSpPr><p:spPr><a:xfrm><a:off x="7456680" y="6043680"/><a:ext cx="1058400" cy="227520"/></a:xfrm><a:prstGeom prst="rect"><a:avLst/></a:prstGeom></p:spPr><p:txBody><a:bodyPr anchor="ctr"/><a:p><a:pPr algn="r"><a:lnSpc><a:spcPct val="100000"/></a:lnSpc></a:pPr><a:fld id="{3C46AEDA-675E-4617-8D78-F3DD5901FA8C}" type="slidenum"><a:rPr lang="de-DE" sz="1000"><a:solidFill><a:srgbClr val="8b8b8b"/></a:solidFill><a:latin typeface="Trebuchet MS"/></a:rPr><a:t>&lt;Nummer&gt;</a:t></a:fld><a:endParaRPr/></a:p></p:txBody></p:sp><p:sp><p:nvSpPr><p:cNvPr id="97" name="TextShape 4"/><p:cNvSpPr txBox="1"/><p:nvPr/></p:nvSpPr><p:spPr><a:xfrm><a:off x="628560" y="6035400"/><a:ext cx="1058400" cy="237960"/></a:xfrm><a:prstGeom prst="rect"><a:avLst/></a:prstGeom></p:spPr><p:txBody><a:bodyPr anchor="ctr"/><a:p><a:pPr><a:lnSpc><a:spcPct val="100000"/></a:lnSpc></a:pPr><a:r><a:rPr lang="de-DE" sz="1000"><a:solidFill><a:srgbClr val="8b8b8b"/></a:solidFill><a:latin typeface="Trebuchet MS"/></a:rPr><a:t>11.11.15</a:t></a:r><a:endParaRPr/></a:p></p:txBody></p:sp><p:sp><p:nvSpPr><p:cNvPr id="98" name="TextShape 5"/><p:cNvSpPr txBox="1"/><p:nvPr/></p:nvSpPr><p:spPr><a:xfrm><a:off x="628560" y="418680"/><a:ext cx="7886520" cy="498960"/></a:xfrm><a:prstGeom prst="rect"><a:avLst/></a:prstGeom></p:spPr></p:sp><p:sp><p:nvSpPr><p:cNvPr id="99" name="TextShape 6"/><p:cNvSpPr txBox="1"/><p:nvPr/></p:nvSpPr><p:spPr><a:xfrm><a:off x="628560" y="917640"/><a:ext cx="7886520" cy="4893840"/></a:xfrm><a:prstGeom prst="rect"><a:avLst/></a:prstGeom></p:spPr><p:txBody><a:bodyPr/><a:p><a:pPr><a:lnSpc><a:spcPct val="100000"/></a:lnSpc><a:buFont typeface="Arial"/><a:buChar char="•"/></a:pPr><a:r><a:rPr lang="de-DE" sz="2000"><a:solidFill><a:srgbClr val="000000"/></a:solidFill><a:latin typeface="Trebuchet MS"/></a:rPr><a:t>Erkennt Müdigkeit </a:t></a:r><a:r><a:rPr lang="de-DE" sz="2000"><a:solidFill><a:srgbClr val="000000"/></a:solidFill><a:latin typeface="Trebuchet MS"/></a:rPr><a:t>&#10;</a:t></a:r><a:r><a:rPr lang="de-DE" sz="2000"><a:solidFill><a:srgbClr val="000000"/></a:solidFill><a:latin typeface="Trebuchet MS"/></a:rPr><a:t>und warnt den Fahrer</a:t></a:r><a:endParaRPr/></a:p><a:p><a:pPr><a:lnSpc><a:spcPct val="100000"/></a:lnSpc></a:pPr><a:r><a:rPr b="1" lang="de-DE" sz="2600"><a:solidFill><a:srgbClr val="000000"/></a:solidFill><a:latin typeface="Trebuchet MS"/></a:rPr><a:t>Ansätze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Fahrverhalten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Computer Vision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Körpersensoren</a:t></a:r><a:endParaRPr/></a:p><a:p><a:pPr><a:lnSpc><a:spcPct val="100000"/></a:lnSpc></a:pPr><a:r><a:rPr lang="de-DE" sz="600"><a:solidFill><a:srgbClr val="000000"/></a:solidFill><a:latin typeface="Trebuchet MS"/></a:rPr><a:t> </a:t></a:r><a:r><a:rPr b="1" lang="de-DE" sz="2600"><a:solidFill><a:srgbClr val="000000"/></a:solidFill><a:latin typeface="Trebuchet MS"/></a:rPr><a:t>Analyse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Genauigkeit und Robustheit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Komfort für den Fahrer</a:t></a:r><a:endParaRPr/></a:p><a:p><a:pPr><a:lnSpc><a:spcPct val="100000"/></a:lnSpc><a:buSzPct val="45000"/><a:buFont typeface="StarSymbol"/><a:buChar char=""/></a:pPr><a:r><a:rPr lang="de-DE" sz="2000"><a:solidFill><a:srgbClr val="000000"/></a:solidFill><a:latin typeface="Trebuchet MS"/></a:rPr><a:t>Portierbarkeit</a:t></a:r><a:endParaRPr/></a:p><a:p><a:pPr><a:lnSpc><a:spcPct val="100000"/></a:lnSpc></a:pPr><a:r><a:rPr b="1" lang="de-DE" sz="2400"><a:solidFill><a:srgbClr val="000000"/></a:solidFill><a:latin typeface="Trebuchet MS"/></a:rPr><a:t>Konzept</a:t></a:r><a:r><a:rPr lang="de-DE" sz="2400"><a:solidFill><a:srgbClr val="000000"/></a:solidFill><a:latin typeface="Trebuchet MS"/></a:rPr><a:t>&#10;</a:t></a:r><a:endParaRPr/></a:p></p:txBody></p:sp><p:sp><p:nvSpPr><p:cNvPr id="100" name="TextShape 7"/><p:cNvSpPr txBox="1"/><p:nvPr/></p:nvSpPr><p:spPr><a:xfrm><a:off x="5724000" y="315360"/><a:ext cx="3312000" cy="629640"/></a:xfrm><a:prstGeom prst="rect"><a:avLst/></a:prstGeom></p:spPr><p:txBody><a:bodyPr lIns="90000" rIns="90000" tIns="45000" bIns="45000"/><a:p><a:r><a:rPr lang="de-DE" sz="1700"><a:solidFill><a:srgbClr val="808080"/></a:solidFill><a:latin typeface="Trebuchet MS"/></a:rPr><a:t>Jeder 5. Unfall lässt sich auf Müdigkeit zurückführen [EVE08]</a:t></a:r><a:endParaRPr/></a:p></p:txBody></p:sp><p:pic><p:nvPicPr><p:cNvPr id="101" name="" descr=""/><p:cNvPicPr/><p:nvPr/></p:nvPicPr><p:blipFill><a:blip r:embed="rId1"></a:blip><a:stretch><a:fillRect/></a:stretch></p:blipFill><p:spPr><a:xfrm><a:off x="4972320" y="279360"/><a:ext cx="751680" cy="718560"/></a:xfrm><a:prstGeom prst="rect"><a:avLst/></a:prstGeom><a:ln><a:noFill/></a:ln></p:spPr></p:pic><p:pic><p:nvPicPr><p:cNvPr id="102" name="" descr=""/><p:cNvPicPr/><p:nvPr/></p:nvPicPr><p:blipFill><a:blip r:embed="rId2"></a:blip><a:stretch><a:fillRect/></a:stretch></p:blipFill><p:spPr><a:xfrm><a:off x="8208000" y="1097640"/><a:ext cx="648000" cy="648000"/></a:xfrm><a:prstGeom prst="rect"><a:avLst/></a:prstGeom><a:ln><a:noFill/></a:ln></p:spPr></p:pic><p:sp><p:nvSpPr><p:cNvPr id="103" name="TextShape 8"/><p:cNvSpPr txBox="1"/><p:nvPr/></p:nvSpPr><p:spPr><a:xfrm><a:off x="4824000" y="1015920"/><a:ext cx="3312000" cy="757800"/></a:xfrm><a:prstGeom prst="rect"><a:avLst/></a:prstGeom></p:spPr><p:txBody><a:bodyPr lIns="90000" rIns="90000" tIns="45000" bIns="45000"/><a:p><a:pPr algn="r"></a:pPr><a:r><a:rPr lang="de-DE" sz="1400"><a:solidFill><a:srgbClr val="808080"/></a:solidFill><a:latin typeface="Trebuchet MS"/></a:rPr><a:t>Die Zahl schwerer Unfälle, könnte mit Fahrerassistenzsystemen, um bis zu 28% verringert werden [MAA15]</a:t></a:r><a:endParaRPr/></a:p></p:txBody></p:sp><p:pic><p:nvPicPr><p:cNvPr id="104" name="" descr=""/><p:cNvPicPr/><p:nvPr/></p:nvPicPr><p:blipFill><a:blip r:embed="rId3"></a:blip><a:stretch><a:fillRect/></a:stretch></p:blipFill><p:spPr><a:xfrm><a:off x="5148000" y="1759320"/><a:ext cx="648000" cy="706320"/></a:xfrm><a:prstGeom prst="rect"><a:avLst/></a:prstGeom><a:ln><a:noFill/></a:ln></p:spPr></p:pic><p:sp><p:nvSpPr><p:cNvPr id="105" name="TextShape 9"/><p:cNvSpPr txBox="1"/><p:nvPr/></p:nvSpPr><p:spPr><a:xfrm><a:off x="4896000" y="4985640"/><a:ext cx="4104000" cy="958680"/></a:xfrm><a:prstGeom prst="rect"><a:avLst/></a:prstGeom></p:spPr><p:txBody><a:bodyPr lIns="90000" rIns="90000" tIns="45000" bIns="45000"/><a:p><a:r><a:rPr lang="de-DE" sz="900"><a:solidFill><a:srgbClr val="808080"/></a:solidFill><a:latin typeface="Trebuchet MS"/></a:rPr><a:t>[Eve08]  Claudia Evers. „Unterschätzte Risikofaktoren Übermüdung und </a:t></a:r><a:endParaRPr/></a:p><a:p><a:r><a:rPr lang="de-DE" sz="900"><a:solidFill><a:srgbClr val="808080"/></a:solidFill><a:latin typeface="Trebuchet MS"/></a:rPr><a:t>	</a:t></a:r><a:r><a:rPr lang="de-DE" sz="900"><a:solidFill><a:srgbClr val="808080"/></a:solidFill><a:latin typeface="Trebuchet MS"/></a:rPr><a:t> </a:t></a:r><a:r><a:rPr lang="de-DE" sz="900"><a:solidFill><a:srgbClr val="808080"/></a:solidFill><a:latin typeface="Trebuchet MS"/></a:rPr><a:t>Ablenkung als Ursachen für schwere LKW-Unfälle.“</a:t></a:r><a:endParaRPr/></a:p><a:p><a:r><a:rPr lang="de-DE" sz="900"><a:solidFill><a:srgbClr val="808080"/></a:solidFill><a:latin typeface="Trebuchet MS"/></a:rPr><a:t>[MAA15] Xavier Mosquet, Michelle Andersen and and Aakash Arora. „A road</a:t></a:r><a:endParaRPr/></a:p><a:p><a:r><a:rPr lang="de-DE" sz="900"><a:solidFill><a:srgbClr val="808080"/></a:solidFill><a:latin typeface="Trebuchet MS"/></a:rPr><a:t>	</a:t></a:r><a:r><a:rPr lang="de-DE" sz="900"><a:solidFill><a:srgbClr val="808080"/></a:solidFill><a:latin typeface="Trebuchet MS"/></a:rPr><a:t> </a:t></a:r><a:r><a:rPr lang="de-DE" sz="900"><a:solidFill><a:srgbClr val="808080"/></a:solidFill><a:latin typeface="Trebuchet MS"/></a:rPr><a:t>map to safer driving through advanced driver assistance systems.“</a:t></a:r><a:endParaRPr/></a:p><a:p><a:r><a:rPr lang="de-DE" sz="900"><a:solidFill><a:srgbClr val="808080"/></a:solidFill><a:latin typeface="Trebuchet MS"/></a:rPr><a:t>[NSF10] National Sleep Foundation. „Drivers Beware: getting enough sleep</a:t></a:r><a:endParaRPr/></a:p><a:p><a:r><a:rPr lang="de-DE" sz="900"><a:solidFill><a:srgbClr val="808080"/></a:solidFill><a:latin typeface="Trebuchet MS"/></a:rPr><a:t>	</a:t></a:r><a:r><a:rPr lang="de-DE" sz="900"><a:solidFill><a:srgbClr val="808080"/></a:solidFill><a:latin typeface="Trebuchet MS"/></a:rPr><a:t> </a:t></a:r><a:r><a:rPr lang="de-DE" sz="900"><a:solidFill><a:srgbClr val="808080"/></a:solidFill><a:latin typeface="Trebuchet MS"/></a:rPr><a:t>can save your life this memorial day.“</a:t></a:r><a:endParaRPr/></a:p></p:txBody></p:sp><p:pic><p:nvPicPr><p:cNvPr id="106" name="" descr=""/><p:cNvPicPr/><p:nvPr/></p:nvPicPr><p:blipFill><a:blip r:embed="rId4"></a:blip><a:stretch><a:fillRect/></a:stretch></p:blipFill><p:spPr><a:xfrm><a:off x="4968000" y="2681640"/><a:ext cx="3919680" cy="2190960"/></a:xfrm><a:prstGeom prst="rect"><a:avLst/></a:prstGeom><a:ln><a:noFill/></a:ln></p:spPr></p:pic><p:sp><p:nvSpPr><p:cNvPr id="107" name="TextShape 10"/><p:cNvSpPr txBox="1"/><p:nvPr/></p:nvSpPr><p:spPr><a:xfrm><a:off x="5652000" y="1800360"/><a:ext cx="3348000" cy="661680"/></a:xfrm><a:prstGeom prst="rect"><a:avLst/></a:prstGeom></p:spPr><p:txBody><a:bodyPr lIns="90000" rIns="90000" tIns="45000" bIns="45000"/><a:p><a:r><a:rPr lang="de-DE" sz="1200"><a:solidFill><a:srgbClr val="808080"/></a:solidFill><a:latin typeface="Trebuchet MS"/></a:rPr><a:t>Die Hälfte der Befragten ist schon </a:t></a:r><a:endParaRPr/></a:p><a:p><a:r><a:rPr lang="de-DE" sz="1200"><a:solidFill><a:srgbClr val="808080"/></a:solidFill><a:latin typeface="Trebuchet MS"/></a:rPr><a:t>   </a:t></a:r><a:r><a:rPr lang="de-DE" sz="1200"><a:solidFill><a:srgbClr val="808080"/></a:solidFill><a:latin typeface="Trebuchet MS"/></a:rPr><a:t>einmal übermüdet gefahren, jeder 3. sogar</a:t></a:r><a:endParaRPr/></a:p><a:p><a:r><a:rPr lang="de-DE" sz="1200"><a:solidFill><a:srgbClr val="808080"/></a:solidFill><a:latin typeface="Trebuchet MS"/></a:rPr><a:t>      </a:t></a:r><a:r><a:rPr lang="de-DE" sz="1200"><a:solidFill><a:srgbClr val="808080"/></a:solidFill><a:latin typeface="Trebuchet MS"/></a:rPr><a:t>schon kurz eingeschlafen [NSF10]</a:t></a:r><a:endParaRPr/></a:p></p:txBody></p:sp></p:spTree></p:cSld><p:timing><p:tnLst><p:par><p:cTn id="3" dur="indefinite" restart="never" nodeType="tmRoot"><p:childTnLst><p:seq><p:cTn id="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