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601200" cy="12801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00240" y="6723720"/>
            <a:ext cx="7200720" cy="1473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200240" y="8337960"/>
            <a:ext cx="7200720" cy="1473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200240" y="6723720"/>
            <a:ext cx="3513600" cy="1473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889880" y="6723720"/>
            <a:ext cx="3513600" cy="1473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889880" y="8337960"/>
            <a:ext cx="3513600" cy="1473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200240" y="8337960"/>
            <a:ext cx="3513600" cy="1473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200240" y="6723720"/>
            <a:ext cx="7200720" cy="309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200240" y="6723720"/>
            <a:ext cx="7200720" cy="309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2864160" y="6723720"/>
            <a:ext cx="3872880" cy="309024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2864160" y="6723720"/>
            <a:ext cx="3872880" cy="309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200240" y="6723720"/>
            <a:ext cx="7200720" cy="309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00240" y="6723720"/>
            <a:ext cx="7200720" cy="309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00240" y="6723720"/>
            <a:ext cx="3513600" cy="309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889880" y="6723720"/>
            <a:ext cx="3513600" cy="309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720000" y="2095200"/>
            <a:ext cx="8160840" cy="206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00240" y="6723720"/>
            <a:ext cx="3513600" cy="1473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00240" y="8337960"/>
            <a:ext cx="3513600" cy="1473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889880" y="6723720"/>
            <a:ext cx="3513600" cy="309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00240" y="6723720"/>
            <a:ext cx="3513600" cy="309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889880" y="6723720"/>
            <a:ext cx="3513600" cy="1473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889880" y="8337960"/>
            <a:ext cx="3513600" cy="1473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00240" y="6723720"/>
            <a:ext cx="3513600" cy="1473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889880" y="6723720"/>
            <a:ext cx="3513600" cy="1473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200240" y="8337960"/>
            <a:ext cx="7200720" cy="1473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6" descr=""/>
          <p:cNvPicPr/>
          <p:nvPr/>
        </p:nvPicPr>
        <p:blipFill>
          <a:blip r:embed="rId2"/>
          <a:stretch/>
        </p:blipFill>
        <p:spPr>
          <a:xfrm>
            <a:off x="-19800" y="12327840"/>
            <a:ext cx="9620640" cy="367200"/>
          </a:xfrm>
          <a:prstGeom prst="rect">
            <a:avLst/>
          </a:prstGeom>
          <a:ln>
            <a:noFill/>
          </a:ln>
        </p:spPr>
      </p:pic>
      <p:pic>
        <p:nvPicPr>
          <p:cNvPr id="1" name="Grafik 7" descr=""/>
          <p:cNvPicPr/>
          <p:nvPr/>
        </p:nvPicPr>
        <p:blipFill>
          <a:blip r:embed="rId3"/>
          <a:stretch/>
        </p:blipFill>
        <p:spPr>
          <a:xfrm>
            <a:off x="6806880" y="177120"/>
            <a:ext cx="2529000" cy="575640"/>
          </a:xfrm>
          <a:prstGeom prst="rect">
            <a:avLst/>
          </a:prstGeom>
          <a:ln>
            <a:noFill/>
          </a:ln>
        </p:spPr>
      </p:pic>
      <p:pic>
        <p:nvPicPr>
          <p:cNvPr id="2" name="Grafik 8" descr=""/>
          <p:cNvPicPr/>
          <p:nvPr/>
        </p:nvPicPr>
        <p:blipFill>
          <a:blip r:embed="rId4"/>
          <a:stretch/>
        </p:blipFill>
        <p:spPr>
          <a:xfrm>
            <a:off x="6806880" y="899280"/>
            <a:ext cx="2529000" cy="1000080"/>
          </a:xfrm>
          <a:prstGeom prst="rect">
            <a:avLst/>
          </a:prstGeom>
          <a:ln>
            <a:noFill/>
          </a:ln>
        </p:spPr>
      </p:pic>
      <p:pic>
        <p:nvPicPr>
          <p:cNvPr id="3" name="Grafik 9" descr=""/>
          <p:cNvPicPr/>
          <p:nvPr/>
        </p:nvPicPr>
        <p:blipFill>
          <a:blip r:embed="rId5"/>
          <a:srcRect l="0" t="17149" r="0" b="18641"/>
          <a:stretch/>
        </p:blipFill>
        <p:spPr>
          <a:xfrm>
            <a:off x="0" y="0"/>
            <a:ext cx="3339000" cy="2021760"/>
          </a:xfrm>
          <a:prstGeom prst="rect">
            <a:avLst/>
          </a:prstGeom>
          <a:ln>
            <a:noFill/>
          </a:ln>
        </p:spPr>
      </p:pic>
      <p:pic>
        <p:nvPicPr>
          <p:cNvPr id="4" name="Grafik 10" descr=""/>
          <p:cNvPicPr/>
          <p:nvPr/>
        </p:nvPicPr>
        <p:blipFill>
          <a:blip r:embed="rId6"/>
          <a:srcRect l="0" t="0" r="12104" b="15433"/>
          <a:stretch/>
        </p:blipFill>
        <p:spPr>
          <a:xfrm>
            <a:off x="2671200" y="3440520"/>
            <a:ext cx="6929640" cy="888696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de-DE" sz="6300" strike="noStrike">
                <a:solidFill>
                  <a:srgbClr val="000000"/>
                </a:solidFill>
                <a:latin typeface="Calibri Light"/>
              </a:rPr>
              <a:t>Titelmasterformat durch Klicken bearbeiten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200240" y="6723720"/>
            <a:ext cx="7200720" cy="30902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de-DE" sz="2520" strike="noStrike">
                <a:solidFill>
                  <a:srgbClr val="000000"/>
                </a:solidFill>
                <a:latin typeface="Calibri"/>
              </a:rPr>
              <a:t>Formatvorlage des Untertitelmasters durch Klicken bearbeiten</a:t>
            </a:r>
            <a:endParaRPr/>
          </a:p>
        </p:txBody>
      </p:sp>
      <p:sp>
        <p:nvSpPr>
          <p:cNvPr id="7" name="PlaceHolder 3"/>
          <p:cNvSpPr>
            <a:spLocks noGrp="1"/>
          </p:cNvSpPr>
          <p:nvPr>
            <p:ph type="dt"/>
          </p:nvPr>
        </p:nvSpPr>
        <p:spPr>
          <a:xfrm>
            <a:off x="660240" y="11865240"/>
            <a:ext cx="2160000" cy="681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469" strike="noStrike">
                <a:solidFill>
                  <a:srgbClr val="000000"/>
                </a:solidFill>
                <a:latin typeface="Calibri"/>
              </a:rPr>
              <a:t>19.04.16</a:t>
            </a:r>
            <a:endParaRPr/>
          </a:p>
        </p:txBody>
      </p:sp>
      <p:sp>
        <p:nvSpPr>
          <p:cNvPr id="8" name="PlaceHolder 4"/>
          <p:cNvSpPr>
            <a:spLocks noGrp="1"/>
          </p:cNvSpPr>
          <p:nvPr>
            <p:ph type="ftr"/>
          </p:nvPr>
        </p:nvSpPr>
        <p:spPr>
          <a:xfrm>
            <a:off x="3180240" y="11865240"/>
            <a:ext cx="3240000" cy="68112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" name="PlaceHolder 5"/>
          <p:cNvSpPr>
            <a:spLocks noGrp="1"/>
          </p:cNvSpPr>
          <p:nvPr>
            <p:ph type="sldNum"/>
          </p:nvPr>
        </p:nvSpPr>
        <p:spPr>
          <a:xfrm>
            <a:off x="6780960" y="11865240"/>
            <a:ext cx="2160000" cy="681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CBB760C-1CB0-4846-A933-762B6599447C}" type="slidenum">
              <a:rPr lang="de-DE" sz="469" strike="noStrike">
                <a:solidFill>
                  <a:srgbClr val="000000"/>
                </a:solidFill>
                <a:latin typeface="Calibri"/>
              </a:rPr>
              <a:t>&lt;Foliennummer&gt;</a:t>
            </a:fld>
            <a:endParaRPr/>
          </a:p>
        </p:txBody>
      </p:sp>
      <p:sp>
        <p:nvSpPr>
          <p:cNvPr id="10" name="PlaceHolder 6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Wingdings" charset="2"/>
              <a:buChar char=""/>
            </a:pPr>
            <a:r>
              <a:rPr lang="de-DE" sz="2939">
                <a:latin typeface="Calibri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de-DE" sz="2100">
                <a:latin typeface="Calibri"/>
              </a:rPr>
              <a:t>Zweite Gliederungsebene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de-DE" sz="1889">
                <a:latin typeface="Calibri"/>
              </a:rPr>
              <a:t>Dritte Gliederungsebene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de-DE" sz="1889">
                <a:latin typeface="Calibri"/>
              </a:rPr>
              <a:t>Vierte Gliederungsebene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de-DE" sz="2000">
                <a:latin typeface="Calibri"/>
              </a:rPr>
              <a:t>Fünfte Gliederungsebene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de-DE" sz="2000">
                <a:latin typeface="Calibri"/>
              </a:rPr>
              <a:t>Sechste Gliederungsebene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de-DE" sz="2000">
                <a:latin typeface="Calibri"/>
              </a:rPr>
              <a:t>Siebte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259200" y="2301120"/>
            <a:ext cx="3428280" cy="398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120" strike="noStrike">
                <a:solidFill>
                  <a:srgbClr val="853e8e"/>
                </a:solidFill>
                <a:latin typeface="Arial"/>
              </a:rPr>
              <a:t>Paul Pasler</a:t>
            </a: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259200" y="1998000"/>
            <a:ext cx="902880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de-DE" sz="2120" strike="noStrike">
                <a:solidFill>
                  <a:srgbClr val="000000"/>
                </a:solidFill>
                <a:latin typeface="Arial"/>
              </a:rPr>
              <a:t>Portable system to detect driver drowsiness with body sensors</a:t>
            </a:r>
            <a:endParaRPr/>
          </a:p>
        </p:txBody>
      </p:sp>
      <p:sp>
        <p:nvSpPr>
          <p:cNvPr id="47" name="CustomShape 3"/>
          <p:cNvSpPr/>
          <p:nvPr/>
        </p:nvSpPr>
        <p:spPr>
          <a:xfrm>
            <a:off x="360000" y="6192000"/>
            <a:ext cx="439200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de-DE" strike="noStrike">
                <a:solidFill>
                  <a:srgbClr val="000000"/>
                </a:solidFill>
                <a:latin typeface="Arial"/>
              </a:rPr>
              <a:t>Jeder 5. Unfall lässt sich auf  Müdigkeit zurückführen [1]. </a:t>
            </a:r>
            <a:r>
              <a:rPr lang="de-DE" strike="noStrike">
                <a:solidFill>
                  <a:srgbClr val="000000"/>
                </a:solidFill>
                <a:latin typeface="Arial"/>
                <a:ea typeface="ArialMT"/>
              </a:rPr>
              <a:t>Der flächendeckende Einsatz </a:t>
            </a:r>
            <a:r>
              <a:rPr lang="de-DE" strike="noStrike">
                <a:solidFill>
                  <a:srgbClr val="000000"/>
                </a:solidFill>
                <a:latin typeface="Arial"/>
              </a:rPr>
              <a:t>von Fahrerassistenzsystemen könnte die Zahl schwerer Unfälle um bis zu 28% verringern [2].</a:t>
            </a:r>
            <a:endParaRPr/>
          </a:p>
          <a:p>
            <a:endParaRPr/>
          </a:p>
          <a:p>
            <a:r>
              <a:rPr lang="de-DE" strike="noStrike">
                <a:solidFill>
                  <a:srgbClr val="000000"/>
                </a:solidFill>
                <a:latin typeface="Arial"/>
              </a:rPr>
              <a:t>Systeme mit Elektroenzephalografie (EEG) liefern sehr gute Ergebnisse mit Erkennungsraten über 90% [3, 4]. </a:t>
            </a:r>
            <a:endParaRPr/>
          </a:p>
          <a:p>
            <a:endParaRPr/>
          </a:p>
          <a:p>
            <a:r>
              <a:rPr lang="de-DE" strike="noStrike">
                <a:solidFill>
                  <a:srgbClr val="000000"/>
                </a:solidFill>
                <a:latin typeface="Arial"/>
              </a:rPr>
              <a:t>Das vorgestellte System soll den Fahrer frühzeitig vor einer drohenden Müdigkeit und den damit verbundenen Unfallrisiken warnen (Abb. 1). Dafür werden Signale des eingesetzten EEGs (Abb. 2) verarbeitet und analysiert.</a:t>
            </a:r>
            <a:endParaRPr/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360000" y="2808000"/>
            <a:ext cx="4380480" cy="2448000"/>
          </a:xfrm>
          <a:prstGeom prst="rect">
            <a:avLst/>
          </a:prstGeom>
          <a:ln>
            <a:noFill/>
          </a:ln>
        </p:spPr>
      </p:pic>
      <p:sp>
        <p:nvSpPr>
          <p:cNvPr id="49" name="CustomShape 4"/>
          <p:cNvSpPr/>
          <p:nvPr/>
        </p:nvSpPr>
        <p:spPr>
          <a:xfrm>
            <a:off x="5031720" y="2808000"/>
            <a:ext cx="425628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Arial"/>
              </a:rPr>
              <a:t>Für die Erkennung von Müdigkeit wird ein Machine-Learning Algorithmus eingesetzt. Zuvor müssen passende Daten aufgenommen und manuell Klassifiziert werden. </a:t>
            </a:r>
            <a:endParaRPr/>
          </a:p>
        </p:txBody>
      </p:sp>
      <p:sp>
        <p:nvSpPr>
          <p:cNvPr id="50" name="TextShape 5"/>
          <p:cNvSpPr txBox="1"/>
          <p:nvPr/>
        </p:nvSpPr>
        <p:spPr>
          <a:xfrm>
            <a:off x="360000" y="5400000"/>
            <a:ext cx="4392000" cy="68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 sz="1400">
                <a:solidFill>
                  <a:srgbClr val="26a585"/>
                </a:solidFill>
                <a:latin typeface="Arial"/>
              </a:rPr>
              <a:t>Abb. 1: Die App verarbeitet die Signale der Körpersensoren und warnt den Fahrer vor einer  drohenden Müdigkeit</a:t>
            </a:r>
            <a:endParaRPr/>
          </a:p>
        </p:txBody>
      </p:sp>
      <p:sp>
        <p:nvSpPr>
          <p:cNvPr id="51" name="TextShape 6"/>
          <p:cNvSpPr txBox="1"/>
          <p:nvPr/>
        </p:nvSpPr>
        <p:spPr>
          <a:xfrm>
            <a:off x="5184000" y="9806040"/>
            <a:ext cx="4248000" cy="230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 sz="1200">
                <a:solidFill>
                  <a:srgbClr val="333333"/>
                </a:solidFill>
                <a:latin typeface="Arial"/>
              </a:rPr>
              <a:t>[1] Xavier Mosquet, Michelle Andersen and and Aakash Arora. „A road map to safer driving through advanced driver assistance systems.“</a:t>
            </a:r>
            <a:endParaRPr/>
          </a:p>
          <a:p>
            <a:r>
              <a:rPr lang="de-DE" sz="1200">
                <a:solidFill>
                  <a:srgbClr val="333333"/>
                </a:solidFill>
                <a:latin typeface="Arial"/>
              </a:rPr>
              <a:t>[2] Claudia Evers. „Unterschätzte Risikofaktoren Übermüdung und Ablenkung als Ursachen für schwere LKW-Unfälle.“</a:t>
            </a:r>
            <a:endParaRPr/>
          </a:p>
          <a:p>
            <a:r>
              <a:rPr lang="de-DE" sz="1200">
                <a:solidFill>
                  <a:srgbClr val="333333"/>
                </a:solidFill>
                <a:latin typeface="Arial"/>
              </a:rPr>
              <a:t>[3] Abdulhamit Subasi. „Automatic recognition</a:t>
            </a:r>
            <a:endParaRPr/>
          </a:p>
          <a:p>
            <a:r>
              <a:rPr lang="de-DE" sz="1200">
                <a:solidFill>
                  <a:srgbClr val="333333"/>
                </a:solidFill>
                <a:latin typeface="Arial"/>
              </a:rPr>
              <a:t>of alertness level from eeg by using neural network and wavelet coefficients.“ </a:t>
            </a:r>
            <a:endParaRPr/>
          </a:p>
          <a:p>
            <a:r>
              <a:rPr lang="de-DE" sz="1200">
                <a:solidFill>
                  <a:srgbClr val="333333"/>
                </a:solidFill>
                <a:latin typeface="Arial"/>
              </a:rPr>
              <a:t>[4] Aleksandra Vuckovic, Vlada Radivojevic,</a:t>
            </a:r>
            <a:endParaRPr/>
          </a:p>
          <a:p>
            <a:r>
              <a:rPr lang="de-DE" sz="1200">
                <a:solidFill>
                  <a:srgbClr val="333333"/>
                </a:solidFill>
                <a:latin typeface="Arial"/>
              </a:rPr>
              <a:t>Andrew C.N. Chen, and Dejan Popovic. „Automatic recognition of alertness and drowsiness from EEG by an </a:t>
            </a:r>
            <a:r>
              <a:rPr lang="de-DE" sz="1200">
                <a:solidFill>
                  <a:srgbClr val="333333"/>
                </a:solidFill>
                <a:latin typeface="Arial"/>
                <a:ea typeface="NimbusRomNo9L-Regu"/>
              </a:rPr>
              <a:t>artificial neural network.“</a:t>
            </a:r>
            <a:endParaRPr/>
          </a:p>
        </p:txBody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244800" y="10836000"/>
            <a:ext cx="2635200" cy="1471680"/>
          </a:xfrm>
          <a:prstGeom prst="rect">
            <a:avLst/>
          </a:prstGeom>
          <a:ln>
            <a:noFill/>
          </a:ln>
        </p:spPr>
      </p:pic>
      <p:sp>
        <p:nvSpPr>
          <p:cNvPr id="53" name="TextShape 7"/>
          <p:cNvSpPr txBox="1"/>
          <p:nvPr/>
        </p:nvSpPr>
        <p:spPr>
          <a:xfrm>
            <a:off x="2736000" y="11520000"/>
            <a:ext cx="2016000" cy="68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 sz="1400">
                <a:solidFill>
                  <a:srgbClr val="26a585"/>
                </a:solidFill>
                <a:latin typeface="Arial"/>
              </a:rPr>
              <a:t>Abb. 2: Für die EEG Signale wir das Emotiv EPOC+ eingesetzt.</a:t>
            </a:r>
            <a:endParaRPr/>
          </a:p>
        </p:txBody>
      </p:sp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5158440" y="4360320"/>
            <a:ext cx="4057560" cy="1424160"/>
          </a:xfrm>
          <a:prstGeom prst="rect">
            <a:avLst/>
          </a:prstGeom>
          <a:ln>
            <a:noFill/>
          </a:ln>
        </p:spPr>
      </p:pic>
      <p:sp>
        <p:nvSpPr>
          <p:cNvPr id="55" name="TextShape 8"/>
          <p:cNvSpPr txBox="1"/>
          <p:nvPr/>
        </p:nvSpPr>
        <p:spPr>
          <a:xfrm>
            <a:off x="5184000" y="5934240"/>
            <a:ext cx="4032000" cy="48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r>
              <a:rPr lang="de-DE" sz="1400">
                <a:solidFill>
                  <a:srgbClr val="26a585"/>
                </a:solidFill>
                <a:latin typeface="Arial"/>
              </a:rPr>
              <a:t>Abb. 3: Versuchsaufbau für die Aufnahme von Trainingsdaten.</a:t>
            </a:r>
            <a:endParaRPr/>
          </a:p>
        </p:txBody>
      </p:sp>
      <p:sp>
        <p:nvSpPr>
          <p:cNvPr id="56" name="TextShape 9"/>
          <p:cNvSpPr txBox="1"/>
          <p:nvPr/>
        </p:nvSpPr>
        <p:spPr>
          <a:xfrm>
            <a:off x="5112000" y="6588000"/>
            <a:ext cx="403200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Arial"/>
              </a:rPr>
              <a:t>Abb. 3 zeigt den Versuchsaufbau, bei dem die Probanden in einer simulierten Nachtfahrt lange Zeit geradeaus fahren. Anhand der Video- und Simulationsdaten, werden nun Abschnitte des EEGs Signals in „Wach“ oder „Müde“ eingeteilt. 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Arial"/>
              </a:rPr>
              <a:t>Im nächsten Schritt werden eindeutige Merkmale in den EEG Signalen gesucht, um diese für das Training eines Klassifikators zu nutzen.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Application>LibreOffice/4.4.7.2$Windows_x86 LibreOffice_project/f3153a8b245191196a4b6b9abd1d0da16eead600</Application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2016-04-19T08:10:16Z</dcterms:created>
  <dc:creator>Oliver Bertram</dc:creator>
  <dc:language>de-DE</dc:language>
  <dcterms:modified xsi:type="dcterms:W3CDTF">2016-04-19T13:04:42Z</dcterms:modified>
  <cp:revision>9</cp:revision>
  <dc:title>Verantwortlicher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A3 Papier (297x420 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