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8" r:id="rId2"/>
    <p:sldId id="315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374"/>
    <a:srgbClr val="143051"/>
    <a:srgbClr val="9D9D9D"/>
    <a:srgbClr val="5E9BAF"/>
    <a:srgbClr val="3B6085"/>
    <a:srgbClr val="204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4" autoAdjust="0"/>
    <p:restoredTop sz="89118" autoAdjust="0"/>
  </p:normalViewPr>
  <p:slideViewPr>
    <p:cSldViewPr snapToGrid="0">
      <p:cViewPr varScale="1">
        <p:scale>
          <a:sx n="139" d="100"/>
          <a:sy n="139" d="100"/>
        </p:scale>
        <p:origin x="-24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BD0B857-C402-4299-BB62-CC28BFF605C9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en-US"/>
              <a:t>© 2015 Panasonic Avionics Corporation - Proprietary and Confidential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8D65B19-1E21-4F89-82EA-84E2EC9D7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51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06AF588-8349-4078-A97B-08C1ACC5DF44}" type="datetime1">
              <a:rPr lang="en-US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r>
              <a:rPr lang="en-US"/>
              <a:t>© 2015 Panasonic Avionics Corporation - Proprietary and Confidential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9DB0502-6E28-4C68-A3B0-8B97506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959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5211"/>
            <a:ext cx="8656638" cy="36791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255351"/>
            <a:ext cx="8656638" cy="4822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9038" y="4937125"/>
            <a:ext cx="334962" cy="206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BFBFBF"/>
                </a:solidFill>
              </a:defRPr>
            </a:lvl1pPr>
          </a:lstStyle>
          <a:p>
            <a:fld id="{7E39A15A-34F4-4975-89EE-9AE57DE6C1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7388225" y="4940300"/>
            <a:ext cx="1420813" cy="207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BFBFBF"/>
                </a:solidFill>
                <a:cs typeface="Arial" pitchFamily="34" charset="0"/>
              </a:defRPr>
            </a:lvl1pPr>
          </a:lstStyle>
          <a:p>
            <a:fld id="{EEDF7C73-2CC2-44C7-BA0F-19796E44B4FC}" type="datetime1">
              <a:rPr lang="en-US"/>
              <a:pPr/>
              <a:t>10/24/2016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85212"/>
            <a:ext cx="4280910" cy="36094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528" y="985212"/>
            <a:ext cx="4280910" cy="36094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55351"/>
            <a:ext cx="8656638" cy="4822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9038" y="4937125"/>
            <a:ext cx="334962" cy="206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BFBFBF"/>
                </a:solidFill>
              </a:defRPr>
            </a:lvl1pPr>
          </a:lstStyle>
          <a:p>
            <a:fld id="{BAA08BD2-4C6A-4732-B962-3DF23BF592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388225" y="4940300"/>
            <a:ext cx="1420813" cy="207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BFBFBF"/>
                </a:solidFill>
              </a:defRPr>
            </a:lvl1pPr>
          </a:lstStyle>
          <a:p>
            <a:fld id="{93D8D013-0128-4363-9238-0A5F86161E2E}" type="datetime1">
              <a:rPr lang="en-US"/>
              <a:pPr/>
              <a:t>10/24/2016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85212"/>
            <a:ext cx="4280910" cy="36094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255351"/>
            <a:ext cx="8656638" cy="4822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9038" y="4937125"/>
            <a:ext cx="334962" cy="206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BFBFBF"/>
                </a:solidFill>
              </a:defRPr>
            </a:lvl1pPr>
          </a:lstStyle>
          <a:p>
            <a:fld id="{3625EEF8-F386-4FB3-9213-000835F359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7388225" y="4940300"/>
            <a:ext cx="1420813" cy="207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BFBFBF"/>
                </a:solidFill>
              </a:defRPr>
            </a:lvl1pPr>
          </a:lstStyle>
          <a:p>
            <a:fld id="{B726F3A1-5A94-4E5F-9E3F-F2B00B154259}" type="datetime1">
              <a:rPr lang="en-US"/>
              <a:pPr/>
              <a:t>10/24/2016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528" y="992909"/>
            <a:ext cx="4280910" cy="36017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255351"/>
            <a:ext cx="8656638" cy="482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1437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9038" y="4937125"/>
            <a:ext cx="334962" cy="206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BFBFBF"/>
                </a:solidFill>
              </a:defRPr>
            </a:lvl1pPr>
          </a:lstStyle>
          <a:p>
            <a:fld id="{8F78BD9C-7300-491D-A4CD-2CDA6C13E9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388225" y="4940300"/>
            <a:ext cx="1420813" cy="207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BFBFBF"/>
                </a:solidFill>
              </a:defRPr>
            </a:lvl1pPr>
          </a:lstStyle>
          <a:p>
            <a:fld id="{2825301B-57D3-43FA-B2F6-79BF126DF80D}" type="datetime1">
              <a:rPr lang="en-US"/>
              <a:pPr/>
              <a:t>10/24/2016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55351"/>
            <a:ext cx="8656638" cy="4822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1437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9038" y="4937125"/>
            <a:ext cx="334962" cy="206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BFBFBF"/>
                </a:solidFill>
              </a:defRPr>
            </a:lvl1pPr>
          </a:lstStyle>
          <a:p>
            <a:fld id="{DA94AA21-C0BC-4503-AE64-7029639920B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7388225" y="4940300"/>
            <a:ext cx="1420813" cy="207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BFBFBF"/>
                </a:solidFill>
              </a:defRPr>
            </a:lvl1pPr>
          </a:lstStyle>
          <a:p>
            <a:fld id="{6986578B-637E-4F1C-8070-0F6866298C53}" type="datetime1">
              <a:rPr lang="en-US"/>
              <a:pPr/>
              <a:t>10/24/2016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6988" y="-17463"/>
            <a:ext cx="9178926" cy="516096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03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23813"/>
            <a:ext cx="9161463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4181475"/>
            <a:ext cx="77692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250"/>
            <a:ext cx="15922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985838"/>
            <a:ext cx="298451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4765675"/>
            <a:ext cx="21891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60202" y="1570253"/>
            <a:ext cx="8468423" cy="105017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5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4925" y="0"/>
            <a:ext cx="917892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-47625" y="1123950"/>
            <a:ext cx="9191625" cy="155257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03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4765675"/>
            <a:ext cx="21891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w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1020763"/>
            <a:ext cx="3302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bg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0"/>
            <a:ext cx="91090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2087" y="1651002"/>
            <a:ext cx="8468423" cy="492644"/>
          </a:xfrm>
          <a:prstGeom prst="rect">
            <a:avLst/>
          </a:prstGeom>
        </p:spPr>
        <p:txBody>
          <a:bodyPr/>
          <a:lstStyle>
            <a:lvl1pPr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32388" y="4740275"/>
            <a:ext cx="1420812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33925"/>
            <a:ext cx="2133600" cy="273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1021-3B97-BC4D-A28B-EF106AF0F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6350"/>
            <a:ext cx="177801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6063" y="895350"/>
            <a:ext cx="8467725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49225" y="4903788"/>
            <a:ext cx="5548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800">
                <a:solidFill>
                  <a:srgbClr val="BFBFBF"/>
                </a:solidFill>
              </a:rPr>
              <a:t>© 2015 Panasonic Avionics Corporation. Proprietary and Confidential 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60350" y="128588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114374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14374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14374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14374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14374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5E9BAF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5E9BAF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5E9BAF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5E9BA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14374"/>
        </a:buClr>
        <a:buFont typeface="Arial" pitchFamily="34" charset="0"/>
        <a:buChar char="•"/>
        <a:defRPr sz="2400" kern="1200">
          <a:solidFill>
            <a:srgbClr val="262626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14374"/>
        </a:buClr>
        <a:buSzPct val="100000"/>
        <a:buFont typeface="Arial" pitchFamily="34" charset="0"/>
        <a:buChar char="•"/>
        <a:defRPr sz="2400" kern="1200">
          <a:solidFill>
            <a:srgbClr val="404040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14374"/>
        </a:buClr>
        <a:buFont typeface="Arial" pitchFamily="34" charset="0"/>
        <a:buChar char="•"/>
        <a:defRPr sz="2000" kern="1200">
          <a:solidFill>
            <a:srgbClr val="404040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14374"/>
        </a:buClr>
        <a:buFont typeface="Arial" pitchFamily="34" charset="0"/>
        <a:buChar char="•"/>
        <a:defRPr kern="1200">
          <a:solidFill>
            <a:srgbClr val="404040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14374"/>
        </a:buClr>
        <a:buFont typeface="Arial" pitchFamily="34" charset="0"/>
        <a:buChar char="•"/>
        <a:defRPr sz="1600" kern="1200">
          <a:solidFill>
            <a:srgbClr val="404040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panasonic.aero" TargetMode="External"/><Relationship Id="rId2" Type="http://schemas.openxmlformats.org/officeDocument/2006/relationships/hyperlink" Target="https://myife.panasonic.aero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955" y="208299"/>
            <a:ext cx="7772400" cy="49997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solidFill>
                  <a:srgbClr val="114374"/>
                </a:solidFill>
              </a:rPr>
              <a:t>What</a:t>
            </a:r>
            <a:r>
              <a:rPr lang="zh-CN" altLang="en-US" sz="2400" dirty="0" smtClean="0">
                <a:solidFill>
                  <a:srgbClr val="114374"/>
                </a:solidFill>
              </a:rPr>
              <a:t> </a:t>
            </a:r>
            <a:r>
              <a:rPr lang="en-US" altLang="zh-CN" sz="2400" dirty="0" smtClean="0">
                <a:solidFill>
                  <a:srgbClr val="114374"/>
                </a:solidFill>
              </a:rPr>
              <a:t>is</a:t>
            </a:r>
            <a:r>
              <a:rPr lang="zh-CN" altLang="en-US" sz="2400" dirty="0" smtClean="0">
                <a:solidFill>
                  <a:srgbClr val="114374"/>
                </a:solidFill>
              </a:rPr>
              <a:t> </a:t>
            </a:r>
            <a:r>
              <a:rPr lang="en-US" altLang="zh-CN" sz="2400" dirty="0" smtClean="0">
                <a:solidFill>
                  <a:srgbClr val="114374"/>
                </a:solidFill>
              </a:rPr>
              <a:t>DART?</a:t>
            </a:r>
            <a:endParaRPr lang="en-US" sz="2400" dirty="0">
              <a:solidFill>
                <a:srgbClr val="1143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37" y="771982"/>
            <a:ext cx="78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Reliability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Tool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(DART)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views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analyzes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BITE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data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track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problem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aircraft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through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series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reports.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helps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access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performance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issues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troubleshoot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maintenance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problems.</a:t>
            </a:r>
            <a:endParaRPr lang="zh-CN" altLang="en-US" dirty="0"/>
          </a:p>
        </p:txBody>
      </p:sp>
      <p:pic>
        <p:nvPicPr>
          <p:cNvPr id="3" name="Picture 2" descr="Screen Shot 2016-07-18 at 18.02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45" y="1772193"/>
            <a:ext cx="5675923" cy="31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955" y="208299"/>
            <a:ext cx="7772400" cy="49997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>
                <a:solidFill>
                  <a:srgbClr val="114374"/>
                </a:solidFill>
              </a:rPr>
              <a:t>Applying</a:t>
            </a:r>
            <a:r>
              <a:rPr lang="zh-CN" altLang="en-US" sz="2400" dirty="0" smtClean="0">
                <a:solidFill>
                  <a:srgbClr val="114374"/>
                </a:solidFill>
              </a:rPr>
              <a:t> </a:t>
            </a:r>
            <a:r>
              <a:rPr lang="en-US" altLang="zh-CN" sz="2400" dirty="0" smtClean="0">
                <a:solidFill>
                  <a:srgbClr val="114374"/>
                </a:solidFill>
              </a:rPr>
              <a:t>for</a:t>
            </a:r>
            <a:r>
              <a:rPr lang="zh-CN" altLang="en-US" sz="2400" dirty="0" smtClean="0">
                <a:solidFill>
                  <a:srgbClr val="114374"/>
                </a:solidFill>
              </a:rPr>
              <a:t> </a:t>
            </a:r>
            <a:r>
              <a:rPr lang="en-US" altLang="zh-CN" sz="2400" dirty="0" smtClean="0">
                <a:solidFill>
                  <a:srgbClr val="114374"/>
                </a:solidFill>
              </a:rPr>
              <a:t>the</a:t>
            </a:r>
            <a:r>
              <a:rPr lang="zh-CN" altLang="en-US" sz="2400" dirty="0" smtClean="0">
                <a:solidFill>
                  <a:srgbClr val="114374"/>
                </a:solidFill>
              </a:rPr>
              <a:t> </a:t>
            </a:r>
            <a:r>
              <a:rPr lang="en-US" altLang="zh-CN" sz="2400" dirty="0" smtClean="0">
                <a:solidFill>
                  <a:srgbClr val="114374"/>
                </a:solidFill>
              </a:rPr>
              <a:t>DART</a:t>
            </a:r>
            <a:r>
              <a:rPr lang="zh-CN" altLang="en-US" sz="2400" dirty="0" smtClean="0">
                <a:solidFill>
                  <a:srgbClr val="114374"/>
                </a:solidFill>
              </a:rPr>
              <a:t> </a:t>
            </a:r>
            <a:r>
              <a:rPr lang="en-US" altLang="zh-CN" dirty="0" smtClean="0"/>
              <a:t>Access</a:t>
            </a:r>
            <a:endParaRPr lang="en-US" sz="2400" dirty="0">
              <a:solidFill>
                <a:srgbClr val="1143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840" y="903789"/>
            <a:ext cx="77273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DART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access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is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inherited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from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Panasonic’s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err="1" smtClean="0">
                <a:latin typeface="+mn-lt"/>
              </a:rPr>
              <a:t>MyIFE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account</a:t>
            </a:r>
            <a:r>
              <a:rPr lang="en-US" altLang="zh-CN" sz="1600" dirty="0" smtClean="0">
                <a:latin typeface="+mn-lt"/>
              </a:rPr>
              <a:t>,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therefore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-</a:t>
            </a:r>
            <a:r>
              <a:rPr lang="zh-CN" altLang="en-US" sz="1600" dirty="0" smtClean="0">
                <a:latin typeface="+mn-lt"/>
              </a:rPr>
              <a:t>  </a:t>
            </a:r>
            <a:endParaRPr lang="en-US" altLang="zh-CN" sz="1600" dirty="0" smtClean="0">
              <a:latin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zh-CN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+mn-lt"/>
              </a:rPr>
              <a:t>For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users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who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are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new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to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MyIFE</a:t>
            </a:r>
            <a:r>
              <a:rPr lang="zh-CN" altLang="en-US" sz="1600" dirty="0">
                <a:latin typeface="+mn-lt"/>
              </a:rPr>
              <a:t>, </a:t>
            </a:r>
            <a:r>
              <a:rPr lang="en-US" altLang="zh-CN" sz="1600" dirty="0" smtClean="0">
                <a:latin typeface="+mn-lt"/>
              </a:rPr>
              <a:t>go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to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the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err="1" smtClean="0">
                <a:latin typeface="+mn-lt"/>
              </a:rPr>
              <a:t>MyIFE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site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(</a:t>
            </a:r>
            <a:r>
              <a:rPr lang="en-US" altLang="zh-CN" sz="1600" dirty="0" smtClean="0">
                <a:latin typeface="+mn-lt"/>
                <a:hlinkClick r:id="rId2"/>
              </a:rPr>
              <a:t>https</a:t>
            </a:r>
            <a:r>
              <a:rPr lang="en-US" altLang="zh-CN" sz="1600" dirty="0">
                <a:latin typeface="+mn-lt"/>
                <a:hlinkClick r:id="rId2"/>
              </a:rPr>
              <a:t>://</a:t>
            </a:r>
            <a:r>
              <a:rPr lang="en-US" altLang="zh-CN" sz="1600" dirty="0" smtClean="0">
                <a:latin typeface="+mn-lt"/>
                <a:hlinkClick r:id="rId2"/>
              </a:rPr>
              <a:t>myife.panasonic.aero</a:t>
            </a:r>
            <a:r>
              <a:rPr lang="en-US" altLang="zh-CN" sz="1600" dirty="0" smtClean="0">
                <a:latin typeface="+mn-lt"/>
              </a:rPr>
              <a:t>)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and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request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for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an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account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using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the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“Request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MyIFE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Membership”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entry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on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the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main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page.</a:t>
            </a:r>
            <a:r>
              <a:rPr lang="zh-CN" altLang="en-US" sz="1600" dirty="0">
                <a:latin typeface="+mn-lt"/>
              </a:rPr>
              <a:t> </a:t>
            </a:r>
            <a:endParaRPr lang="en-US" altLang="zh-CN" sz="1600" dirty="0">
              <a:latin typeface="+mn-lt"/>
            </a:endParaRPr>
          </a:p>
          <a:p>
            <a:endParaRPr lang="en-US" altLang="zh-CN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+mn-lt"/>
              </a:rPr>
              <a:t>For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users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who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have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received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err="1" smtClean="0">
                <a:latin typeface="+mn-lt"/>
              </a:rPr>
              <a:t>MyIFE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account,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go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the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DART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site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(</a:t>
            </a:r>
            <a:r>
              <a:rPr lang="en-US" altLang="zh-CN" sz="1600" dirty="0" smtClean="0">
                <a:latin typeface="+mn-lt"/>
                <a:hlinkClick r:id="rId3"/>
              </a:rPr>
              <a:t>https://dart.panasonic.aero</a:t>
            </a:r>
            <a:r>
              <a:rPr lang="en-US" altLang="zh-CN" sz="1600" dirty="0" smtClean="0">
                <a:latin typeface="+mn-lt"/>
              </a:rPr>
              <a:t>),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and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log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in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with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the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same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credential.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+mn-lt"/>
              </a:rPr>
              <a:t>When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logging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into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the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DART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for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the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first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time,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your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account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may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not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have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been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enabled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properly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for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your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airline’s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profile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by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default.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In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this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case,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contact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your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GCS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Account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team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and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provide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your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login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username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for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configuration.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+mn-lt"/>
              </a:rPr>
              <a:t>Your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DART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account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will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be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properly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configured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and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ready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use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within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two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working</a:t>
            </a:r>
            <a:r>
              <a:rPr lang="zh-CN" altLang="en-US" sz="1600" dirty="0" smtClean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days.</a:t>
            </a:r>
          </a:p>
          <a:p>
            <a:endParaRPr lang="en-US" altLang="zh-C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7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Corporate PowerPoint Template">
  <a:themeElements>
    <a:clrScheme name="Panasonic">
      <a:dk1>
        <a:sysClr val="windowText" lastClr="000000"/>
      </a:dk1>
      <a:lt1>
        <a:sysClr val="window" lastClr="FFFFFF"/>
      </a:lt1>
      <a:dk2>
        <a:srgbClr val="1F497D"/>
      </a:dk2>
      <a:lt2>
        <a:srgbClr val="CECECE"/>
      </a:lt2>
      <a:accent1>
        <a:srgbClr val="0B51A4"/>
      </a:accent1>
      <a:accent2>
        <a:srgbClr val="0F3261"/>
      </a:accent2>
      <a:accent3>
        <a:srgbClr val="5E9AAF"/>
      </a:accent3>
      <a:accent4>
        <a:srgbClr val="B6850C"/>
      </a:accent4>
      <a:accent5>
        <a:srgbClr val="5B005E"/>
      </a:accent5>
      <a:accent6>
        <a:srgbClr val="0B360E"/>
      </a:accent6>
      <a:hlink>
        <a:srgbClr val="0B51A4"/>
      </a:hlink>
      <a:folHlink>
        <a:srgbClr val="0F326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Corporate PowerPoint Template</Template>
  <TotalTime>2216</TotalTime>
  <Words>175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2015 Corporate PowerPoint Template</vt:lpstr>
      <vt:lpstr>What is DART?</vt:lpstr>
      <vt:lpstr>Applying for the DART Access</vt:lpstr>
    </vt:vector>
  </TitlesOfParts>
  <Company>Panasonic Avionics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Eskola</dc:creator>
  <dc:description>Copyright 2015 - Panasonic Avionics Corporation - Proprietary and Confidential</dc:description>
  <cp:lastModifiedBy>user_admin</cp:lastModifiedBy>
  <cp:revision>180</cp:revision>
  <cp:lastPrinted>2015-08-28T21:17:00Z</cp:lastPrinted>
  <dcterms:created xsi:type="dcterms:W3CDTF">2015-02-25T16:35:44Z</dcterms:created>
  <dcterms:modified xsi:type="dcterms:W3CDTF">2016-10-24T06:07:12Z</dcterms:modified>
</cp:coreProperties>
</file>