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6" r:id="rId10"/>
    <p:sldId id="263" r:id="rId11"/>
    <p:sldId id="264" r:id="rId12"/>
    <p:sldId id="265" r:id="rId13"/>
    <p:sldId id="270" r:id="rId14"/>
    <p:sldId id="271"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12.wmf"/><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13.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13.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13.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13.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13.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3.wmf"/><Relationship Id="rId7" Type="http://schemas.openxmlformats.org/officeDocument/2006/relationships/oleObject" Target="../embeddings/oleObject34.bin"/><Relationship Id="rId6" Type="http://schemas.openxmlformats.org/officeDocument/2006/relationships/image" Target="../media/image9.wmf"/><Relationship Id="rId5" Type="http://schemas.openxmlformats.org/officeDocument/2006/relationships/oleObject" Target="../embeddings/oleObject33.bin"/><Relationship Id="rId4" Type="http://schemas.openxmlformats.org/officeDocument/2006/relationships/image" Target="../media/image8.wmf"/><Relationship Id="rId3" Type="http://schemas.openxmlformats.org/officeDocument/2006/relationships/oleObject" Target="../embeddings/oleObject32.bin"/><Relationship Id="rId2" Type="http://schemas.openxmlformats.org/officeDocument/2006/relationships/image" Target="../media/image7.wmf"/><Relationship Id="rId11" Type="http://schemas.openxmlformats.org/officeDocument/2006/relationships/vmlDrawing" Target="../drawings/vmlDrawing7.vml"/><Relationship Id="rId10" Type="http://schemas.openxmlformats.org/officeDocument/2006/relationships/slideLayout" Target="../slideLayouts/slideLayout2.xml"/><Relationship Id="rId1" Type="http://schemas.openxmlformats.org/officeDocument/2006/relationships/oleObject" Target="../embeddings/oleObject31.bin"/></Relationships>
</file>

<file path=ppt/slides/_rels/slide11.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3.wmf"/><Relationship Id="rId7" Type="http://schemas.openxmlformats.org/officeDocument/2006/relationships/oleObject" Target="../embeddings/oleObject38.bin"/><Relationship Id="rId6" Type="http://schemas.openxmlformats.org/officeDocument/2006/relationships/image" Target="../media/image9.wmf"/><Relationship Id="rId5" Type="http://schemas.openxmlformats.org/officeDocument/2006/relationships/oleObject" Target="../embeddings/oleObject37.bin"/><Relationship Id="rId4" Type="http://schemas.openxmlformats.org/officeDocument/2006/relationships/image" Target="../media/image8.wmf"/><Relationship Id="rId3" Type="http://schemas.openxmlformats.org/officeDocument/2006/relationships/oleObject" Target="../embeddings/oleObject36.bin"/><Relationship Id="rId2" Type="http://schemas.openxmlformats.org/officeDocument/2006/relationships/image" Target="../media/image7.wmf"/><Relationship Id="rId13" Type="http://schemas.openxmlformats.org/officeDocument/2006/relationships/vmlDrawing" Target="../drawings/vmlDrawing8.vml"/><Relationship Id="rId12" Type="http://schemas.openxmlformats.org/officeDocument/2006/relationships/slideLayout" Target="../slideLayouts/slideLayout2.xml"/><Relationship Id="rId11" Type="http://schemas.openxmlformats.org/officeDocument/2006/relationships/image" Target="../media/image25.png"/><Relationship Id="rId10" Type="http://schemas.openxmlformats.org/officeDocument/2006/relationships/image" Target="../media/image24.png"/><Relationship Id="rId1" Type="http://schemas.openxmlformats.org/officeDocument/2006/relationships/oleObject" Target="../embeddings/oleObject35.bin"/></Relationships>
</file>

<file path=ppt/slides/_rels/slide12.xml.rels><?xml version="1.0" encoding="UTF-8" standalone="yes"?>
<Relationships xmlns="http://schemas.openxmlformats.org/package/2006/relationships"><Relationship Id="rId7" Type="http://schemas.openxmlformats.org/officeDocument/2006/relationships/vmlDrawing" Target="../drawings/vmlDrawing9.vml"/><Relationship Id="rId6" Type="http://schemas.openxmlformats.org/officeDocument/2006/relationships/slideLayout" Target="../slideLayouts/slideLayout2.xml"/><Relationship Id="rId5" Type="http://schemas.openxmlformats.org/officeDocument/2006/relationships/image" Target="../media/image29.wmf"/><Relationship Id="rId4" Type="http://schemas.openxmlformats.org/officeDocument/2006/relationships/oleObject" Target="../embeddings/oleObject39.bin"/><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oleObject" Target="../embeddings/oleObject2.bin"/><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wmf"/><Relationship Id="rId7" Type="http://schemas.openxmlformats.org/officeDocument/2006/relationships/oleObject" Target="../embeddings/oleObject6.bin"/><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 Id="rId3" Type="http://schemas.openxmlformats.org/officeDocument/2006/relationships/oleObject" Target="../embeddings/oleObject4.bin"/><Relationship Id="rId2" Type="http://schemas.openxmlformats.org/officeDocument/2006/relationships/image" Target="../media/image7.wmf"/><Relationship Id="rId13" Type="http://schemas.openxmlformats.org/officeDocument/2006/relationships/vmlDrawing" Target="../drawings/vmlDrawing2.vml"/><Relationship Id="rId12" Type="http://schemas.openxmlformats.org/officeDocument/2006/relationships/slideLayout" Target="../slideLayouts/slideLayout2.xml"/><Relationship Id="rId11" Type="http://schemas.openxmlformats.org/officeDocument/2006/relationships/image" Target="../media/image12.wmf"/><Relationship Id="rId10" Type="http://schemas.openxmlformats.org/officeDocument/2006/relationships/oleObject" Target="../embeddings/oleObject7.bin"/><Relationship Id="rId1"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9.wmf"/><Relationship Id="rId7" Type="http://schemas.openxmlformats.org/officeDocument/2006/relationships/oleObject" Target="../embeddings/oleObject11.bin"/><Relationship Id="rId6" Type="http://schemas.openxmlformats.org/officeDocument/2006/relationships/image" Target="../media/image8.wmf"/><Relationship Id="rId5" Type="http://schemas.openxmlformats.org/officeDocument/2006/relationships/oleObject" Target="../embeddings/oleObject10.bin"/><Relationship Id="rId4" Type="http://schemas.openxmlformats.org/officeDocument/2006/relationships/image" Target="../media/image7.wmf"/><Relationship Id="rId3" Type="http://schemas.openxmlformats.org/officeDocument/2006/relationships/oleObject" Target="../embeddings/oleObject9.bin"/><Relationship Id="rId2" Type="http://schemas.openxmlformats.org/officeDocument/2006/relationships/image" Target="../media/image12.wmf"/><Relationship Id="rId17" Type="http://schemas.openxmlformats.org/officeDocument/2006/relationships/vmlDrawing" Target="../drawings/vmlDrawing3.vml"/><Relationship Id="rId16" Type="http://schemas.openxmlformats.org/officeDocument/2006/relationships/slideLayout" Target="../slideLayouts/slideLayout2.xml"/><Relationship Id="rId15" Type="http://schemas.openxmlformats.org/officeDocument/2006/relationships/oleObject" Target="../embeddings/oleObject16.bin"/><Relationship Id="rId14" Type="http://schemas.openxmlformats.org/officeDocument/2006/relationships/oleObject" Target="../embeddings/oleObject15.bin"/><Relationship Id="rId13" Type="http://schemas.openxmlformats.org/officeDocument/2006/relationships/oleObject" Target="../embeddings/oleObject14.bin"/><Relationship Id="rId12" Type="http://schemas.openxmlformats.org/officeDocument/2006/relationships/oleObject" Target="../embeddings/oleObject13.bin"/><Relationship Id="rId11" Type="http://schemas.openxmlformats.org/officeDocument/2006/relationships/image" Target="../media/image11.png"/><Relationship Id="rId10" Type="http://schemas.openxmlformats.org/officeDocument/2006/relationships/image" Target="../media/image13.wmf"/><Relationship Id="rId1"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3.wmf"/><Relationship Id="rId7" Type="http://schemas.openxmlformats.org/officeDocument/2006/relationships/oleObject" Target="../embeddings/oleObject20.bin"/><Relationship Id="rId6" Type="http://schemas.openxmlformats.org/officeDocument/2006/relationships/image" Target="../media/image9.wmf"/><Relationship Id="rId5" Type="http://schemas.openxmlformats.org/officeDocument/2006/relationships/oleObject" Target="../embeddings/oleObject19.bin"/><Relationship Id="rId4" Type="http://schemas.openxmlformats.org/officeDocument/2006/relationships/image" Target="../media/image8.wmf"/><Relationship Id="rId3" Type="http://schemas.openxmlformats.org/officeDocument/2006/relationships/oleObject" Target="../embeddings/oleObject18.bin"/><Relationship Id="rId2" Type="http://schemas.openxmlformats.org/officeDocument/2006/relationships/image" Target="../media/image7.wmf"/><Relationship Id="rId17" Type="http://schemas.openxmlformats.org/officeDocument/2006/relationships/vmlDrawing" Target="../drawings/vmlDrawing4.vml"/><Relationship Id="rId16" Type="http://schemas.openxmlformats.org/officeDocument/2006/relationships/slideLayout" Target="../slideLayouts/slideLayout2.xml"/><Relationship Id="rId15" Type="http://schemas.openxmlformats.org/officeDocument/2006/relationships/image" Target="../media/image17.png"/><Relationship Id="rId14" Type="http://schemas.openxmlformats.org/officeDocument/2006/relationships/image" Target="../media/image16.png"/><Relationship Id="rId13" Type="http://schemas.openxmlformats.org/officeDocument/2006/relationships/image" Target="../media/image15.wmf"/><Relationship Id="rId12" Type="http://schemas.openxmlformats.org/officeDocument/2006/relationships/oleObject" Target="../embeddings/oleObject22.bin"/><Relationship Id="rId11" Type="http://schemas.openxmlformats.org/officeDocument/2006/relationships/image" Target="../media/image14.wmf"/><Relationship Id="rId10" Type="http://schemas.openxmlformats.org/officeDocument/2006/relationships/oleObject" Target="../embeddings/oleObject21.bin"/><Relationship Id="rId1" Type="http://schemas.openxmlformats.org/officeDocument/2006/relationships/oleObject" Target="../embeddings/oleObject17.bin"/></Relationships>
</file>

<file path=ppt/slides/_rels/slide7.xml.rels><?xml version="1.0" encoding="UTF-8" standalone="yes"?>
<Relationships xmlns="http://schemas.openxmlformats.org/package/2006/relationships"><Relationship Id="rId9" Type="http://schemas.openxmlformats.org/officeDocument/2006/relationships/image" Target="../media/image9.wmf"/><Relationship Id="rId8" Type="http://schemas.openxmlformats.org/officeDocument/2006/relationships/oleObject" Target="../embeddings/oleObject25.bin"/><Relationship Id="rId7" Type="http://schemas.openxmlformats.org/officeDocument/2006/relationships/image" Target="../media/image8.wmf"/><Relationship Id="rId6" Type="http://schemas.openxmlformats.org/officeDocument/2006/relationships/oleObject" Target="../embeddings/oleObject24.bin"/><Relationship Id="rId5" Type="http://schemas.openxmlformats.org/officeDocument/2006/relationships/image" Target="../media/image7.wmf"/><Relationship Id="rId4" Type="http://schemas.openxmlformats.org/officeDocument/2006/relationships/oleObject" Target="../embeddings/oleObject23.bin"/><Relationship Id="rId3" Type="http://schemas.openxmlformats.org/officeDocument/2006/relationships/image" Target="../media/image17.png"/><Relationship Id="rId2" Type="http://schemas.openxmlformats.org/officeDocument/2006/relationships/image" Target="../media/image16.png"/><Relationship Id="rId16" Type="http://schemas.openxmlformats.org/officeDocument/2006/relationships/vmlDrawing" Target="../drawings/vmlDrawing5.vml"/><Relationship Id="rId15" Type="http://schemas.openxmlformats.org/officeDocument/2006/relationships/slideLayout" Target="../slideLayouts/slideLayout2.xml"/><Relationship Id="rId14" Type="http://schemas.openxmlformats.org/officeDocument/2006/relationships/image" Target="../media/image20.png"/><Relationship Id="rId13" Type="http://schemas.openxmlformats.org/officeDocument/2006/relationships/image" Target="../media/image19.png"/><Relationship Id="rId12" Type="http://schemas.openxmlformats.org/officeDocument/2006/relationships/image" Target="../media/image11.png"/><Relationship Id="rId11" Type="http://schemas.openxmlformats.org/officeDocument/2006/relationships/image" Target="../media/image13.wmf"/><Relationship Id="rId10" Type="http://schemas.openxmlformats.org/officeDocument/2006/relationships/oleObject" Target="../embeddings/oleObject26.bin"/><Relationship Id="rId1"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9.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3.wmf"/><Relationship Id="rId7" Type="http://schemas.openxmlformats.org/officeDocument/2006/relationships/oleObject" Target="../embeddings/oleObject30.bin"/><Relationship Id="rId6" Type="http://schemas.openxmlformats.org/officeDocument/2006/relationships/image" Target="../media/image9.wmf"/><Relationship Id="rId5" Type="http://schemas.openxmlformats.org/officeDocument/2006/relationships/oleObject" Target="../embeddings/oleObject29.bin"/><Relationship Id="rId4" Type="http://schemas.openxmlformats.org/officeDocument/2006/relationships/image" Target="../media/image8.wmf"/><Relationship Id="rId3" Type="http://schemas.openxmlformats.org/officeDocument/2006/relationships/oleObject" Target="../embeddings/oleObject28.bin"/><Relationship Id="rId2" Type="http://schemas.openxmlformats.org/officeDocument/2006/relationships/image" Target="../media/image7.wmf"/><Relationship Id="rId13" Type="http://schemas.openxmlformats.org/officeDocument/2006/relationships/vmlDrawing" Target="../drawings/vmlDrawing6.vml"/><Relationship Id="rId12" Type="http://schemas.openxmlformats.org/officeDocument/2006/relationships/slideLayout" Target="../slideLayouts/slideLayout2.xml"/><Relationship Id="rId11" Type="http://schemas.openxmlformats.org/officeDocument/2006/relationships/image" Target="../media/image23.png"/><Relationship Id="rId10" Type="http://schemas.openxmlformats.org/officeDocument/2006/relationships/image" Target="../media/image22.png"/><Relationship Id="rId1"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4703445" y="83820"/>
            <a:ext cx="7423785" cy="6681470"/>
          </a:xfrm>
          <a:prstGeom prst="rect">
            <a:avLst/>
          </a:prstGeom>
        </p:spPr>
      </p:pic>
      <p:pic>
        <p:nvPicPr>
          <p:cNvPr id="6" name="内容占位符 3"/>
          <p:cNvPicPr>
            <a:picLocks noChangeAspect="1"/>
          </p:cNvPicPr>
          <p:nvPr/>
        </p:nvPicPr>
        <p:blipFill>
          <a:blip r:embed="rId2"/>
          <a:stretch>
            <a:fillRect/>
          </a:stretch>
        </p:blipFill>
        <p:spPr>
          <a:xfrm>
            <a:off x="694055" y="660400"/>
            <a:ext cx="3457575" cy="52063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5861050" cy="1024255"/>
          </a:xfrm>
        </p:spPr>
        <p:txBody>
          <a:bodyPr/>
          <a:p>
            <a:r>
              <a:rPr lang="en-US" altLang="zh-CN" sz="2400"/>
              <a:t>For the log function we do the same thing</a:t>
            </a:r>
            <a:endParaRPr lang="en-US" altLang="zh-CN" sz="2400"/>
          </a:p>
        </p:txBody>
      </p:sp>
      <p:grpSp>
        <p:nvGrpSpPr>
          <p:cNvPr id="64" name="组合 63"/>
          <p:cNvGrpSpPr/>
          <p:nvPr/>
        </p:nvGrpSpPr>
        <p:grpSpPr>
          <a:xfrm>
            <a:off x="2135505" y="1424305"/>
            <a:ext cx="5656580" cy="3878580"/>
            <a:chOff x="3013" y="2243"/>
            <a:chExt cx="8908" cy="6108"/>
          </a:xfrm>
        </p:grpSpPr>
        <p:sp>
          <p:nvSpPr>
            <p:cNvPr id="19" name="下箭头 18"/>
            <p:cNvSpPr/>
            <p:nvPr/>
          </p:nvSpPr>
          <p:spPr>
            <a:xfrm>
              <a:off x="10934" y="2244"/>
              <a:ext cx="305" cy="3827"/>
            </a:xfrm>
            <a:prstGeom prst="downArrow">
              <a:avLst>
                <a:gd name="adj1" fmla="val 40522"/>
                <a:gd name="adj2" fmla="val 50000"/>
              </a:avLst>
            </a:prstGeom>
            <a:solidFill>
              <a:srgbClr val="00B050"/>
            </a:solidFill>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36" name="下箭头 35"/>
            <p:cNvSpPr/>
            <p:nvPr/>
          </p:nvSpPr>
          <p:spPr>
            <a:xfrm>
              <a:off x="5103" y="2243"/>
              <a:ext cx="370" cy="1957"/>
            </a:xfrm>
            <a:prstGeom prst="down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37" name="下箭头 36"/>
            <p:cNvSpPr/>
            <p:nvPr/>
          </p:nvSpPr>
          <p:spPr>
            <a:xfrm>
              <a:off x="8661" y="2244"/>
              <a:ext cx="370" cy="3827"/>
            </a:xfrm>
            <a:prstGeom prst="downArrow">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grpSp>
          <p:nvGrpSpPr>
            <p:cNvPr id="38" name="组合 37"/>
            <p:cNvGrpSpPr/>
            <p:nvPr/>
          </p:nvGrpSpPr>
          <p:grpSpPr>
            <a:xfrm>
              <a:off x="3013" y="2932"/>
              <a:ext cx="8908" cy="5419"/>
              <a:chOff x="2999" y="2932"/>
              <a:chExt cx="8908" cy="5419"/>
            </a:xfrm>
          </p:grpSpPr>
          <p:sp>
            <p:nvSpPr>
              <p:cNvPr id="39" name="椭圆 38"/>
              <p:cNvSpPr/>
              <p:nvPr/>
            </p:nvSpPr>
            <p:spPr>
              <a:xfrm>
                <a:off x="4109" y="3763"/>
                <a:ext cx="887" cy="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4109" y="4763"/>
                <a:ext cx="887" cy="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7555" y="5633"/>
                <a:ext cx="887" cy="87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4109" y="6508"/>
                <a:ext cx="887" cy="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文本框 42"/>
              <p:cNvSpPr txBox="1"/>
              <p:nvPr/>
            </p:nvSpPr>
            <p:spPr>
              <a:xfrm>
                <a:off x="3684" y="5732"/>
                <a:ext cx="1063" cy="777"/>
              </a:xfrm>
              <a:prstGeom prst="rect">
                <a:avLst/>
              </a:prstGeom>
              <a:noFill/>
            </p:spPr>
            <p:txBody>
              <a:bodyPr vert="eaVert" wrap="square" rtlCol="0">
                <a:spAutoFit/>
              </a:bodyPr>
              <a:p>
                <a:endParaRPr lang="en-US" altLang="zh-CN" sz="3200"/>
              </a:p>
            </p:txBody>
          </p:sp>
          <p:cxnSp>
            <p:nvCxnSpPr>
              <p:cNvPr id="44" name="直接箭头连接符 43"/>
              <p:cNvCxnSpPr>
                <a:stCxn id="39" idx="6"/>
              </p:cNvCxnSpPr>
              <p:nvPr/>
            </p:nvCxnSpPr>
            <p:spPr>
              <a:xfrm>
                <a:off x="4996" y="4201"/>
                <a:ext cx="2487" cy="18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40" idx="6"/>
                <a:endCxn id="41" idx="2"/>
              </p:cNvCxnSpPr>
              <p:nvPr/>
            </p:nvCxnSpPr>
            <p:spPr>
              <a:xfrm>
                <a:off x="4996" y="5202"/>
                <a:ext cx="2559" cy="8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V="1">
                <a:off x="5025" y="6033"/>
                <a:ext cx="2500" cy="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4996" y="6045"/>
                <a:ext cx="2500" cy="1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2999" y="4622"/>
                <a:ext cx="1405" cy="580"/>
              </a:xfrm>
              <a:prstGeom prst="rect">
                <a:avLst/>
              </a:prstGeom>
              <a:noFill/>
            </p:spPr>
            <p:txBody>
              <a:bodyPr wrap="square" rtlCol="0">
                <a:spAutoFit/>
              </a:bodyPr>
              <a:p>
                <a:r>
                  <a:rPr lang="en-US" altLang="zh-CN"/>
                  <a:t>input</a:t>
                </a:r>
                <a:endParaRPr lang="en-US" altLang="zh-CN"/>
              </a:p>
            </p:txBody>
          </p:sp>
          <p:graphicFrame>
            <p:nvGraphicFramePr>
              <p:cNvPr id="49" name="对象 48">
                <a:hlinkClick r:id="" action="ppaction://ole?verb="/>
              </p:cNvPr>
              <p:cNvGraphicFramePr>
                <a:graphicFrameLocks noChangeAspect="1"/>
              </p:cNvGraphicFramePr>
              <p:nvPr/>
            </p:nvGraphicFramePr>
            <p:xfrm>
              <a:off x="5682" y="6110"/>
              <a:ext cx="780" cy="576"/>
            </p:xfrm>
            <a:graphic>
              <a:graphicData uri="http://schemas.openxmlformats.org/presentationml/2006/ole">
                <mc:AlternateContent xmlns:mc="http://schemas.openxmlformats.org/markup-compatibility/2006">
                  <mc:Choice xmlns:v="urn:schemas-microsoft-com:vml" Requires="v">
                    <p:oleObj spid="_x0000_s50" name="" r:id="rId1" imgW="304800" imgH="228600" progId="Equation.KSEE3">
                      <p:embed/>
                    </p:oleObj>
                  </mc:Choice>
                  <mc:Fallback>
                    <p:oleObj name="" r:id="rId1" imgW="304800" imgH="228600" progId="Equation.KSEE3">
                      <p:embed/>
                      <p:pic>
                        <p:nvPicPr>
                          <p:cNvPr id="0" name="图片 1024"/>
                          <p:cNvPicPr/>
                          <p:nvPr/>
                        </p:nvPicPr>
                        <p:blipFill>
                          <a:blip r:embed="rId2"/>
                          <a:stretch>
                            <a:fillRect/>
                          </a:stretch>
                        </p:blipFill>
                        <p:spPr>
                          <a:xfrm>
                            <a:off x="5682" y="6110"/>
                            <a:ext cx="780" cy="576"/>
                          </a:xfrm>
                          <a:prstGeom prst="rect">
                            <a:avLst/>
                          </a:prstGeom>
                        </p:spPr>
                      </p:pic>
                    </p:oleObj>
                  </mc:Fallback>
                </mc:AlternateContent>
              </a:graphicData>
            </a:graphic>
          </p:graphicFrame>
          <p:graphicFrame>
            <p:nvGraphicFramePr>
              <p:cNvPr id="51" name="对象 50">
                <a:hlinkClick r:id="" action="ppaction://ole?verb="/>
              </p:cNvPr>
              <p:cNvGraphicFramePr>
                <a:graphicFrameLocks noChangeAspect="1"/>
              </p:cNvGraphicFramePr>
              <p:nvPr/>
            </p:nvGraphicFramePr>
            <p:xfrm>
              <a:off x="5877" y="7014"/>
              <a:ext cx="585" cy="576"/>
            </p:xfrm>
            <a:graphic>
              <a:graphicData uri="http://schemas.openxmlformats.org/presentationml/2006/ole">
                <mc:AlternateContent xmlns:mc="http://schemas.openxmlformats.org/markup-compatibility/2006">
                  <mc:Choice xmlns:v="urn:schemas-microsoft-com:vml" Requires="v">
                    <p:oleObj spid="_x0000_s52" name="" r:id="rId3" imgW="228600" imgH="228600" progId="Equation.KSEE3">
                      <p:embed/>
                    </p:oleObj>
                  </mc:Choice>
                  <mc:Fallback>
                    <p:oleObj name="" r:id="rId3" imgW="228600" imgH="228600" progId="Equation.KSEE3">
                      <p:embed/>
                      <p:pic>
                        <p:nvPicPr>
                          <p:cNvPr id="0" name="图片 1024"/>
                          <p:cNvPicPr/>
                          <p:nvPr/>
                        </p:nvPicPr>
                        <p:blipFill>
                          <a:blip r:embed="rId4"/>
                          <a:stretch>
                            <a:fillRect/>
                          </a:stretch>
                        </p:blipFill>
                        <p:spPr>
                          <a:xfrm>
                            <a:off x="5877" y="7014"/>
                            <a:ext cx="585" cy="576"/>
                          </a:xfrm>
                          <a:prstGeom prst="rect">
                            <a:avLst/>
                          </a:prstGeom>
                        </p:spPr>
                      </p:pic>
                    </p:oleObj>
                  </mc:Fallback>
                </mc:AlternateContent>
              </a:graphicData>
            </a:graphic>
          </p:graphicFrame>
          <p:graphicFrame>
            <p:nvGraphicFramePr>
              <p:cNvPr id="53" name="对象 52">
                <a:hlinkClick r:id="" action="ppaction://ole?verb="/>
              </p:cNvPr>
              <p:cNvGraphicFramePr>
                <a:graphicFrameLocks noChangeAspect="1"/>
              </p:cNvGraphicFramePr>
              <p:nvPr/>
            </p:nvGraphicFramePr>
            <p:xfrm>
              <a:off x="6016" y="4384"/>
              <a:ext cx="520" cy="545"/>
            </p:xfrm>
            <a:graphic>
              <a:graphicData uri="http://schemas.openxmlformats.org/presentationml/2006/ole">
                <mc:AlternateContent xmlns:mc="http://schemas.openxmlformats.org/markup-compatibility/2006">
                  <mc:Choice xmlns:v="urn:schemas-microsoft-com:vml" Requires="v">
                    <p:oleObj spid="_x0000_s54" name="" r:id="rId5" imgW="203200" imgH="215900" progId="Equation.KSEE3">
                      <p:embed/>
                    </p:oleObj>
                  </mc:Choice>
                  <mc:Fallback>
                    <p:oleObj name="" r:id="rId5" imgW="203200" imgH="215900" progId="Equation.KSEE3">
                      <p:embed/>
                      <p:pic>
                        <p:nvPicPr>
                          <p:cNvPr id="0" name="图片 1024"/>
                          <p:cNvPicPr/>
                          <p:nvPr/>
                        </p:nvPicPr>
                        <p:blipFill>
                          <a:blip r:embed="rId6"/>
                          <a:stretch>
                            <a:fillRect/>
                          </a:stretch>
                        </p:blipFill>
                        <p:spPr>
                          <a:xfrm>
                            <a:off x="6016" y="4384"/>
                            <a:ext cx="520" cy="545"/>
                          </a:xfrm>
                          <a:prstGeom prst="rect">
                            <a:avLst/>
                          </a:prstGeom>
                        </p:spPr>
                      </p:pic>
                    </p:oleObj>
                  </mc:Fallback>
                </mc:AlternateContent>
              </a:graphicData>
            </a:graphic>
          </p:graphicFrame>
          <p:graphicFrame>
            <p:nvGraphicFramePr>
              <p:cNvPr id="55" name="对象 54">
                <a:hlinkClick r:id="" action="ppaction://ole?verb="/>
              </p:cNvPr>
              <p:cNvGraphicFramePr>
                <a:graphicFrameLocks noChangeAspect="1"/>
              </p:cNvGraphicFramePr>
              <p:nvPr/>
            </p:nvGraphicFramePr>
            <p:xfrm>
              <a:off x="5682" y="4986"/>
              <a:ext cx="551" cy="544"/>
            </p:xfrm>
            <a:graphic>
              <a:graphicData uri="http://schemas.openxmlformats.org/presentationml/2006/ole">
                <mc:AlternateContent xmlns:mc="http://schemas.openxmlformats.org/markup-compatibility/2006">
                  <mc:Choice xmlns:v="urn:schemas-microsoft-com:vml" Requires="v">
                    <p:oleObj spid="_x0000_s56" name="" r:id="rId7" imgW="215900" imgH="215900" progId="Equation.KSEE3">
                      <p:embed/>
                    </p:oleObj>
                  </mc:Choice>
                  <mc:Fallback>
                    <p:oleObj name="" r:id="rId7" imgW="215900" imgH="215900" progId="Equation.KSEE3">
                      <p:embed/>
                      <p:pic>
                        <p:nvPicPr>
                          <p:cNvPr id="0" name="图片 1024"/>
                          <p:cNvPicPr/>
                          <p:nvPr/>
                        </p:nvPicPr>
                        <p:blipFill>
                          <a:blip r:embed="rId8"/>
                          <a:stretch>
                            <a:fillRect/>
                          </a:stretch>
                        </p:blipFill>
                        <p:spPr>
                          <a:xfrm>
                            <a:off x="5682" y="4986"/>
                            <a:ext cx="551" cy="544"/>
                          </a:xfrm>
                          <a:prstGeom prst="rect">
                            <a:avLst/>
                          </a:prstGeom>
                        </p:spPr>
                      </p:pic>
                    </p:oleObj>
                  </mc:Fallback>
                </mc:AlternateContent>
              </a:graphicData>
            </a:graphic>
          </p:graphicFrame>
          <p:cxnSp>
            <p:nvCxnSpPr>
              <p:cNvPr id="57" name="直接箭头连接符 56"/>
              <p:cNvCxnSpPr>
                <a:stCxn id="41" idx="6"/>
              </p:cNvCxnSpPr>
              <p:nvPr/>
            </p:nvCxnSpPr>
            <p:spPr>
              <a:xfrm>
                <a:off x="8442" y="6071"/>
                <a:ext cx="2591" cy="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9221" y="5530"/>
                <a:ext cx="1713" cy="580"/>
              </a:xfrm>
              <a:prstGeom prst="rect">
                <a:avLst/>
              </a:prstGeom>
              <a:noFill/>
            </p:spPr>
            <p:txBody>
              <a:bodyPr wrap="square" rtlCol="0">
                <a:spAutoFit/>
              </a:bodyPr>
              <a:p>
                <a:r>
                  <a:rPr lang="en-US" altLang="zh-CN"/>
                  <a:t>sigmoid</a:t>
                </a:r>
                <a:endParaRPr lang="en-US" altLang="zh-CN"/>
              </a:p>
            </p:txBody>
          </p:sp>
          <p:pic>
            <p:nvPicPr>
              <p:cNvPr id="59" name="图片 58"/>
              <p:cNvPicPr>
                <a:picLocks noChangeAspect="1"/>
              </p:cNvPicPr>
              <p:nvPr/>
            </p:nvPicPr>
            <p:blipFill>
              <a:blip r:embed="rId9"/>
              <a:stretch>
                <a:fillRect/>
              </a:stretch>
            </p:blipFill>
            <p:spPr>
              <a:xfrm>
                <a:off x="9221" y="6151"/>
                <a:ext cx="1519" cy="1199"/>
              </a:xfrm>
              <a:prstGeom prst="rect">
                <a:avLst/>
              </a:prstGeom>
            </p:spPr>
          </p:pic>
          <p:sp>
            <p:nvSpPr>
              <p:cNvPr id="60" name="椭圆 59"/>
              <p:cNvSpPr/>
              <p:nvPr/>
            </p:nvSpPr>
            <p:spPr>
              <a:xfrm>
                <a:off x="4109" y="7476"/>
                <a:ext cx="887" cy="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文本框 60"/>
              <p:cNvSpPr txBox="1"/>
              <p:nvPr/>
            </p:nvSpPr>
            <p:spPr>
              <a:xfrm>
                <a:off x="5459" y="2933"/>
                <a:ext cx="668" cy="580"/>
              </a:xfrm>
              <a:prstGeom prst="rect">
                <a:avLst/>
              </a:prstGeom>
              <a:noFill/>
            </p:spPr>
            <p:txBody>
              <a:bodyPr wrap="square" rtlCol="0">
                <a:spAutoFit/>
              </a:bodyPr>
              <a:p>
                <a:r>
                  <a:rPr lang="en-US" altLang="zh-CN"/>
                  <a:t>A</a:t>
                </a:r>
                <a:endParaRPr lang="en-US" altLang="zh-CN"/>
              </a:p>
            </p:txBody>
          </p:sp>
          <p:sp>
            <p:nvSpPr>
              <p:cNvPr id="62" name="文本框 61"/>
              <p:cNvSpPr txBox="1"/>
              <p:nvPr/>
            </p:nvSpPr>
            <p:spPr>
              <a:xfrm>
                <a:off x="9221" y="2933"/>
                <a:ext cx="668" cy="580"/>
              </a:xfrm>
              <a:prstGeom prst="rect">
                <a:avLst/>
              </a:prstGeom>
              <a:noFill/>
            </p:spPr>
            <p:txBody>
              <a:bodyPr wrap="square" rtlCol="0">
                <a:spAutoFit/>
              </a:bodyPr>
              <a:p>
                <a:r>
                  <a:rPr lang="en-US" altLang="zh-CN"/>
                  <a:t>B</a:t>
                </a:r>
                <a:endParaRPr lang="en-US" altLang="zh-CN"/>
              </a:p>
            </p:txBody>
          </p:sp>
          <p:sp>
            <p:nvSpPr>
              <p:cNvPr id="63" name="文本框 62"/>
              <p:cNvSpPr txBox="1"/>
              <p:nvPr/>
            </p:nvSpPr>
            <p:spPr>
              <a:xfrm>
                <a:off x="11239" y="2932"/>
                <a:ext cx="668" cy="580"/>
              </a:xfrm>
              <a:prstGeom prst="rect">
                <a:avLst/>
              </a:prstGeom>
              <a:noFill/>
            </p:spPr>
            <p:txBody>
              <a:bodyPr wrap="square" rtlCol="0">
                <a:spAutoFit/>
              </a:bodyPr>
              <a:p>
                <a:r>
                  <a:rPr lang="en-US" altLang="zh-CN"/>
                  <a:t>C</a:t>
                </a:r>
                <a:endParaRPr lang="en-US" altLang="zh-CN"/>
              </a:p>
            </p:txBody>
          </p:sp>
        </p:grpSp>
      </p:grpSp>
      <p:sp>
        <p:nvSpPr>
          <p:cNvPr id="4" name="文本框 3"/>
          <p:cNvSpPr txBox="1"/>
          <p:nvPr/>
        </p:nvSpPr>
        <p:spPr>
          <a:xfrm>
            <a:off x="2135505" y="5791835"/>
            <a:ext cx="6581775" cy="645160"/>
          </a:xfrm>
          <a:prstGeom prst="rect">
            <a:avLst/>
          </a:prstGeom>
          <a:noFill/>
        </p:spPr>
        <p:txBody>
          <a:bodyPr wrap="square" rtlCol="0">
            <a:spAutoFit/>
          </a:bodyPr>
          <a:p>
            <a:r>
              <a:rPr lang="en-US" altLang="zh-CN"/>
              <a:t>because f(x) = log(x) require the x&gt;0, so we can only add the log function in the place A and C</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264920" y="2476500"/>
            <a:ext cx="3890645" cy="368300"/>
          </a:xfrm>
          <a:prstGeom prst="rect">
            <a:avLst/>
          </a:prstGeom>
          <a:noFill/>
        </p:spPr>
        <p:txBody>
          <a:bodyPr wrap="square" rtlCol="0">
            <a:spAutoFit/>
          </a:bodyPr>
          <a:p>
            <a:r>
              <a:rPr lang="en-US" altLang="zh-CN"/>
              <a:t>Add the power function at place A</a:t>
            </a:r>
            <a:endParaRPr lang="en-US" altLang="zh-CN"/>
          </a:p>
        </p:txBody>
      </p:sp>
      <p:sp>
        <p:nvSpPr>
          <p:cNvPr id="7" name="文本框 6"/>
          <p:cNvSpPr txBox="1"/>
          <p:nvPr/>
        </p:nvSpPr>
        <p:spPr>
          <a:xfrm>
            <a:off x="1314450" y="3729355"/>
            <a:ext cx="3890645" cy="368300"/>
          </a:xfrm>
          <a:prstGeom prst="rect">
            <a:avLst/>
          </a:prstGeom>
          <a:noFill/>
        </p:spPr>
        <p:txBody>
          <a:bodyPr wrap="square" rtlCol="0">
            <a:spAutoFit/>
          </a:bodyPr>
          <a:p>
            <a:r>
              <a:rPr lang="en-US" altLang="zh-CN"/>
              <a:t>Add the power function at place C</a:t>
            </a:r>
            <a:endParaRPr lang="en-US" altLang="zh-CN"/>
          </a:p>
        </p:txBody>
      </p:sp>
      <p:sp>
        <p:nvSpPr>
          <p:cNvPr id="11" name="标题 1"/>
          <p:cNvSpPr>
            <a:spLocks noGrp="1"/>
          </p:cNvSpPr>
          <p:nvPr/>
        </p:nvSpPr>
        <p:spPr>
          <a:xfrm>
            <a:off x="838200" y="995680"/>
            <a:ext cx="1760220"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800"/>
              <a:t>Test the result</a:t>
            </a:r>
            <a:endParaRPr lang="en-US" altLang="zh-CN" sz="1800"/>
          </a:p>
        </p:txBody>
      </p:sp>
      <p:grpSp>
        <p:nvGrpSpPr>
          <p:cNvPr id="64" name="组合 63"/>
          <p:cNvGrpSpPr/>
          <p:nvPr/>
        </p:nvGrpSpPr>
        <p:grpSpPr>
          <a:xfrm>
            <a:off x="6638290" y="900430"/>
            <a:ext cx="4218305" cy="2543175"/>
            <a:chOff x="3013" y="2243"/>
            <a:chExt cx="8908" cy="6108"/>
          </a:xfrm>
        </p:grpSpPr>
        <p:sp>
          <p:nvSpPr>
            <p:cNvPr id="19" name="下箭头 18"/>
            <p:cNvSpPr/>
            <p:nvPr/>
          </p:nvSpPr>
          <p:spPr>
            <a:xfrm>
              <a:off x="10934" y="2244"/>
              <a:ext cx="305" cy="3827"/>
            </a:xfrm>
            <a:prstGeom prst="downArrow">
              <a:avLst>
                <a:gd name="adj1" fmla="val 40522"/>
                <a:gd name="adj2" fmla="val 50000"/>
              </a:avLst>
            </a:prstGeom>
            <a:solidFill>
              <a:srgbClr val="00B050"/>
            </a:solidFill>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36" name="下箭头 35"/>
            <p:cNvSpPr/>
            <p:nvPr/>
          </p:nvSpPr>
          <p:spPr>
            <a:xfrm>
              <a:off x="5103" y="2243"/>
              <a:ext cx="370" cy="1957"/>
            </a:xfrm>
            <a:prstGeom prst="down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grpSp>
          <p:nvGrpSpPr>
            <p:cNvPr id="38" name="组合 37"/>
            <p:cNvGrpSpPr/>
            <p:nvPr/>
          </p:nvGrpSpPr>
          <p:grpSpPr>
            <a:xfrm>
              <a:off x="3013" y="2932"/>
              <a:ext cx="8908" cy="5419"/>
              <a:chOff x="2999" y="2932"/>
              <a:chExt cx="8908" cy="5419"/>
            </a:xfrm>
          </p:grpSpPr>
          <p:sp>
            <p:nvSpPr>
              <p:cNvPr id="39" name="椭圆 38"/>
              <p:cNvSpPr/>
              <p:nvPr/>
            </p:nvSpPr>
            <p:spPr>
              <a:xfrm>
                <a:off x="4109" y="3763"/>
                <a:ext cx="887" cy="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4109" y="4763"/>
                <a:ext cx="887" cy="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7555" y="5633"/>
                <a:ext cx="887" cy="87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4109" y="6508"/>
                <a:ext cx="887" cy="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文本框 42"/>
              <p:cNvSpPr txBox="1"/>
              <p:nvPr/>
            </p:nvSpPr>
            <p:spPr>
              <a:xfrm>
                <a:off x="3684" y="5732"/>
                <a:ext cx="1063" cy="777"/>
              </a:xfrm>
              <a:prstGeom prst="rect">
                <a:avLst/>
              </a:prstGeom>
              <a:noFill/>
            </p:spPr>
            <p:txBody>
              <a:bodyPr vert="eaVert" wrap="square" rtlCol="0">
                <a:spAutoFit/>
              </a:bodyPr>
              <a:p>
                <a:endParaRPr lang="en-US" altLang="zh-CN" sz="3200"/>
              </a:p>
            </p:txBody>
          </p:sp>
          <p:cxnSp>
            <p:nvCxnSpPr>
              <p:cNvPr id="44" name="直接箭头连接符 43"/>
              <p:cNvCxnSpPr>
                <a:stCxn id="39" idx="6"/>
              </p:cNvCxnSpPr>
              <p:nvPr/>
            </p:nvCxnSpPr>
            <p:spPr>
              <a:xfrm>
                <a:off x="4996" y="4201"/>
                <a:ext cx="2487" cy="18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40" idx="6"/>
                <a:endCxn id="41" idx="2"/>
              </p:cNvCxnSpPr>
              <p:nvPr/>
            </p:nvCxnSpPr>
            <p:spPr>
              <a:xfrm>
                <a:off x="4996" y="5202"/>
                <a:ext cx="2559" cy="8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V="1">
                <a:off x="5025" y="6033"/>
                <a:ext cx="2500" cy="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4996" y="6045"/>
                <a:ext cx="2500" cy="1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2999" y="4622"/>
                <a:ext cx="1405" cy="1549"/>
              </a:xfrm>
              <a:prstGeom prst="rect">
                <a:avLst/>
              </a:prstGeom>
              <a:noFill/>
            </p:spPr>
            <p:txBody>
              <a:bodyPr wrap="square" rtlCol="0">
                <a:spAutoFit/>
              </a:bodyPr>
              <a:p>
                <a:r>
                  <a:rPr lang="en-US" altLang="zh-CN"/>
                  <a:t>input</a:t>
                </a:r>
                <a:endParaRPr lang="en-US" altLang="zh-CN"/>
              </a:p>
            </p:txBody>
          </p:sp>
          <p:graphicFrame>
            <p:nvGraphicFramePr>
              <p:cNvPr id="49" name="对象 48">
                <a:hlinkClick r:id="" action="ppaction://ole?verb="/>
              </p:cNvPr>
              <p:cNvGraphicFramePr>
                <a:graphicFrameLocks noChangeAspect="1"/>
              </p:cNvGraphicFramePr>
              <p:nvPr/>
            </p:nvGraphicFramePr>
            <p:xfrm>
              <a:off x="5682" y="6110"/>
              <a:ext cx="780" cy="576"/>
            </p:xfrm>
            <a:graphic>
              <a:graphicData uri="http://schemas.openxmlformats.org/presentationml/2006/ole">
                <mc:AlternateContent xmlns:mc="http://schemas.openxmlformats.org/markup-compatibility/2006">
                  <mc:Choice xmlns:v="urn:schemas-microsoft-com:vml" Requires="v">
                    <p:oleObj spid="_x0000_s50" name="" r:id="rId1" imgW="304800" imgH="228600" progId="Equation.KSEE3">
                      <p:embed/>
                    </p:oleObj>
                  </mc:Choice>
                  <mc:Fallback>
                    <p:oleObj name="" r:id="rId1" imgW="304800" imgH="228600" progId="Equation.KSEE3">
                      <p:embed/>
                      <p:pic>
                        <p:nvPicPr>
                          <p:cNvPr id="0" name="图片 1024"/>
                          <p:cNvPicPr/>
                          <p:nvPr/>
                        </p:nvPicPr>
                        <p:blipFill>
                          <a:blip r:embed="rId2"/>
                          <a:stretch>
                            <a:fillRect/>
                          </a:stretch>
                        </p:blipFill>
                        <p:spPr>
                          <a:xfrm>
                            <a:off x="5682" y="6110"/>
                            <a:ext cx="780" cy="576"/>
                          </a:xfrm>
                          <a:prstGeom prst="rect">
                            <a:avLst/>
                          </a:prstGeom>
                        </p:spPr>
                      </p:pic>
                    </p:oleObj>
                  </mc:Fallback>
                </mc:AlternateContent>
              </a:graphicData>
            </a:graphic>
          </p:graphicFrame>
          <p:graphicFrame>
            <p:nvGraphicFramePr>
              <p:cNvPr id="51" name="对象 50">
                <a:hlinkClick r:id="" action="ppaction://ole?verb="/>
              </p:cNvPr>
              <p:cNvGraphicFramePr>
                <a:graphicFrameLocks noChangeAspect="1"/>
              </p:cNvGraphicFramePr>
              <p:nvPr/>
            </p:nvGraphicFramePr>
            <p:xfrm>
              <a:off x="5877" y="7014"/>
              <a:ext cx="585" cy="576"/>
            </p:xfrm>
            <a:graphic>
              <a:graphicData uri="http://schemas.openxmlformats.org/presentationml/2006/ole">
                <mc:AlternateContent xmlns:mc="http://schemas.openxmlformats.org/markup-compatibility/2006">
                  <mc:Choice xmlns:v="urn:schemas-microsoft-com:vml" Requires="v">
                    <p:oleObj spid="_x0000_s52" name="" r:id="rId3" imgW="228600" imgH="228600" progId="Equation.KSEE3">
                      <p:embed/>
                    </p:oleObj>
                  </mc:Choice>
                  <mc:Fallback>
                    <p:oleObj name="" r:id="rId3" imgW="228600" imgH="228600" progId="Equation.KSEE3">
                      <p:embed/>
                      <p:pic>
                        <p:nvPicPr>
                          <p:cNvPr id="0" name="图片 1024"/>
                          <p:cNvPicPr/>
                          <p:nvPr/>
                        </p:nvPicPr>
                        <p:blipFill>
                          <a:blip r:embed="rId4"/>
                          <a:stretch>
                            <a:fillRect/>
                          </a:stretch>
                        </p:blipFill>
                        <p:spPr>
                          <a:xfrm>
                            <a:off x="5877" y="7014"/>
                            <a:ext cx="585" cy="576"/>
                          </a:xfrm>
                          <a:prstGeom prst="rect">
                            <a:avLst/>
                          </a:prstGeom>
                        </p:spPr>
                      </p:pic>
                    </p:oleObj>
                  </mc:Fallback>
                </mc:AlternateContent>
              </a:graphicData>
            </a:graphic>
          </p:graphicFrame>
          <p:graphicFrame>
            <p:nvGraphicFramePr>
              <p:cNvPr id="53" name="对象 52">
                <a:hlinkClick r:id="" action="ppaction://ole?verb="/>
              </p:cNvPr>
              <p:cNvGraphicFramePr>
                <a:graphicFrameLocks noChangeAspect="1"/>
              </p:cNvGraphicFramePr>
              <p:nvPr/>
            </p:nvGraphicFramePr>
            <p:xfrm>
              <a:off x="6016" y="4384"/>
              <a:ext cx="520" cy="545"/>
            </p:xfrm>
            <a:graphic>
              <a:graphicData uri="http://schemas.openxmlformats.org/presentationml/2006/ole">
                <mc:AlternateContent xmlns:mc="http://schemas.openxmlformats.org/markup-compatibility/2006">
                  <mc:Choice xmlns:v="urn:schemas-microsoft-com:vml" Requires="v">
                    <p:oleObj spid="_x0000_s54" name="" r:id="rId5" imgW="203200" imgH="215900" progId="Equation.KSEE3">
                      <p:embed/>
                    </p:oleObj>
                  </mc:Choice>
                  <mc:Fallback>
                    <p:oleObj name="" r:id="rId5" imgW="203200" imgH="215900" progId="Equation.KSEE3">
                      <p:embed/>
                      <p:pic>
                        <p:nvPicPr>
                          <p:cNvPr id="0" name="图片 1024"/>
                          <p:cNvPicPr/>
                          <p:nvPr/>
                        </p:nvPicPr>
                        <p:blipFill>
                          <a:blip r:embed="rId6"/>
                          <a:stretch>
                            <a:fillRect/>
                          </a:stretch>
                        </p:blipFill>
                        <p:spPr>
                          <a:xfrm>
                            <a:off x="6016" y="4384"/>
                            <a:ext cx="520" cy="545"/>
                          </a:xfrm>
                          <a:prstGeom prst="rect">
                            <a:avLst/>
                          </a:prstGeom>
                        </p:spPr>
                      </p:pic>
                    </p:oleObj>
                  </mc:Fallback>
                </mc:AlternateContent>
              </a:graphicData>
            </a:graphic>
          </p:graphicFrame>
          <p:graphicFrame>
            <p:nvGraphicFramePr>
              <p:cNvPr id="55" name="对象 54">
                <a:hlinkClick r:id="" action="ppaction://ole?verb="/>
              </p:cNvPr>
              <p:cNvGraphicFramePr>
                <a:graphicFrameLocks noChangeAspect="1"/>
              </p:cNvGraphicFramePr>
              <p:nvPr/>
            </p:nvGraphicFramePr>
            <p:xfrm>
              <a:off x="5682" y="4986"/>
              <a:ext cx="551" cy="544"/>
            </p:xfrm>
            <a:graphic>
              <a:graphicData uri="http://schemas.openxmlformats.org/presentationml/2006/ole">
                <mc:AlternateContent xmlns:mc="http://schemas.openxmlformats.org/markup-compatibility/2006">
                  <mc:Choice xmlns:v="urn:schemas-microsoft-com:vml" Requires="v">
                    <p:oleObj spid="_x0000_s56" name="" r:id="rId7" imgW="215900" imgH="215900" progId="Equation.KSEE3">
                      <p:embed/>
                    </p:oleObj>
                  </mc:Choice>
                  <mc:Fallback>
                    <p:oleObj name="" r:id="rId7" imgW="215900" imgH="215900" progId="Equation.KSEE3">
                      <p:embed/>
                      <p:pic>
                        <p:nvPicPr>
                          <p:cNvPr id="0" name="图片 1024"/>
                          <p:cNvPicPr/>
                          <p:nvPr/>
                        </p:nvPicPr>
                        <p:blipFill>
                          <a:blip r:embed="rId8"/>
                          <a:stretch>
                            <a:fillRect/>
                          </a:stretch>
                        </p:blipFill>
                        <p:spPr>
                          <a:xfrm>
                            <a:off x="5682" y="4986"/>
                            <a:ext cx="551" cy="544"/>
                          </a:xfrm>
                          <a:prstGeom prst="rect">
                            <a:avLst/>
                          </a:prstGeom>
                        </p:spPr>
                      </p:pic>
                    </p:oleObj>
                  </mc:Fallback>
                </mc:AlternateContent>
              </a:graphicData>
            </a:graphic>
          </p:graphicFrame>
          <p:cxnSp>
            <p:nvCxnSpPr>
              <p:cNvPr id="57" name="直接箭头连接符 56"/>
              <p:cNvCxnSpPr>
                <a:stCxn id="41" idx="6"/>
              </p:cNvCxnSpPr>
              <p:nvPr/>
            </p:nvCxnSpPr>
            <p:spPr>
              <a:xfrm>
                <a:off x="8442" y="6071"/>
                <a:ext cx="2591" cy="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9221" y="5530"/>
                <a:ext cx="1713" cy="1549"/>
              </a:xfrm>
              <a:prstGeom prst="rect">
                <a:avLst/>
              </a:prstGeom>
              <a:noFill/>
            </p:spPr>
            <p:txBody>
              <a:bodyPr wrap="square" rtlCol="0">
                <a:spAutoFit/>
              </a:bodyPr>
              <a:p>
                <a:r>
                  <a:rPr lang="en-US" altLang="zh-CN"/>
                  <a:t>sigmoid</a:t>
                </a:r>
                <a:endParaRPr lang="en-US" altLang="zh-CN"/>
              </a:p>
            </p:txBody>
          </p:sp>
          <p:pic>
            <p:nvPicPr>
              <p:cNvPr id="59" name="图片 58"/>
              <p:cNvPicPr>
                <a:picLocks noChangeAspect="1"/>
              </p:cNvPicPr>
              <p:nvPr/>
            </p:nvPicPr>
            <p:blipFill>
              <a:blip r:embed="rId9"/>
              <a:stretch>
                <a:fillRect/>
              </a:stretch>
            </p:blipFill>
            <p:spPr>
              <a:xfrm>
                <a:off x="9221" y="6151"/>
                <a:ext cx="1519" cy="1199"/>
              </a:xfrm>
              <a:prstGeom prst="rect">
                <a:avLst/>
              </a:prstGeom>
            </p:spPr>
          </p:pic>
          <p:sp>
            <p:nvSpPr>
              <p:cNvPr id="60" name="椭圆 59"/>
              <p:cNvSpPr/>
              <p:nvPr/>
            </p:nvSpPr>
            <p:spPr>
              <a:xfrm>
                <a:off x="4109" y="7476"/>
                <a:ext cx="887" cy="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文本框 60"/>
              <p:cNvSpPr txBox="1"/>
              <p:nvPr/>
            </p:nvSpPr>
            <p:spPr>
              <a:xfrm>
                <a:off x="5459" y="2933"/>
                <a:ext cx="668" cy="885"/>
              </a:xfrm>
              <a:prstGeom prst="rect">
                <a:avLst/>
              </a:prstGeom>
              <a:noFill/>
            </p:spPr>
            <p:txBody>
              <a:bodyPr wrap="square" rtlCol="0">
                <a:spAutoFit/>
              </a:bodyPr>
              <a:p>
                <a:r>
                  <a:rPr lang="en-US" altLang="zh-CN"/>
                  <a:t>A</a:t>
                </a:r>
                <a:endParaRPr lang="en-US" altLang="zh-CN"/>
              </a:p>
            </p:txBody>
          </p:sp>
          <p:sp>
            <p:nvSpPr>
              <p:cNvPr id="63" name="文本框 62"/>
              <p:cNvSpPr txBox="1"/>
              <p:nvPr/>
            </p:nvSpPr>
            <p:spPr>
              <a:xfrm>
                <a:off x="11239" y="2932"/>
                <a:ext cx="668" cy="885"/>
              </a:xfrm>
              <a:prstGeom prst="rect">
                <a:avLst/>
              </a:prstGeom>
              <a:noFill/>
            </p:spPr>
            <p:txBody>
              <a:bodyPr wrap="square" rtlCol="0">
                <a:spAutoFit/>
              </a:bodyPr>
              <a:p>
                <a:r>
                  <a:rPr lang="en-US" altLang="zh-CN"/>
                  <a:t>C</a:t>
                </a:r>
                <a:endParaRPr lang="en-US" altLang="zh-CN"/>
              </a:p>
            </p:txBody>
          </p:sp>
        </p:grpSp>
      </p:grpSp>
      <p:pic>
        <p:nvPicPr>
          <p:cNvPr id="12" name="图片 11"/>
          <p:cNvPicPr>
            <a:picLocks noChangeAspect="1"/>
          </p:cNvPicPr>
          <p:nvPr/>
        </p:nvPicPr>
        <p:blipFill>
          <a:blip r:embed="rId10"/>
          <a:stretch>
            <a:fillRect/>
          </a:stretch>
        </p:blipFill>
        <p:spPr>
          <a:xfrm>
            <a:off x="1090295" y="3266440"/>
            <a:ext cx="4114800" cy="327660"/>
          </a:xfrm>
          <a:prstGeom prst="rect">
            <a:avLst/>
          </a:prstGeom>
        </p:spPr>
      </p:pic>
      <p:pic>
        <p:nvPicPr>
          <p:cNvPr id="13" name="图片 12"/>
          <p:cNvPicPr>
            <a:picLocks noChangeAspect="1"/>
          </p:cNvPicPr>
          <p:nvPr/>
        </p:nvPicPr>
        <p:blipFill>
          <a:blip r:embed="rId11"/>
          <a:stretch>
            <a:fillRect/>
          </a:stretch>
        </p:blipFill>
        <p:spPr>
          <a:xfrm>
            <a:off x="1014095" y="4410075"/>
            <a:ext cx="4015740" cy="2590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27305" y="925830"/>
            <a:ext cx="4326890" cy="1530350"/>
          </a:xfrm>
          <a:prstGeom prst="rect">
            <a:avLst/>
          </a:prstGeom>
        </p:spPr>
      </p:pic>
      <p:pic>
        <p:nvPicPr>
          <p:cNvPr id="5" name="图片 4"/>
          <p:cNvPicPr>
            <a:picLocks noChangeAspect="1"/>
          </p:cNvPicPr>
          <p:nvPr/>
        </p:nvPicPr>
        <p:blipFill>
          <a:blip r:embed="rId2"/>
          <a:stretch>
            <a:fillRect/>
          </a:stretch>
        </p:blipFill>
        <p:spPr>
          <a:xfrm>
            <a:off x="86360" y="2957830"/>
            <a:ext cx="3048000" cy="2468880"/>
          </a:xfrm>
          <a:prstGeom prst="rect">
            <a:avLst/>
          </a:prstGeom>
        </p:spPr>
      </p:pic>
      <p:pic>
        <p:nvPicPr>
          <p:cNvPr id="6" name="图片 5"/>
          <p:cNvPicPr>
            <a:picLocks noChangeAspect="1"/>
          </p:cNvPicPr>
          <p:nvPr/>
        </p:nvPicPr>
        <p:blipFill>
          <a:blip r:embed="rId3"/>
          <a:stretch>
            <a:fillRect/>
          </a:stretch>
        </p:blipFill>
        <p:spPr>
          <a:xfrm>
            <a:off x="4599940" y="1450340"/>
            <a:ext cx="5212080" cy="1150620"/>
          </a:xfrm>
          <a:prstGeom prst="rect">
            <a:avLst/>
          </a:prstGeom>
        </p:spPr>
      </p:pic>
      <p:graphicFrame>
        <p:nvGraphicFramePr>
          <p:cNvPr id="9" name="对象 8">
            <a:hlinkClick r:id="" action="ppaction://ole?verb="/>
          </p:cNvPr>
          <p:cNvGraphicFramePr>
            <a:graphicFrameLocks noChangeAspect="1"/>
          </p:cNvGraphicFramePr>
          <p:nvPr/>
        </p:nvGraphicFramePr>
        <p:xfrm>
          <a:off x="4124325" y="3276600"/>
          <a:ext cx="6369685" cy="1210310"/>
        </p:xfrm>
        <a:graphic>
          <a:graphicData uri="http://schemas.openxmlformats.org/presentationml/2006/ole">
            <mc:AlternateContent xmlns:mc="http://schemas.openxmlformats.org/markup-compatibility/2006">
              <mc:Choice xmlns:v="urn:schemas-microsoft-com:vml" Requires="v">
                <p:oleObj spid="_x0000_s1025" name="" r:id="rId4" imgW="2540000" imgH="482600" progId="Equation.KSEE3">
                  <p:embed/>
                </p:oleObj>
              </mc:Choice>
              <mc:Fallback>
                <p:oleObj name="" r:id="rId4" imgW="2540000" imgH="482600" progId="Equation.KSEE3">
                  <p:embed/>
                  <p:pic>
                    <p:nvPicPr>
                      <p:cNvPr id="0" name="图片 1024"/>
                      <p:cNvPicPr/>
                      <p:nvPr/>
                    </p:nvPicPr>
                    <p:blipFill>
                      <a:blip r:embed="rId5"/>
                      <a:stretch>
                        <a:fillRect/>
                      </a:stretch>
                    </p:blipFill>
                    <p:spPr>
                      <a:xfrm>
                        <a:off x="4124325" y="3276600"/>
                        <a:ext cx="6369685" cy="1210310"/>
                      </a:xfrm>
                      <a:prstGeom prst="rect">
                        <a:avLst/>
                      </a:prstGeom>
                    </p:spPr>
                  </p:pic>
                </p:oleObj>
              </mc:Fallback>
            </mc:AlternateContent>
          </a:graphicData>
        </a:graphic>
      </p:graphicFrame>
      <p:sp>
        <p:nvSpPr>
          <p:cNvPr id="10" name="文本框 9"/>
          <p:cNvSpPr txBox="1"/>
          <p:nvPr/>
        </p:nvSpPr>
        <p:spPr>
          <a:xfrm>
            <a:off x="4806950" y="5045075"/>
            <a:ext cx="5169535" cy="645160"/>
          </a:xfrm>
          <a:prstGeom prst="rect">
            <a:avLst/>
          </a:prstGeom>
          <a:noFill/>
        </p:spPr>
        <p:txBody>
          <a:bodyPr wrap="square" rtlCol="0">
            <a:spAutoFit/>
          </a:bodyPr>
          <a:p>
            <a:r>
              <a:rPr lang="en-US" altLang="zh-CN"/>
              <a:t>t is the duration time, why not change it to the reciprocal of neuron output</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en-US" altLang="zh-CN"/>
              <a:t>1.stp </a:t>
            </a:r>
            <a:r>
              <a:rPr lang="zh-CN" altLang="en-US"/>
              <a:t>加在一个神经元上，</a:t>
            </a:r>
            <a:r>
              <a:rPr lang="en-US" altLang="zh-CN"/>
              <a:t>plot</a:t>
            </a:r>
            <a:r>
              <a:rPr lang="zh-CN" altLang="en-US"/>
              <a:t>出来，看看有什么区别</a:t>
            </a:r>
            <a:endParaRPr lang="zh-CN" altLang="en-US"/>
          </a:p>
          <a:p>
            <a:pPr marL="0" indent="0">
              <a:buNone/>
            </a:pPr>
            <a:r>
              <a:rPr lang="en-US" altLang="zh-CN"/>
              <a:t>2.</a:t>
            </a:r>
            <a:r>
              <a:rPr lang="zh-CN" altLang="en-US"/>
              <a:t>加</a:t>
            </a:r>
            <a:r>
              <a:rPr lang="en-US" altLang="zh-CN"/>
              <a:t>x</a:t>
            </a:r>
            <a:r>
              <a:rPr lang="zh-CN" altLang="en-US"/>
              <a:t>之后，分布有什么区别</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p:nvPr>
            <p:ph idx="1"/>
          </p:nvPr>
        </p:nvSpPr>
        <p:spPr>
          <a:xfrm>
            <a:off x="731520" y="626745"/>
            <a:ext cx="10515600" cy="1579880"/>
          </a:xfrm>
        </p:spPr>
        <p:txBody>
          <a:bodyPr/>
          <a:p>
            <a:pPr marL="0" indent="0">
              <a:buNone/>
            </a:pPr>
            <a:r>
              <a:rPr lang="en-US" altLang="zh-CN" sz="1600"/>
              <a:t>For this simple cases, It is clear that the intersection of two original Gaussian distribution N(0,1) adn N(2,1) is at the point x = 1;</a:t>
            </a:r>
            <a:endParaRPr lang="en-US" altLang="zh-CN" sz="1600"/>
          </a:p>
          <a:p>
            <a:pPr marL="0" indent="0">
              <a:buNone/>
            </a:pPr>
            <a:r>
              <a:rPr lang="en-US" altLang="zh-CN" sz="1600"/>
              <a:t>For the log and the power function, because the value of pdf is positive and log, power function is monotonic increasing in the positive side, the intersection of log(pdf(x)) and (pdf)^2 should be the x =1.</a:t>
            </a:r>
            <a:endParaRPr lang="en-US" altLang="zh-CN" sz="1600"/>
          </a:p>
          <a:p>
            <a:pPr marL="0" indent="0">
              <a:buNone/>
            </a:pPr>
            <a:r>
              <a:rPr lang="en-US" altLang="zh-CN" sz="1600"/>
              <a:t>To disriminate two discribution, we want that:</a:t>
            </a:r>
            <a:endParaRPr lang="en-US" altLang="zh-CN" sz="1600"/>
          </a:p>
          <a:p>
            <a:pPr marL="0" indent="0">
              <a:buNone/>
            </a:pPr>
            <a:endParaRPr lang="en-US" altLang="zh-CN" sz="1600"/>
          </a:p>
        </p:txBody>
      </p:sp>
      <p:graphicFrame>
        <p:nvGraphicFramePr>
          <p:cNvPr id="7" name="对象 6">
            <a:hlinkClick r:id="" action="ppaction://ole?verb="/>
          </p:cNvPr>
          <p:cNvGraphicFramePr>
            <a:graphicFrameLocks noChangeAspect="1"/>
          </p:cNvGraphicFramePr>
          <p:nvPr/>
        </p:nvGraphicFramePr>
        <p:xfrm>
          <a:off x="1951355" y="2339975"/>
          <a:ext cx="5429250" cy="285750"/>
        </p:xfrm>
        <a:graphic>
          <a:graphicData uri="http://schemas.openxmlformats.org/presentationml/2006/ole">
            <mc:AlternateContent xmlns:mc="http://schemas.openxmlformats.org/markup-compatibility/2006">
              <mc:Choice xmlns:v="urn:schemas-microsoft-com:vml" Requires="v">
                <p:oleObj spid="_x0000_s1025" name="" r:id="rId1" imgW="4102100" imgH="215900" progId="Equation.KSEE3">
                  <p:embed/>
                </p:oleObj>
              </mc:Choice>
              <mc:Fallback>
                <p:oleObj name="" r:id="rId1" imgW="4102100" imgH="215900" progId="Equation.KSEE3">
                  <p:embed/>
                  <p:pic>
                    <p:nvPicPr>
                      <p:cNvPr id="0" name="图片 1024"/>
                      <p:cNvPicPr/>
                      <p:nvPr/>
                    </p:nvPicPr>
                    <p:blipFill>
                      <a:blip r:embed="rId2"/>
                      <a:stretch>
                        <a:fillRect/>
                      </a:stretch>
                    </p:blipFill>
                    <p:spPr>
                      <a:xfrm>
                        <a:off x="1951355" y="2339975"/>
                        <a:ext cx="5429250" cy="285750"/>
                      </a:xfrm>
                      <a:prstGeom prst="rect">
                        <a:avLst/>
                      </a:prstGeom>
                    </p:spPr>
                  </p:pic>
                </p:oleObj>
              </mc:Fallback>
            </mc:AlternateContent>
          </a:graphicData>
        </a:graphic>
      </p:graphicFrame>
      <p:pic>
        <p:nvPicPr>
          <p:cNvPr id="8" name="图片 7"/>
          <p:cNvPicPr>
            <a:picLocks noChangeAspect="1"/>
          </p:cNvPicPr>
          <p:nvPr/>
        </p:nvPicPr>
        <p:blipFill>
          <a:blip r:embed="rId3"/>
          <a:stretch>
            <a:fillRect/>
          </a:stretch>
        </p:blipFill>
        <p:spPr>
          <a:xfrm>
            <a:off x="8427720" y="1666240"/>
            <a:ext cx="3470910" cy="2597150"/>
          </a:xfrm>
          <a:prstGeom prst="rect">
            <a:avLst/>
          </a:prstGeom>
        </p:spPr>
      </p:pic>
      <p:sp>
        <p:nvSpPr>
          <p:cNvPr id="9" name="文本框 8"/>
          <p:cNvSpPr txBox="1"/>
          <p:nvPr/>
        </p:nvSpPr>
        <p:spPr>
          <a:xfrm>
            <a:off x="857885" y="2860040"/>
            <a:ext cx="7364095" cy="829945"/>
          </a:xfrm>
          <a:prstGeom prst="rect">
            <a:avLst/>
          </a:prstGeom>
          <a:noFill/>
        </p:spPr>
        <p:txBody>
          <a:bodyPr wrap="square" rtlCol="0">
            <a:spAutoFit/>
          </a:bodyPr>
          <a:p>
            <a:r>
              <a:rPr lang="en-US" altLang="zh-CN" sz="1600"/>
              <a:t>Clearly, the threshold of original distribution should be choose x =1 and it is shown in the figure at the right side. To be clear we limit the x to be [-10,10]. So to calculate the error probability in this specfic cases, we should do the calculation as follow:</a:t>
            </a:r>
            <a:endParaRPr lang="en-US" altLang="zh-CN" sz="1600"/>
          </a:p>
        </p:txBody>
      </p:sp>
      <p:graphicFrame>
        <p:nvGraphicFramePr>
          <p:cNvPr id="11" name="对象 10">
            <a:hlinkClick r:id="" action="ppaction://ole?verb="/>
          </p:cNvPr>
          <p:cNvGraphicFramePr>
            <a:graphicFrameLocks noChangeAspect="1"/>
          </p:cNvGraphicFramePr>
          <p:nvPr/>
        </p:nvGraphicFramePr>
        <p:xfrm>
          <a:off x="2838450" y="3689985"/>
          <a:ext cx="2295525" cy="959485"/>
        </p:xfrm>
        <a:graphic>
          <a:graphicData uri="http://schemas.openxmlformats.org/presentationml/2006/ole">
            <mc:AlternateContent xmlns:mc="http://schemas.openxmlformats.org/markup-compatibility/2006">
              <mc:Choice xmlns:v="urn:schemas-microsoft-com:vml" Requires="v">
                <p:oleObj spid="_x0000_s1026" name="" r:id="rId4" imgW="1435100" imgH="634365" progId="Equation.KSEE3">
                  <p:embed/>
                </p:oleObj>
              </mc:Choice>
              <mc:Fallback>
                <p:oleObj name="" r:id="rId4" imgW="1435100" imgH="634365" progId="Equation.KSEE3">
                  <p:embed/>
                  <p:pic>
                    <p:nvPicPr>
                      <p:cNvPr id="0" name="图片 1025"/>
                      <p:cNvPicPr/>
                      <p:nvPr/>
                    </p:nvPicPr>
                    <p:blipFill>
                      <a:blip r:embed="rId5"/>
                      <a:stretch>
                        <a:fillRect/>
                      </a:stretch>
                    </p:blipFill>
                    <p:spPr>
                      <a:xfrm>
                        <a:off x="2838450" y="3689985"/>
                        <a:ext cx="2295525" cy="959485"/>
                      </a:xfrm>
                      <a:prstGeom prst="rect">
                        <a:avLst/>
                      </a:prstGeom>
                    </p:spPr>
                  </p:pic>
                </p:oleObj>
              </mc:Fallback>
            </mc:AlternateContent>
          </a:graphicData>
        </a:graphic>
      </p:graphicFrame>
      <p:sp>
        <p:nvSpPr>
          <p:cNvPr id="12" name="文本框 11"/>
          <p:cNvSpPr txBox="1"/>
          <p:nvPr/>
        </p:nvSpPr>
        <p:spPr>
          <a:xfrm>
            <a:off x="857885" y="4649470"/>
            <a:ext cx="6946900" cy="337185"/>
          </a:xfrm>
          <a:prstGeom prst="rect">
            <a:avLst/>
          </a:prstGeom>
          <a:noFill/>
        </p:spPr>
        <p:txBody>
          <a:bodyPr wrap="square" rtlCol="0">
            <a:spAutoFit/>
          </a:bodyPr>
          <a:p>
            <a:r>
              <a:rPr lang="en-US" altLang="zh-CN" sz="1600"/>
              <a:t>Apply this calculation for all 3 model, we can calculate the error in the end:</a:t>
            </a:r>
            <a:endParaRPr lang="en-US" altLang="zh-CN" sz="1600"/>
          </a:p>
        </p:txBody>
      </p:sp>
      <p:graphicFrame>
        <p:nvGraphicFramePr>
          <p:cNvPr id="13" name="表格 12"/>
          <p:cNvGraphicFramePr/>
          <p:nvPr/>
        </p:nvGraphicFramePr>
        <p:xfrm>
          <a:off x="857885" y="5129530"/>
          <a:ext cx="5740400" cy="1463040"/>
        </p:xfrm>
        <a:graphic>
          <a:graphicData uri="http://schemas.openxmlformats.org/drawingml/2006/table">
            <a:tbl>
              <a:tblPr firstRow="1" bandRow="1">
                <a:tableStyleId>{5C22544A-7EE6-4342-B048-85BDC9FD1C3A}</a:tableStyleId>
              </a:tblPr>
              <a:tblGrid>
                <a:gridCol w="2870200"/>
                <a:gridCol w="2870200"/>
              </a:tblGrid>
              <a:tr h="365760">
                <a:tc>
                  <a:txBody>
                    <a:bodyPr/>
                    <a:p>
                      <a:pPr>
                        <a:buNone/>
                      </a:pPr>
                      <a:r>
                        <a:rPr lang="en-US" altLang="zh-CN"/>
                        <a:t>Model </a:t>
                      </a:r>
                      <a:endParaRPr lang="en-US" altLang="zh-CN"/>
                    </a:p>
                  </a:txBody>
                  <a:tcPr/>
                </a:tc>
                <a:tc>
                  <a:txBody>
                    <a:bodyPr/>
                    <a:p>
                      <a:pPr>
                        <a:buNone/>
                      </a:pPr>
                      <a:r>
                        <a:rPr lang="en-US" altLang="zh-CN"/>
                        <a:t>error probability</a:t>
                      </a:r>
                      <a:endParaRPr lang="en-US" altLang="zh-CN"/>
                    </a:p>
                  </a:txBody>
                  <a:tcPr/>
                </a:tc>
              </a:tr>
              <a:tr h="365760">
                <a:tc>
                  <a:txBody>
                    <a:bodyPr/>
                    <a:p>
                      <a:pPr>
                        <a:buNone/>
                      </a:pPr>
                      <a:r>
                        <a:rPr lang="en-US" altLang="zh-CN"/>
                        <a:t>Function1</a:t>
                      </a:r>
                      <a:endParaRPr lang="en-US" altLang="zh-CN"/>
                    </a:p>
                  </a:txBody>
                  <a:tcPr/>
                </a:tc>
                <a:tc>
                  <a:txBody>
                    <a:bodyPr/>
                    <a:p>
                      <a:pPr>
                        <a:buNone/>
                      </a:pPr>
                      <a:r>
                        <a:rPr lang="en-US" altLang="zh-CN"/>
                        <a:t>0.3173</a:t>
                      </a:r>
                      <a:endParaRPr lang="en-US" altLang="zh-CN"/>
                    </a:p>
                  </a:txBody>
                  <a:tcPr/>
                </a:tc>
              </a:tr>
              <a:tr h="365760">
                <a:tc>
                  <a:txBody>
                    <a:bodyPr/>
                    <a:p>
                      <a:pPr>
                        <a:buNone/>
                      </a:pPr>
                      <a:r>
                        <a:rPr lang="en-US" altLang="zh-CN"/>
                        <a:t>Function2</a:t>
                      </a:r>
                      <a:endParaRPr lang="en-US" altLang="zh-CN"/>
                    </a:p>
                  </a:txBody>
                  <a:tcPr/>
                </a:tc>
                <a:tc>
                  <a:txBody>
                    <a:bodyPr/>
                    <a:p>
                      <a:pPr>
                        <a:buNone/>
                      </a:pPr>
                      <a:r>
                        <a:rPr lang="en-US" altLang="zh-CN"/>
                        <a:t>0.9938</a:t>
                      </a:r>
                      <a:endParaRPr lang="en-US" altLang="zh-CN"/>
                    </a:p>
                  </a:txBody>
                  <a:tcPr/>
                </a:tc>
              </a:tr>
              <a:tr h="365760">
                <a:tc>
                  <a:txBody>
                    <a:bodyPr/>
                    <a:p>
                      <a:pPr>
                        <a:buNone/>
                      </a:pPr>
                      <a:r>
                        <a:rPr lang="en-US" altLang="zh-CN"/>
                        <a:t>Function3</a:t>
                      </a:r>
                      <a:endParaRPr lang="en-US" altLang="zh-CN"/>
                    </a:p>
                  </a:txBody>
                  <a:tcPr/>
                </a:tc>
                <a:tc>
                  <a:txBody>
                    <a:bodyPr/>
                    <a:p>
                      <a:pPr>
                        <a:buNone/>
                      </a:pPr>
                      <a:r>
                        <a:rPr lang="en-US" altLang="zh-CN"/>
                        <a:t>0.1573</a:t>
                      </a:r>
                      <a:endParaRPr lang="en-US" altLang="zh-CN"/>
                    </a:p>
                  </a:txBody>
                  <a:tcPr/>
                </a:tc>
              </a:tr>
            </a:tbl>
          </a:graphicData>
        </a:graphic>
      </p:graphicFrame>
      <p:pic>
        <p:nvPicPr>
          <p:cNvPr id="14" name="图片 13"/>
          <p:cNvPicPr>
            <a:picLocks noChangeAspect="1"/>
          </p:cNvPicPr>
          <p:nvPr/>
        </p:nvPicPr>
        <p:blipFill>
          <a:blip r:embed="rId6"/>
          <a:stretch>
            <a:fillRect/>
          </a:stretch>
        </p:blipFill>
        <p:spPr>
          <a:xfrm>
            <a:off x="8115935" y="4551045"/>
            <a:ext cx="3926205" cy="9975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en-US" altLang="zh-CN"/>
              <a:t>Seems that the log function will mix the distribution and power function will do the converse thing. </a:t>
            </a:r>
            <a:endParaRPr lang="en-US" altLang="zh-CN"/>
          </a:p>
          <a:p>
            <a:pPr marL="0" indent="0">
              <a:buNone/>
            </a:pPr>
            <a:r>
              <a:rPr lang="en-US" altLang="zh-CN"/>
              <a:t>But when comes to the parameter estimation, the situation is different.</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a:t>We build the simplest the logistic model</a:t>
            </a:r>
            <a:endParaRPr lang="en-US" altLang="zh-CN" sz="2400"/>
          </a:p>
        </p:txBody>
      </p:sp>
      <p:sp>
        <p:nvSpPr>
          <p:cNvPr id="3" name="内容占位符 2"/>
          <p:cNvSpPr>
            <a:spLocks noGrp="1"/>
          </p:cNvSpPr>
          <p:nvPr>
            <p:ph idx="1"/>
          </p:nvPr>
        </p:nvSpPr>
        <p:spPr>
          <a:xfrm>
            <a:off x="704850" y="1550670"/>
            <a:ext cx="10515600" cy="2025015"/>
          </a:xfrm>
        </p:spPr>
        <p:txBody>
          <a:bodyPr>
            <a:normAutofit lnSpcReduction="20000"/>
          </a:bodyPr>
          <a:p>
            <a:pPr marL="0" indent="0">
              <a:buNone/>
            </a:pPr>
            <a:r>
              <a:rPr lang="en-US" altLang="zh-CN"/>
              <a:t>1. logistic model is discriminate model and it is same kind of model with our test model before.</a:t>
            </a:r>
            <a:endParaRPr lang="en-US" altLang="zh-CN"/>
          </a:p>
          <a:p>
            <a:pPr marL="0" indent="0">
              <a:buNone/>
            </a:pPr>
            <a:r>
              <a:rPr lang="en-US" altLang="zh-CN"/>
              <a:t>2. logisitc model can be interperted as 2 layers neural network whose output shape is 1 and loss function is cross binary entropy</a:t>
            </a:r>
            <a:endParaRPr lang="en-US" altLang="zh-CN"/>
          </a:p>
          <a:p>
            <a:pPr marL="0" indent="0">
              <a:buNone/>
            </a:pPr>
            <a:r>
              <a:rPr lang="en-US" altLang="zh-CN"/>
              <a:t>3.I don't use any </a:t>
            </a:r>
            <a:r>
              <a:rPr lang="en-US" altLang="zh-CN">
                <a:latin typeface="Arial" panose="020B0604020202020204" pitchFamily="34" charset="0"/>
                <a:cs typeface="Arial" panose="020B0604020202020204" pitchFamily="34" charset="0"/>
              </a:rPr>
              <a:t>Φ machine function here</a:t>
            </a:r>
            <a:endParaRPr lang="en-US" altLang="zh-CN">
              <a:latin typeface="Arial" panose="020B0604020202020204" pitchFamily="34" charset="0"/>
              <a:cs typeface="Arial" panose="020B0604020202020204" pitchFamily="34" charset="0"/>
            </a:endParaRPr>
          </a:p>
        </p:txBody>
      </p:sp>
      <p:sp>
        <p:nvSpPr>
          <p:cNvPr id="10" name="椭圆 9"/>
          <p:cNvSpPr/>
          <p:nvPr/>
        </p:nvSpPr>
        <p:spPr>
          <a:xfrm>
            <a:off x="838200" y="6074410"/>
            <a:ext cx="639445" cy="640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3" name="组合 32"/>
          <p:cNvGrpSpPr/>
          <p:nvPr/>
        </p:nvGrpSpPr>
        <p:grpSpPr>
          <a:xfrm>
            <a:off x="169545" y="3357245"/>
            <a:ext cx="7324725" cy="3046730"/>
            <a:chOff x="267" y="5287"/>
            <a:chExt cx="11535" cy="4798"/>
          </a:xfrm>
        </p:grpSpPr>
        <p:sp>
          <p:nvSpPr>
            <p:cNvPr id="5" name="椭圆 4"/>
            <p:cNvSpPr/>
            <p:nvPr/>
          </p:nvSpPr>
          <p:spPr>
            <a:xfrm>
              <a:off x="1320" y="5287"/>
              <a:ext cx="1007" cy="10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1320" y="6440"/>
              <a:ext cx="1007" cy="10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5231" y="7442"/>
              <a:ext cx="1007" cy="100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1320" y="8451"/>
              <a:ext cx="1007" cy="10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981" y="7556"/>
              <a:ext cx="1063" cy="895"/>
            </a:xfrm>
            <a:prstGeom prst="rect">
              <a:avLst/>
            </a:prstGeom>
            <a:noFill/>
          </p:spPr>
          <p:txBody>
            <a:bodyPr vert="eaVert" wrap="square" rtlCol="0">
              <a:spAutoFit/>
            </a:bodyPr>
            <a:p>
              <a:r>
                <a:rPr lang="en-US" altLang="zh-CN" sz="3200"/>
                <a:t>.....</a:t>
              </a:r>
              <a:endParaRPr lang="en-US" altLang="zh-CN" sz="3200"/>
            </a:p>
          </p:txBody>
        </p:sp>
        <p:cxnSp>
          <p:nvCxnSpPr>
            <p:cNvPr id="13" name="直接箭头连接符 12"/>
            <p:cNvCxnSpPr>
              <a:stCxn id="5" idx="6"/>
            </p:cNvCxnSpPr>
            <p:nvPr/>
          </p:nvCxnSpPr>
          <p:spPr>
            <a:xfrm>
              <a:off x="2327" y="5792"/>
              <a:ext cx="2823" cy="21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6"/>
              <a:endCxn id="9" idx="2"/>
            </p:cNvCxnSpPr>
            <p:nvPr/>
          </p:nvCxnSpPr>
          <p:spPr>
            <a:xfrm>
              <a:off x="2327" y="6945"/>
              <a:ext cx="2904" cy="10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2360" y="7903"/>
              <a:ext cx="2837" cy="1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6"/>
            </p:cNvCxnSpPr>
            <p:nvPr/>
          </p:nvCxnSpPr>
          <p:spPr>
            <a:xfrm flipV="1">
              <a:off x="2327" y="7903"/>
              <a:ext cx="2837" cy="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67" y="6183"/>
              <a:ext cx="1594" cy="580"/>
            </a:xfrm>
            <a:prstGeom prst="rect">
              <a:avLst/>
            </a:prstGeom>
            <a:noFill/>
          </p:spPr>
          <p:txBody>
            <a:bodyPr wrap="square" rtlCol="0">
              <a:spAutoFit/>
            </a:bodyPr>
            <a:p>
              <a:r>
                <a:rPr lang="en-US" altLang="zh-CN"/>
                <a:t>input</a:t>
              </a:r>
              <a:endParaRPr lang="en-US" altLang="zh-CN"/>
            </a:p>
          </p:txBody>
        </p:sp>
        <p:graphicFrame>
          <p:nvGraphicFramePr>
            <p:cNvPr id="22" name="对象 21">
              <a:hlinkClick r:id="" action="ppaction://ole?verb="/>
            </p:cNvPr>
            <p:cNvGraphicFramePr>
              <a:graphicFrameLocks noChangeAspect="1"/>
            </p:cNvGraphicFramePr>
            <p:nvPr/>
          </p:nvGraphicFramePr>
          <p:xfrm>
            <a:off x="2327" y="8230"/>
            <a:ext cx="885" cy="664"/>
          </p:xfrm>
          <a:graphic>
            <a:graphicData uri="http://schemas.openxmlformats.org/presentationml/2006/ole">
              <mc:AlternateContent xmlns:mc="http://schemas.openxmlformats.org/markup-compatibility/2006">
                <mc:Choice xmlns:v="urn:schemas-microsoft-com:vml" Requires="v">
                  <p:oleObj spid="_x0000_s1025" name="" r:id="rId1" imgW="304800" imgH="228600" progId="Equation.KSEE3">
                    <p:embed/>
                  </p:oleObj>
                </mc:Choice>
                <mc:Fallback>
                  <p:oleObj name="" r:id="rId1" imgW="304800" imgH="228600" progId="Equation.KSEE3">
                    <p:embed/>
                    <p:pic>
                      <p:nvPicPr>
                        <p:cNvPr id="0" name="图片 1024"/>
                        <p:cNvPicPr/>
                        <p:nvPr/>
                      </p:nvPicPr>
                      <p:blipFill>
                        <a:blip r:embed="rId2"/>
                        <a:stretch>
                          <a:fillRect/>
                        </a:stretch>
                      </p:blipFill>
                      <p:spPr>
                        <a:xfrm>
                          <a:off x="2327" y="8230"/>
                          <a:ext cx="885" cy="664"/>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2744" y="9421"/>
            <a:ext cx="664" cy="664"/>
          </p:xfrm>
          <a:graphic>
            <a:graphicData uri="http://schemas.openxmlformats.org/presentationml/2006/ole">
              <mc:AlternateContent xmlns:mc="http://schemas.openxmlformats.org/markup-compatibility/2006">
                <mc:Choice xmlns:v="urn:schemas-microsoft-com:vml" Requires="v">
                  <p:oleObj spid="_x0000_s4" name="" r:id="rId3" imgW="228600" imgH="228600" progId="Equation.KSEE3">
                    <p:embed/>
                  </p:oleObj>
                </mc:Choice>
                <mc:Fallback>
                  <p:oleObj name="" r:id="rId3" imgW="228600" imgH="228600" progId="Equation.KSEE3">
                    <p:embed/>
                    <p:pic>
                      <p:nvPicPr>
                        <p:cNvPr id="0" name="图片 1024"/>
                        <p:cNvPicPr/>
                        <p:nvPr/>
                      </p:nvPicPr>
                      <p:blipFill>
                        <a:blip r:embed="rId4"/>
                        <a:stretch>
                          <a:fillRect/>
                        </a:stretch>
                      </p:blipFill>
                      <p:spPr>
                        <a:xfrm>
                          <a:off x="2744" y="9421"/>
                          <a:ext cx="664" cy="664"/>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3360" y="5810"/>
            <a:ext cx="590" cy="628"/>
          </p:xfrm>
          <a:graphic>
            <a:graphicData uri="http://schemas.openxmlformats.org/presentationml/2006/ole">
              <mc:AlternateContent xmlns:mc="http://schemas.openxmlformats.org/markup-compatibility/2006">
                <mc:Choice xmlns:v="urn:schemas-microsoft-com:vml" Requires="v">
                  <p:oleObj spid="_x0000_s25" name="" r:id="rId5" imgW="203200" imgH="215900" progId="Equation.KSEE3">
                    <p:embed/>
                  </p:oleObj>
                </mc:Choice>
                <mc:Fallback>
                  <p:oleObj name="" r:id="rId5" imgW="203200" imgH="215900" progId="Equation.KSEE3">
                    <p:embed/>
                    <p:pic>
                      <p:nvPicPr>
                        <p:cNvPr id="0" name="图片 1024"/>
                        <p:cNvPicPr/>
                        <p:nvPr/>
                      </p:nvPicPr>
                      <p:blipFill>
                        <a:blip r:embed="rId6"/>
                        <a:stretch>
                          <a:fillRect/>
                        </a:stretch>
                      </p:blipFill>
                      <p:spPr>
                        <a:xfrm>
                          <a:off x="3360" y="5810"/>
                          <a:ext cx="590" cy="628"/>
                        </a:xfrm>
                        <a:prstGeom prst="rect">
                          <a:avLst/>
                        </a:prstGeom>
                      </p:spPr>
                    </p:pic>
                  </p:oleObj>
                </mc:Fallback>
              </mc:AlternateContent>
            </a:graphicData>
          </a:graphic>
        </p:graphicFrame>
        <p:graphicFrame>
          <p:nvGraphicFramePr>
            <p:cNvPr id="26" name="对象 25">
              <a:hlinkClick r:id="" action="ppaction://ole?verb="/>
            </p:cNvPr>
            <p:cNvGraphicFramePr>
              <a:graphicFrameLocks noChangeAspect="1"/>
            </p:cNvGraphicFramePr>
            <p:nvPr/>
          </p:nvGraphicFramePr>
          <p:xfrm>
            <a:off x="2652" y="6630"/>
            <a:ext cx="627" cy="628"/>
          </p:xfrm>
          <a:graphic>
            <a:graphicData uri="http://schemas.openxmlformats.org/presentationml/2006/ole">
              <mc:AlternateContent xmlns:mc="http://schemas.openxmlformats.org/markup-compatibility/2006">
                <mc:Choice xmlns:v="urn:schemas-microsoft-com:vml" Requires="v">
                  <p:oleObj spid="_x0000_s27" name="" r:id="rId7" imgW="215900" imgH="215900" progId="Equation.KSEE3">
                    <p:embed/>
                  </p:oleObj>
                </mc:Choice>
                <mc:Fallback>
                  <p:oleObj name="" r:id="rId7" imgW="215900" imgH="215900" progId="Equation.KSEE3">
                    <p:embed/>
                    <p:pic>
                      <p:nvPicPr>
                        <p:cNvPr id="0" name="图片 1024"/>
                        <p:cNvPicPr/>
                        <p:nvPr/>
                      </p:nvPicPr>
                      <p:blipFill>
                        <a:blip r:embed="rId8"/>
                        <a:stretch>
                          <a:fillRect/>
                        </a:stretch>
                      </p:blipFill>
                      <p:spPr>
                        <a:xfrm>
                          <a:off x="2652" y="6630"/>
                          <a:ext cx="627" cy="628"/>
                        </a:xfrm>
                        <a:prstGeom prst="rect">
                          <a:avLst/>
                        </a:prstGeom>
                      </p:spPr>
                    </p:pic>
                  </p:oleObj>
                </mc:Fallback>
              </mc:AlternateContent>
            </a:graphicData>
          </a:graphic>
        </p:graphicFrame>
        <p:cxnSp>
          <p:nvCxnSpPr>
            <p:cNvPr id="28" name="直接箭头连接符 27"/>
            <p:cNvCxnSpPr>
              <a:stCxn id="9" idx="6"/>
            </p:cNvCxnSpPr>
            <p:nvPr/>
          </p:nvCxnSpPr>
          <p:spPr>
            <a:xfrm>
              <a:off x="6238" y="7947"/>
              <a:ext cx="2941"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122" y="7323"/>
              <a:ext cx="1944" cy="580"/>
            </a:xfrm>
            <a:prstGeom prst="rect">
              <a:avLst/>
            </a:prstGeom>
            <a:noFill/>
          </p:spPr>
          <p:txBody>
            <a:bodyPr wrap="square" rtlCol="0">
              <a:spAutoFit/>
            </a:bodyPr>
            <a:p>
              <a:r>
                <a:rPr lang="en-US" altLang="zh-CN"/>
                <a:t>sigmoid</a:t>
              </a:r>
              <a:endParaRPr lang="en-US" altLang="zh-CN"/>
            </a:p>
          </p:txBody>
        </p:sp>
        <p:pic>
          <p:nvPicPr>
            <p:cNvPr id="30" name="图片 29"/>
            <p:cNvPicPr>
              <a:picLocks noChangeAspect="1"/>
            </p:cNvPicPr>
            <p:nvPr/>
          </p:nvPicPr>
          <p:blipFill>
            <a:blip r:embed="rId9"/>
            <a:stretch>
              <a:fillRect/>
            </a:stretch>
          </p:blipFill>
          <p:spPr>
            <a:xfrm>
              <a:off x="7122" y="8039"/>
              <a:ext cx="1724" cy="1382"/>
            </a:xfrm>
            <a:prstGeom prst="rect">
              <a:avLst/>
            </a:prstGeom>
          </p:spPr>
        </p:pic>
        <p:graphicFrame>
          <p:nvGraphicFramePr>
            <p:cNvPr id="32" name="对象 31">
              <a:hlinkClick r:id="" action="ppaction://ole?verb="/>
            </p:cNvPr>
            <p:cNvGraphicFramePr>
              <a:graphicFrameLocks noChangeAspect="1"/>
            </p:cNvGraphicFramePr>
            <p:nvPr/>
          </p:nvGraphicFramePr>
          <p:xfrm>
            <a:off x="9412" y="7781"/>
            <a:ext cx="2390" cy="445"/>
          </p:xfrm>
          <a:graphic>
            <a:graphicData uri="http://schemas.openxmlformats.org/presentationml/2006/ole">
              <mc:AlternateContent xmlns:mc="http://schemas.openxmlformats.org/markup-compatibility/2006">
                <mc:Choice xmlns:v="urn:schemas-microsoft-com:vml" Requires="v">
                  <p:oleObj spid="_x0000_s1026" name="" r:id="rId10" imgW="1091565" imgH="203200" progId="Equation.KSEE3">
                    <p:embed/>
                  </p:oleObj>
                </mc:Choice>
                <mc:Fallback>
                  <p:oleObj name="" r:id="rId10" imgW="1091565" imgH="203200" progId="Equation.KSEE3">
                    <p:embed/>
                    <p:pic>
                      <p:nvPicPr>
                        <p:cNvPr id="0" name="图片 1025"/>
                        <p:cNvPicPr/>
                        <p:nvPr/>
                      </p:nvPicPr>
                      <p:blipFill>
                        <a:blip r:embed="rId11"/>
                        <a:stretch>
                          <a:fillRect/>
                        </a:stretch>
                      </p:blipFill>
                      <p:spPr>
                        <a:xfrm>
                          <a:off x="9412" y="7781"/>
                          <a:ext cx="2390" cy="445"/>
                        </a:xfrm>
                        <a:prstGeom prst="rect">
                          <a:avLst/>
                        </a:prstGeom>
                      </p:spPr>
                    </p:pic>
                  </p:oleObj>
                </mc:Fallback>
              </mc:AlternateContent>
            </a:graphicData>
          </a:graphic>
        </p:graphicFrame>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39775"/>
          </a:xfrm>
        </p:spPr>
        <p:txBody>
          <a:bodyPr/>
          <a:p>
            <a:r>
              <a:rPr lang="en-US" altLang="zh-CN" sz="2400"/>
              <a:t>Add function to the model</a:t>
            </a:r>
            <a:endParaRPr lang="zh-CN" altLang="en-US" sz="2400"/>
          </a:p>
        </p:txBody>
      </p:sp>
      <p:graphicFrame>
        <p:nvGraphicFramePr>
          <p:cNvPr id="32" name="对象 31">
            <a:hlinkClick r:id="" action="ppaction://ole?verb="/>
          </p:cNvPr>
          <p:cNvGraphicFramePr>
            <a:graphicFrameLocks noChangeAspect="1"/>
          </p:cNvGraphicFramePr>
          <p:nvPr/>
        </p:nvGraphicFramePr>
        <p:xfrm>
          <a:off x="7136765" y="3763645"/>
          <a:ext cx="1337310" cy="245110"/>
        </p:xfrm>
        <a:graphic>
          <a:graphicData uri="http://schemas.openxmlformats.org/presentationml/2006/ole">
            <mc:AlternateContent xmlns:mc="http://schemas.openxmlformats.org/markup-compatibility/2006">
              <mc:Choice xmlns:v="urn:schemas-microsoft-com:vml" Requires="v">
                <p:oleObj spid="_x0000_s1026" name="" r:id="rId1" imgW="1091565" imgH="203200" progId="Equation.KSEE3">
                  <p:embed/>
                </p:oleObj>
              </mc:Choice>
              <mc:Fallback>
                <p:oleObj name="" r:id="rId1" imgW="1091565" imgH="203200" progId="Equation.KSEE3">
                  <p:embed/>
                  <p:pic>
                    <p:nvPicPr>
                      <p:cNvPr id="0" name="图片 1025"/>
                      <p:cNvPicPr/>
                      <p:nvPr/>
                    </p:nvPicPr>
                    <p:blipFill>
                      <a:blip r:embed="rId2"/>
                      <a:stretch>
                        <a:fillRect/>
                      </a:stretch>
                    </p:blipFill>
                    <p:spPr>
                      <a:xfrm>
                        <a:off x="7136765" y="3763645"/>
                        <a:ext cx="1337310" cy="245110"/>
                      </a:xfrm>
                      <a:prstGeom prst="rect">
                        <a:avLst/>
                      </a:prstGeom>
                    </p:spPr>
                  </p:pic>
                </p:oleObj>
              </mc:Fallback>
            </mc:AlternateContent>
          </a:graphicData>
        </a:graphic>
      </p:graphicFrame>
      <p:sp>
        <p:nvSpPr>
          <p:cNvPr id="7" name="下箭头 6"/>
          <p:cNvSpPr/>
          <p:nvPr/>
        </p:nvSpPr>
        <p:spPr>
          <a:xfrm>
            <a:off x="3231515" y="1424305"/>
            <a:ext cx="234950" cy="1242695"/>
          </a:xfrm>
          <a:prstGeom prst="down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8" name="下箭头 17"/>
          <p:cNvSpPr/>
          <p:nvPr/>
        </p:nvSpPr>
        <p:spPr>
          <a:xfrm>
            <a:off x="5490845" y="1424940"/>
            <a:ext cx="234950" cy="2430145"/>
          </a:xfrm>
          <a:prstGeom prst="downArrow">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grpSp>
        <p:nvGrpSpPr>
          <p:cNvPr id="35" name="组合 34"/>
          <p:cNvGrpSpPr/>
          <p:nvPr/>
        </p:nvGrpSpPr>
        <p:grpSpPr>
          <a:xfrm>
            <a:off x="1904365" y="1861820"/>
            <a:ext cx="5656580" cy="3441065"/>
            <a:chOff x="2999" y="2932"/>
            <a:chExt cx="8908" cy="5419"/>
          </a:xfrm>
        </p:grpSpPr>
        <p:sp>
          <p:nvSpPr>
            <p:cNvPr id="5" name="椭圆 4"/>
            <p:cNvSpPr/>
            <p:nvPr/>
          </p:nvSpPr>
          <p:spPr>
            <a:xfrm>
              <a:off x="4109" y="3763"/>
              <a:ext cx="887" cy="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4109" y="4763"/>
              <a:ext cx="887" cy="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7555" y="5633"/>
              <a:ext cx="887" cy="87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4109" y="6508"/>
              <a:ext cx="887" cy="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3684" y="5732"/>
              <a:ext cx="1063" cy="777"/>
            </a:xfrm>
            <a:prstGeom prst="rect">
              <a:avLst/>
            </a:prstGeom>
            <a:noFill/>
          </p:spPr>
          <p:txBody>
            <a:bodyPr vert="eaVert" wrap="square" rtlCol="0">
              <a:spAutoFit/>
            </a:bodyPr>
            <a:p>
              <a:r>
                <a:rPr lang="en-US" altLang="zh-CN" sz="3200"/>
                <a:t>....</a:t>
              </a:r>
              <a:endParaRPr lang="en-US" altLang="zh-CN" sz="3200"/>
            </a:p>
          </p:txBody>
        </p:sp>
        <p:cxnSp>
          <p:nvCxnSpPr>
            <p:cNvPr id="13" name="直接箭头连接符 12"/>
            <p:cNvCxnSpPr>
              <a:stCxn id="5" idx="6"/>
            </p:cNvCxnSpPr>
            <p:nvPr/>
          </p:nvCxnSpPr>
          <p:spPr>
            <a:xfrm>
              <a:off x="4996" y="4201"/>
              <a:ext cx="2487" cy="18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6"/>
              <a:endCxn id="9" idx="2"/>
            </p:cNvCxnSpPr>
            <p:nvPr/>
          </p:nvCxnSpPr>
          <p:spPr>
            <a:xfrm>
              <a:off x="4996" y="5202"/>
              <a:ext cx="2559" cy="8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025" y="6033"/>
              <a:ext cx="2500" cy="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4996" y="6045"/>
              <a:ext cx="2500" cy="1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999" y="4622"/>
              <a:ext cx="1405" cy="580"/>
            </a:xfrm>
            <a:prstGeom prst="rect">
              <a:avLst/>
            </a:prstGeom>
            <a:noFill/>
          </p:spPr>
          <p:txBody>
            <a:bodyPr wrap="square" rtlCol="0">
              <a:spAutoFit/>
            </a:bodyPr>
            <a:p>
              <a:r>
                <a:rPr lang="en-US" altLang="zh-CN"/>
                <a:t>input</a:t>
              </a:r>
              <a:endParaRPr lang="en-US" altLang="zh-CN"/>
            </a:p>
          </p:txBody>
        </p:sp>
        <p:graphicFrame>
          <p:nvGraphicFramePr>
            <p:cNvPr id="22" name="对象 21">
              <a:hlinkClick r:id="" action="ppaction://ole?verb="/>
            </p:cNvPr>
            <p:cNvGraphicFramePr>
              <a:graphicFrameLocks noChangeAspect="1"/>
            </p:cNvGraphicFramePr>
            <p:nvPr/>
          </p:nvGraphicFramePr>
          <p:xfrm>
            <a:off x="5682" y="6110"/>
            <a:ext cx="780" cy="576"/>
          </p:xfrm>
          <a:graphic>
            <a:graphicData uri="http://schemas.openxmlformats.org/presentationml/2006/ole">
              <mc:AlternateContent xmlns:mc="http://schemas.openxmlformats.org/markup-compatibility/2006">
                <mc:Choice xmlns:v="urn:schemas-microsoft-com:vml" Requires="v">
                  <p:oleObj spid="_x0000_s1025" name="" r:id="rId3" imgW="304800" imgH="228600" progId="Equation.KSEE3">
                    <p:embed/>
                  </p:oleObj>
                </mc:Choice>
                <mc:Fallback>
                  <p:oleObj name="" r:id="rId3" imgW="304800" imgH="228600" progId="Equation.KSEE3">
                    <p:embed/>
                    <p:pic>
                      <p:nvPicPr>
                        <p:cNvPr id="0" name="图片 1024"/>
                        <p:cNvPicPr/>
                        <p:nvPr/>
                      </p:nvPicPr>
                      <p:blipFill>
                        <a:blip r:embed="rId4"/>
                        <a:stretch>
                          <a:fillRect/>
                        </a:stretch>
                      </p:blipFill>
                      <p:spPr>
                        <a:xfrm>
                          <a:off x="5682" y="6110"/>
                          <a:ext cx="780" cy="576"/>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5877" y="7014"/>
            <a:ext cx="585" cy="576"/>
          </p:xfrm>
          <a:graphic>
            <a:graphicData uri="http://schemas.openxmlformats.org/presentationml/2006/ole">
              <mc:AlternateContent xmlns:mc="http://schemas.openxmlformats.org/markup-compatibility/2006">
                <mc:Choice xmlns:v="urn:schemas-microsoft-com:vml" Requires="v">
                  <p:oleObj spid="_x0000_s4" name="" r:id="rId5" imgW="228600" imgH="228600" progId="Equation.KSEE3">
                    <p:embed/>
                  </p:oleObj>
                </mc:Choice>
                <mc:Fallback>
                  <p:oleObj name="" r:id="rId5" imgW="228600" imgH="228600" progId="Equation.KSEE3">
                    <p:embed/>
                    <p:pic>
                      <p:nvPicPr>
                        <p:cNvPr id="0" name="图片 1024"/>
                        <p:cNvPicPr/>
                        <p:nvPr/>
                      </p:nvPicPr>
                      <p:blipFill>
                        <a:blip r:embed="rId6"/>
                        <a:stretch>
                          <a:fillRect/>
                        </a:stretch>
                      </p:blipFill>
                      <p:spPr>
                        <a:xfrm>
                          <a:off x="5877" y="7014"/>
                          <a:ext cx="585" cy="576"/>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6016" y="4384"/>
            <a:ext cx="520" cy="545"/>
          </p:xfrm>
          <a:graphic>
            <a:graphicData uri="http://schemas.openxmlformats.org/presentationml/2006/ole">
              <mc:AlternateContent xmlns:mc="http://schemas.openxmlformats.org/markup-compatibility/2006">
                <mc:Choice xmlns:v="urn:schemas-microsoft-com:vml" Requires="v">
                  <p:oleObj spid="_x0000_s25" name="" r:id="rId7" imgW="203200" imgH="215900" progId="Equation.KSEE3">
                    <p:embed/>
                  </p:oleObj>
                </mc:Choice>
                <mc:Fallback>
                  <p:oleObj name="" r:id="rId7" imgW="203200" imgH="215900" progId="Equation.KSEE3">
                    <p:embed/>
                    <p:pic>
                      <p:nvPicPr>
                        <p:cNvPr id="0" name="图片 1024"/>
                        <p:cNvPicPr/>
                        <p:nvPr/>
                      </p:nvPicPr>
                      <p:blipFill>
                        <a:blip r:embed="rId8"/>
                        <a:stretch>
                          <a:fillRect/>
                        </a:stretch>
                      </p:blipFill>
                      <p:spPr>
                        <a:xfrm>
                          <a:off x="6016" y="4384"/>
                          <a:ext cx="520" cy="545"/>
                        </a:xfrm>
                        <a:prstGeom prst="rect">
                          <a:avLst/>
                        </a:prstGeom>
                      </p:spPr>
                    </p:pic>
                  </p:oleObj>
                </mc:Fallback>
              </mc:AlternateContent>
            </a:graphicData>
          </a:graphic>
        </p:graphicFrame>
        <p:graphicFrame>
          <p:nvGraphicFramePr>
            <p:cNvPr id="26" name="对象 25">
              <a:hlinkClick r:id="" action="ppaction://ole?verb="/>
            </p:cNvPr>
            <p:cNvGraphicFramePr>
              <a:graphicFrameLocks noChangeAspect="1"/>
            </p:cNvGraphicFramePr>
            <p:nvPr/>
          </p:nvGraphicFramePr>
          <p:xfrm>
            <a:off x="5682" y="4986"/>
            <a:ext cx="551" cy="544"/>
          </p:xfrm>
          <a:graphic>
            <a:graphicData uri="http://schemas.openxmlformats.org/presentationml/2006/ole">
              <mc:AlternateContent xmlns:mc="http://schemas.openxmlformats.org/markup-compatibility/2006">
                <mc:Choice xmlns:v="urn:schemas-microsoft-com:vml" Requires="v">
                  <p:oleObj spid="_x0000_s27" name="" r:id="rId9" imgW="215900" imgH="215900" progId="Equation.KSEE3">
                    <p:embed/>
                  </p:oleObj>
                </mc:Choice>
                <mc:Fallback>
                  <p:oleObj name="" r:id="rId9" imgW="215900" imgH="215900" progId="Equation.KSEE3">
                    <p:embed/>
                    <p:pic>
                      <p:nvPicPr>
                        <p:cNvPr id="0" name="图片 1024"/>
                        <p:cNvPicPr/>
                        <p:nvPr/>
                      </p:nvPicPr>
                      <p:blipFill>
                        <a:blip r:embed="rId10"/>
                        <a:stretch>
                          <a:fillRect/>
                        </a:stretch>
                      </p:blipFill>
                      <p:spPr>
                        <a:xfrm>
                          <a:off x="5682" y="4986"/>
                          <a:ext cx="551" cy="544"/>
                        </a:xfrm>
                        <a:prstGeom prst="rect">
                          <a:avLst/>
                        </a:prstGeom>
                      </p:spPr>
                    </p:pic>
                  </p:oleObj>
                </mc:Fallback>
              </mc:AlternateContent>
            </a:graphicData>
          </a:graphic>
        </p:graphicFrame>
        <p:cxnSp>
          <p:nvCxnSpPr>
            <p:cNvPr id="28" name="直接箭头连接符 27"/>
            <p:cNvCxnSpPr>
              <a:stCxn id="9" idx="6"/>
            </p:cNvCxnSpPr>
            <p:nvPr/>
          </p:nvCxnSpPr>
          <p:spPr>
            <a:xfrm>
              <a:off x="8442" y="6071"/>
              <a:ext cx="2591" cy="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9221" y="5530"/>
              <a:ext cx="1713" cy="580"/>
            </a:xfrm>
            <a:prstGeom prst="rect">
              <a:avLst/>
            </a:prstGeom>
            <a:noFill/>
          </p:spPr>
          <p:txBody>
            <a:bodyPr wrap="square" rtlCol="0">
              <a:spAutoFit/>
            </a:bodyPr>
            <a:p>
              <a:r>
                <a:rPr lang="en-US" altLang="zh-CN"/>
                <a:t>sigmoid</a:t>
              </a:r>
              <a:endParaRPr lang="en-US" altLang="zh-CN"/>
            </a:p>
          </p:txBody>
        </p:sp>
        <p:pic>
          <p:nvPicPr>
            <p:cNvPr id="30" name="图片 29"/>
            <p:cNvPicPr>
              <a:picLocks noChangeAspect="1"/>
            </p:cNvPicPr>
            <p:nvPr/>
          </p:nvPicPr>
          <p:blipFill>
            <a:blip r:embed="rId11"/>
            <a:stretch>
              <a:fillRect/>
            </a:stretch>
          </p:blipFill>
          <p:spPr>
            <a:xfrm>
              <a:off x="9221" y="6151"/>
              <a:ext cx="1519" cy="1199"/>
            </a:xfrm>
            <a:prstGeom prst="rect">
              <a:avLst/>
            </a:prstGeom>
          </p:spPr>
        </p:pic>
        <p:sp>
          <p:nvSpPr>
            <p:cNvPr id="10" name="椭圆 9"/>
            <p:cNvSpPr/>
            <p:nvPr/>
          </p:nvSpPr>
          <p:spPr>
            <a:xfrm>
              <a:off x="4109" y="7476"/>
              <a:ext cx="887" cy="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5459" y="2933"/>
              <a:ext cx="668" cy="580"/>
            </a:xfrm>
            <a:prstGeom prst="rect">
              <a:avLst/>
            </a:prstGeom>
            <a:noFill/>
          </p:spPr>
          <p:txBody>
            <a:bodyPr wrap="square" rtlCol="0">
              <a:spAutoFit/>
            </a:bodyPr>
            <a:p>
              <a:r>
                <a:rPr lang="en-US" altLang="zh-CN"/>
                <a:t>A</a:t>
              </a:r>
              <a:endParaRPr lang="en-US" altLang="zh-CN"/>
            </a:p>
          </p:txBody>
        </p:sp>
        <p:sp>
          <p:nvSpPr>
            <p:cNvPr id="21" name="文本框 20"/>
            <p:cNvSpPr txBox="1"/>
            <p:nvPr/>
          </p:nvSpPr>
          <p:spPr>
            <a:xfrm>
              <a:off x="9221" y="2933"/>
              <a:ext cx="668" cy="580"/>
            </a:xfrm>
            <a:prstGeom prst="rect">
              <a:avLst/>
            </a:prstGeom>
            <a:noFill/>
          </p:spPr>
          <p:txBody>
            <a:bodyPr wrap="square" rtlCol="0">
              <a:spAutoFit/>
            </a:bodyPr>
            <a:p>
              <a:r>
                <a:rPr lang="en-US" altLang="zh-CN"/>
                <a:t>B</a:t>
              </a:r>
              <a:endParaRPr lang="en-US" altLang="zh-CN"/>
            </a:p>
          </p:txBody>
        </p:sp>
        <p:sp>
          <p:nvSpPr>
            <p:cNvPr id="31" name="文本框 30"/>
            <p:cNvSpPr txBox="1"/>
            <p:nvPr/>
          </p:nvSpPr>
          <p:spPr>
            <a:xfrm>
              <a:off x="11239" y="2932"/>
              <a:ext cx="668" cy="580"/>
            </a:xfrm>
            <a:prstGeom prst="rect">
              <a:avLst/>
            </a:prstGeom>
            <a:noFill/>
          </p:spPr>
          <p:txBody>
            <a:bodyPr wrap="square" rtlCol="0">
              <a:spAutoFit/>
            </a:bodyPr>
            <a:p>
              <a:r>
                <a:rPr lang="en-US" altLang="zh-CN"/>
                <a:t>C</a:t>
              </a:r>
              <a:endParaRPr lang="en-US" altLang="zh-CN"/>
            </a:p>
          </p:txBody>
        </p:sp>
      </p:grpSp>
      <p:sp>
        <p:nvSpPr>
          <p:cNvPr id="34" name="文本框 33"/>
          <p:cNvSpPr txBox="1"/>
          <p:nvPr/>
        </p:nvSpPr>
        <p:spPr>
          <a:xfrm>
            <a:off x="1204595" y="5782945"/>
            <a:ext cx="6298565" cy="922020"/>
          </a:xfrm>
          <a:prstGeom prst="rect">
            <a:avLst/>
          </a:prstGeom>
          <a:noFill/>
        </p:spPr>
        <p:txBody>
          <a:bodyPr wrap="square" rtlCol="0">
            <a:spAutoFit/>
          </a:bodyPr>
          <a:p>
            <a:r>
              <a:rPr lang="en-US" altLang="zh-CN"/>
              <a:t>A: Add function before multiply weights</a:t>
            </a:r>
            <a:endParaRPr lang="en-US" altLang="zh-CN"/>
          </a:p>
          <a:p>
            <a:r>
              <a:rPr lang="en-US" altLang="zh-CN"/>
              <a:t>B: Add function after multiply weights</a:t>
            </a:r>
            <a:endParaRPr lang="en-US" altLang="zh-CN"/>
          </a:p>
          <a:p>
            <a:r>
              <a:rPr lang="en-US" altLang="zh-CN"/>
              <a:t>C: Add function after sigmoid function </a:t>
            </a:r>
            <a:endParaRPr lang="zh-CN" altLang="en-US"/>
          </a:p>
        </p:txBody>
      </p:sp>
      <p:grpSp>
        <p:nvGrpSpPr>
          <p:cNvPr id="64" name="组合 63"/>
          <p:cNvGrpSpPr/>
          <p:nvPr/>
        </p:nvGrpSpPr>
        <p:grpSpPr>
          <a:xfrm>
            <a:off x="1913255" y="1424305"/>
            <a:ext cx="5656580" cy="3878580"/>
            <a:chOff x="3013" y="2243"/>
            <a:chExt cx="8908" cy="6108"/>
          </a:xfrm>
        </p:grpSpPr>
        <p:sp>
          <p:nvSpPr>
            <p:cNvPr id="19" name="下箭头 18"/>
            <p:cNvSpPr/>
            <p:nvPr/>
          </p:nvSpPr>
          <p:spPr>
            <a:xfrm>
              <a:off x="10934" y="2244"/>
              <a:ext cx="305" cy="3827"/>
            </a:xfrm>
            <a:prstGeom prst="downArrow">
              <a:avLst>
                <a:gd name="adj1" fmla="val 40522"/>
                <a:gd name="adj2" fmla="val 50000"/>
              </a:avLst>
            </a:prstGeom>
            <a:solidFill>
              <a:srgbClr val="00B050"/>
            </a:solidFill>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36" name="下箭头 35"/>
            <p:cNvSpPr/>
            <p:nvPr/>
          </p:nvSpPr>
          <p:spPr>
            <a:xfrm>
              <a:off x="5103" y="2243"/>
              <a:ext cx="370" cy="1957"/>
            </a:xfrm>
            <a:prstGeom prst="down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37" name="下箭头 36"/>
            <p:cNvSpPr/>
            <p:nvPr/>
          </p:nvSpPr>
          <p:spPr>
            <a:xfrm>
              <a:off x="8661" y="2244"/>
              <a:ext cx="370" cy="3827"/>
            </a:xfrm>
            <a:prstGeom prst="downArrow">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grpSp>
          <p:nvGrpSpPr>
            <p:cNvPr id="38" name="组合 37"/>
            <p:cNvGrpSpPr/>
            <p:nvPr/>
          </p:nvGrpSpPr>
          <p:grpSpPr>
            <a:xfrm>
              <a:off x="3013" y="2932"/>
              <a:ext cx="8908" cy="5419"/>
              <a:chOff x="2999" y="2932"/>
              <a:chExt cx="8908" cy="5419"/>
            </a:xfrm>
          </p:grpSpPr>
          <p:sp>
            <p:nvSpPr>
              <p:cNvPr id="39" name="椭圆 38"/>
              <p:cNvSpPr/>
              <p:nvPr/>
            </p:nvSpPr>
            <p:spPr>
              <a:xfrm>
                <a:off x="4109" y="3763"/>
                <a:ext cx="887" cy="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4109" y="4763"/>
                <a:ext cx="887" cy="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7555" y="5633"/>
                <a:ext cx="887" cy="87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4109" y="6508"/>
                <a:ext cx="887" cy="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文本框 42"/>
              <p:cNvSpPr txBox="1"/>
              <p:nvPr/>
            </p:nvSpPr>
            <p:spPr>
              <a:xfrm>
                <a:off x="3684" y="5732"/>
                <a:ext cx="1063" cy="777"/>
              </a:xfrm>
              <a:prstGeom prst="rect">
                <a:avLst/>
              </a:prstGeom>
              <a:noFill/>
            </p:spPr>
            <p:txBody>
              <a:bodyPr vert="eaVert" wrap="square" rtlCol="0">
                <a:spAutoFit/>
              </a:bodyPr>
              <a:p>
                <a:endParaRPr lang="en-US" altLang="zh-CN" sz="3200"/>
              </a:p>
            </p:txBody>
          </p:sp>
          <p:cxnSp>
            <p:nvCxnSpPr>
              <p:cNvPr id="44" name="直接箭头连接符 43"/>
              <p:cNvCxnSpPr>
                <a:stCxn id="39" idx="6"/>
              </p:cNvCxnSpPr>
              <p:nvPr/>
            </p:nvCxnSpPr>
            <p:spPr>
              <a:xfrm>
                <a:off x="4996" y="4201"/>
                <a:ext cx="2487" cy="18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40" idx="6"/>
                <a:endCxn id="41" idx="2"/>
              </p:cNvCxnSpPr>
              <p:nvPr/>
            </p:nvCxnSpPr>
            <p:spPr>
              <a:xfrm>
                <a:off x="4996" y="5202"/>
                <a:ext cx="2559" cy="8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V="1">
                <a:off x="5025" y="6033"/>
                <a:ext cx="2500" cy="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4996" y="6045"/>
                <a:ext cx="2500" cy="1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2999" y="4622"/>
                <a:ext cx="1405" cy="580"/>
              </a:xfrm>
              <a:prstGeom prst="rect">
                <a:avLst/>
              </a:prstGeom>
              <a:noFill/>
            </p:spPr>
            <p:txBody>
              <a:bodyPr wrap="square" rtlCol="0">
                <a:spAutoFit/>
              </a:bodyPr>
              <a:p>
                <a:r>
                  <a:rPr lang="en-US" altLang="zh-CN"/>
                  <a:t>input</a:t>
                </a:r>
                <a:endParaRPr lang="en-US" altLang="zh-CN"/>
              </a:p>
            </p:txBody>
          </p:sp>
          <p:graphicFrame>
            <p:nvGraphicFramePr>
              <p:cNvPr id="49" name="对象 48">
                <a:hlinkClick r:id="" action="ppaction://ole?verb="/>
              </p:cNvPr>
              <p:cNvGraphicFramePr>
                <a:graphicFrameLocks noChangeAspect="1"/>
              </p:cNvGraphicFramePr>
              <p:nvPr/>
            </p:nvGraphicFramePr>
            <p:xfrm>
              <a:off x="5682" y="6110"/>
              <a:ext cx="780" cy="576"/>
            </p:xfrm>
            <a:graphic>
              <a:graphicData uri="http://schemas.openxmlformats.org/presentationml/2006/ole">
                <mc:AlternateContent xmlns:mc="http://schemas.openxmlformats.org/markup-compatibility/2006">
                  <mc:Choice xmlns:v="urn:schemas-microsoft-com:vml" Requires="v">
                    <p:oleObj spid="_x0000_s50" name="" r:id="rId12" imgW="304800" imgH="228600" progId="Equation.KSEE3">
                      <p:embed/>
                    </p:oleObj>
                  </mc:Choice>
                  <mc:Fallback>
                    <p:oleObj name="" r:id="rId12" imgW="304800" imgH="228600" progId="Equation.KSEE3">
                      <p:embed/>
                      <p:pic>
                        <p:nvPicPr>
                          <p:cNvPr id="0" name="图片 1024"/>
                          <p:cNvPicPr/>
                          <p:nvPr/>
                        </p:nvPicPr>
                        <p:blipFill>
                          <a:blip r:embed="rId4"/>
                          <a:stretch>
                            <a:fillRect/>
                          </a:stretch>
                        </p:blipFill>
                        <p:spPr>
                          <a:xfrm>
                            <a:off x="5682" y="6110"/>
                            <a:ext cx="780" cy="576"/>
                          </a:xfrm>
                          <a:prstGeom prst="rect">
                            <a:avLst/>
                          </a:prstGeom>
                        </p:spPr>
                      </p:pic>
                    </p:oleObj>
                  </mc:Fallback>
                </mc:AlternateContent>
              </a:graphicData>
            </a:graphic>
          </p:graphicFrame>
          <p:graphicFrame>
            <p:nvGraphicFramePr>
              <p:cNvPr id="51" name="对象 50">
                <a:hlinkClick r:id="" action="ppaction://ole?verb="/>
              </p:cNvPr>
              <p:cNvGraphicFramePr>
                <a:graphicFrameLocks noChangeAspect="1"/>
              </p:cNvGraphicFramePr>
              <p:nvPr/>
            </p:nvGraphicFramePr>
            <p:xfrm>
              <a:off x="5877" y="7014"/>
              <a:ext cx="585" cy="576"/>
            </p:xfrm>
            <a:graphic>
              <a:graphicData uri="http://schemas.openxmlformats.org/presentationml/2006/ole">
                <mc:AlternateContent xmlns:mc="http://schemas.openxmlformats.org/markup-compatibility/2006">
                  <mc:Choice xmlns:v="urn:schemas-microsoft-com:vml" Requires="v">
                    <p:oleObj spid="_x0000_s52" name="" r:id="rId13" imgW="228600" imgH="228600" progId="Equation.KSEE3">
                      <p:embed/>
                    </p:oleObj>
                  </mc:Choice>
                  <mc:Fallback>
                    <p:oleObj name="" r:id="rId13" imgW="228600" imgH="228600" progId="Equation.KSEE3">
                      <p:embed/>
                      <p:pic>
                        <p:nvPicPr>
                          <p:cNvPr id="0" name="图片 1024"/>
                          <p:cNvPicPr/>
                          <p:nvPr/>
                        </p:nvPicPr>
                        <p:blipFill>
                          <a:blip r:embed="rId6"/>
                          <a:stretch>
                            <a:fillRect/>
                          </a:stretch>
                        </p:blipFill>
                        <p:spPr>
                          <a:xfrm>
                            <a:off x="5877" y="7014"/>
                            <a:ext cx="585" cy="576"/>
                          </a:xfrm>
                          <a:prstGeom prst="rect">
                            <a:avLst/>
                          </a:prstGeom>
                        </p:spPr>
                      </p:pic>
                    </p:oleObj>
                  </mc:Fallback>
                </mc:AlternateContent>
              </a:graphicData>
            </a:graphic>
          </p:graphicFrame>
          <p:graphicFrame>
            <p:nvGraphicFramePr>
              <p:cNvPr id="53" name="对象 52">
                <a:hlinkClick r:id="" action="ppaction://ole?verb="/>
              </p:cNvPr>
              <p:cNvGraphicFramePr>
                <a:graphicFrameLocks noChangeAspect="1"/>
              </p:cNvGraphicFramePr>
              <p:nvPr/>
            </p:nvGraphicFramePr>
            <p:xfrm>
              <a:off x="6016" y="4384"/>
              <a:ext cx="520" cy="545"/>
            </p:xfrm>
            <a:graphic>
              <a:graphicData uri="http://schemas.openxmlformats.org/presentationml/2006/ole">
                <mc:AlternateContent xmlns:mc="http://schemas.openxmlformats.org/markup-compatibility/2006">
                  <mc:Choice xmlns:v="urn:schemas-microsoft-com:vml" Requires="v">
                    <p:oleObj spid="_x0000_s54" name="" r:id="rId14" imgW="203200" imgH="215900" progId="Equation.KSEE3">
                      <p:embed/>
                    </p:oleObj>
                  </mc:Choice>
                  <mc:Fallback>
                    <p:oleObj name="" r:id="rId14" imgW="203200" imgH="215900" progId="Equation.KSEE3">
                      <p:embed/>
                      <p:pic>
                        <p:nvPicPr>
                          <p:cNvPr id="0" name="图片 1024"/>
                          <p:cNvPicPr/>
                          <p:nvPr/>
                        </p:nvPicPr>
                        <p:blipFill>
                          <a:blip r:embed="rId8"/>
                          <a:stretch>
                            <a:fillRect/>
                          </a:stretch>
                        </p:blipFill>
                        <p:spPr>
                          <a:xfrm>
                            <a:off x="6016" y="4384"/>
                            <a:ext cx="520" cy="545"/>
                          </a:xfrm>
                          <a:prstGeom prst="rect">
                            <a:avLst/>
                          </a:prstGeom>
                        </p:spPr>
                      </p:pic>
                    </p:oleObj>
                  </mc:Fallback>
                </mc:AlternateContent>
              </a:graphicData>
            </a:graphic>
          </p:graphicFrame>
          <p:graphicFrame>
            <p:nvGraphicFramePr>
              <p:cNvPr id="55" name="对象 54">
                <a:hlinkClick r:id="" action="ppaction://ole?verb="/>
              </p:cNvPr>
              <p:cNvGraphicFramePr>
                <a:graphicFrameLocks noChangeAspect="1"/>
              </p:cNvGraphicFramePr>
              <p:nvPr/>
            </p:nvGraphicFramePr>
            <p:xfrm>
              <a:off x="5682" y="4986"/>
              <a:ext cx="551" cy="544"/>
            </p:xfrm>
            <a:graphic>
              <a:graphicData uri="http://schemas.openxmlformats.org/presentationml/2006/ole">
                <mc:AlternateContent xmlns:mc="http://schemas.openxmlformats.org/markup-compatibility/2006">
                  <mc:Choice xmlns:v="urn:schemas-microsoft-com:vml" Requires="v">
                    <p:oleObj spid="_x0000_s56" name="" r:id="rId15" imgW="215900" imgH="215900" progId="Equation.KSEE3">
                      <p:embed/>
                    </p:oleObj>
                  </mc:Choice>
                  <mc:Fallback>
                    <p:oleObj name="" r:id="rId15" imgW="215900" imgH="215900" progId="Equation.KSEE3">
                      <p:embed/>
                      <p:pic>
                        <p:nvPicPr>
                          <p:cNvPr id="0" name="图片 1024"/>
                          <p:cNvPicPr/>
                          <p:nvPr/>
                        </p:nvPicPr>
                        <p:blipFill>
                          <a:blip r:embed="rId10"/>
                          <a:stretch>
                            <a:fillRect/>
                          </a:stretch>
                        </p:blipFill>
                        <p:spPr>
                          <a:xfrm>
                            <a:off x="5682" y="4986"/>
                            <a:ext cx="551" cy="544"/>
                          </a:xfrm>
                          <a:prstGeom prst="rect">
                            <a:avLst/>
                          </a:prstGeom>
                        </p:spPr>
                      </p:pic>
                    </p:oleObj>
                  </mc:Fallback>
                </mc:AlternateContent>
              </a:graphicData>
            </a:graphic>
          </p:graphicFrame>
          <p:cxnSp>
            <p:nvCxnSpPr>
              <p:cNvPr id="57" name="直接箭头连接符 56"/>
              <p:cNvCxnSpPr>
                <a:stCxn id="41" idx="6"/>
              </p:cNvCxnSpPr>
              <p:nvPr/>
            </p:nvCxnSpPr>
            <p:spPr>
              <a:xfrm>
                <a:off x="8442" y="6071"/>
                <a:ext cx="2591" cy="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9221" y="5530"/>
                <a:ext cx="1713" cy="580"/>
              </a:xfrm>
              <a:prstGeom prst="rect">
                <a:avLst/>
              </a:prstGeom>
              <a:noFill/>
            </p:spPr>
            <p:txBody>
              <a:bodyPr wrap="square" rtlCol="0">
                <a:spAutoFit/>
              </a:bodyPr>
              <a:p>
                <a:r>
                  <a:rPr lang="en-US" altLang="zh-CN"/>
                  <a:t>sigmoid</a:t>
                </a:r>
                <a:endParaRPr lang="en-US" altLang="zh-CN"/>
              </a:p>
            </p:txBody>
          </p:sp>
          <p:pic>
            <p:nvPicPr>
              <p:cNvPr id="59" name="图片 58"/>
              <p:cNvPicPr>
                <a:picLocks noChangeAspect="1"/>
              </p:cNvPicPr>
              <p:nvPr/>
            </p:nvPicPr>
            <p:blipFill>
              <a:blip r:embed="rId11"/>
              <a:stretch>
                <a:fillRect/>
              </a:stretch>
            </p:blipFill>
            <p:spPr>
              <a:xfrm>
                <a:off x="9221" y="6151"/>
                <a:ext cx="1519" cy="1199"/>
              </a:xfrm>
              <a:prstGeom prst="rect">
                <a:avLst/>
              </a:prstGeom>
            </p:spPr>
          </p:pic>
          <p:sp>
            <p:nvSpPr>
              <p:cNvPr id="60" name="椭圆 59"/>
              <p:cNvSpPr/>
              <p:nvPr/>
            </p:nvSpPr>
            <p:spPr>
              <a:xfrm>
                <a:off x="4109" y="7476"/>
                <a:ext cx="887" cy="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文本框 60"/>
              <p:cNvSpPr txBox="1"/>
              <p:nvPr/>
            </p:nvSpPr>
            <p:spPr>
              <a:xfrm>
                <a:off x="5459" y="2933"/>
                <a:ext cx="668" cy="580"/>
              </a:xfrm>
              <a:prstGeom prst="rect">
                <a:avLst/>
              </a:prstGeom>
              <a:noFill/>
            </p:spPr>
            <p:txBody>
              <a:bodyPr wrap="square" rtlCol="0">
                <a:spAutoFit/>
              </a:bodyPr>
              <a:p>
                <a:r>
                  <a:rPr lang="en-US" altLang="zh-CN"/>
                  <a:t>A</a:t>
                </a:r>
                <a:endParaRPr lang="en-US" altLang="zh-CN"/>
              </a:p>
            </p:txBody>
          </p:sp>
          <p:sp>
            <p:nvSpPr>
              <p:cNvPr id="62" name="文本框 61"/>
              <p:cNvSpPr txBox="1"/>
              <p:nvPr/>
            </p:nvSpPr>
            <p:spPr>
              <a:xfrm>
                <a:off x="9221" y="2933"/>
                <a:ext cx="668" cy="580"/>
              </a:xfrm>
              <a:prstGeom prst="rect">
                <a:avLst/>
              </a:prstGeom>
              <a:noFill/>
            </p:spPr>
            <p:txBody>
              <a:bodyPr wrap="square" rtlCol="0">
                <a:spAutoFit/>
              </a:bodyPr>
              <a:p>
                <a:r>
                  <a:rPr lang="en-US" altLang="zh-CN"/>
                  <a:t>B</a:t>
                </a:r>
                <a:endParaRPr lang="en-US" altLang="zh-CN"/>
              </a:p>
            </p:txBody>
          </p:sp>
          <p:sp>
            <p:nvSpPr>
              <p:cNvPr id="63" name="文本框 62"/>
              <p:cNvSpPr txBox="1"/>
              <p:nvPr/>
            </p:nvSpPr>
            <p:spPr>
              <a:xfrm>
                <a:off x="11239" y="2932"/>
                <a:ext cx="668" cy="580"/>
              </a:xfrm>
              <a:prstGeom prst="rect">
                <a:avLst/>
              </a:prstGeom>
              <a:noFill/>
            </p:spPr>
            <p:txBody>
              <a:bodyPr wrap="square" rtlCol="0">
                <a:spAutoFit/>
              </a:bodyPr>
              <a:p>
                <a:r>
                  <a:rPr lang="en-US" altLang="zh-CN"/>
                  <a:t>C</a:t>
                </a:r>
                <a:endParaRPr lang="en-US" altLang="zh-CN"/>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71525" y="231775"/>
            <a:ext cx="4164965" cy="749300"/>
          </a:xfrm>
        </p:spPr>
        <p:txBody>
          <a:bodyPr/>
          <a:p>
            <a:r>
              <a:rPr lang="en-US" altLang="zh-CN" sz="2400"/>
              <a:t>Add power function</a:t>
            </a:r>
            <a:endParaRPr lang="en-US" altLang="zh-CN" sz="2400"/>
          </a:p>
        </p:txBody>
      </p:sp>
      <p:sp>
        <p:nvSpPr>
          <p:cNvPr id="3" name="内容占位符 2"/>
          <p:cNvSpPr>
            <a:spLocks noGrp="1"/>
          </p:cNvSpPr>
          <p:nvPr>
            <p:ph idx="1"/>
          </p:nvPr>
        </p:nvSpPr>
        <p:spPr>
          <a:xfrm>
            <a:off x="708025" y="821055"/>
            <a:ext cx="3524250" cy="505460"/>
          </a:xfrm>
        </p:spPr>
        <p:txBody>
          <a:bodyPr/>
          <a:p>
            <a:pPr marL="0" indent="0">
              <a:buNone/>
            </a:pPr>
            <a:r>
              <a:rPr lang="en-US" altLang="zh-CN" sz="1800"/>
              <a:t>Add quartic function to place C</a:t>
            </a:r>
            <a:endParaRPr lang="en-US" altLang="zh-CN"/>
          </a:p>
          <a:p>
            <a:pPr marL="0" indent="0">
              <a:buNone/>
            </a:pPr>
            <a:endParaRPr lang="en-US" altLang="zh-CN"/>
          </a:p>
        </p:txBody>
      </p:sp>
      <p:grpSp>
        <p:nvGrpSpPr>
          <p:cNvPr id="4" name="组合 3"/>
          <p:cNvGrpSpPr/>
          <p:nvPr/>
        </p:nvGrpSpPr>
        <p:grpSpPr>
          <a:xfrm>
            <a:off x="6820366" y="724748"/>
            <a:ext cx="4169446" cy="2143547"/>
            <a:chOff x="4594" y="4538"/>
            <a:chExt cx="8701" cy="4792"/>
          </a:xfrm>
        </p:grpSpPr>
        <p:sp>
          <p:nvSpPr>
            <p:cNvPr id="19" name="下箭头 18"/>
            <p:cNvSpPr/>
            <p:nvPr/>
          </p:nvSpPr>
          <p:spPr>
            <a:xfrm flipH="1">
              <a:off x="12485" y="4989"/>
              <a:ext cx="159" cy="2061"/>
            </a:xfrm>
            <a:prstGeom prst="downArrow">
              <a:avLst>
                <a:gd name="adj1" fmla="val 40522"/>
                <a:gd name="adj2" fmla="val 50000"/>
              </a:avLst>
            </a:prstGeom>
            <a:solidFill>
              <a:srgbClr val="00B050"/>
            </a:solidFill>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grpSp>
          <p:nvGrpSpPr>
            <p:cNvPr id="38" name="组合 37"/>
            <p:cNvGrpSpPr/>
            <p:nvPr/>
          </p:nvGrpSpPr>
          <p:grpSpPr>
            <a:xfrm rot="0">
              <a:off x="4594" y="4538"/>
              <a:ext cx="8701" cy="4792"/>
              <a:chOff x="2999" y="3559"/>
              <a:chExt cx="8701" cy="4792"/>
            </a:xfrm>
          </p:grpSpPr>
          <p:sp>
            <p:nvSpPr>
              <p:cNvPr id="39" name="椭圆 38"/>
              <p:cNvSpPr/>
              <p:nvPr/>
            </p:nvSpPr>
            <p:spPr>
              <a:xfrm>
                <a:off x="4109" y="3763"/>
                <a:ext cx="887" cy="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4109" y="4763"/>
                <a:ext cx="887" cy="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7555" y="5633"/>
                <a:ext cx="887" cy="87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4109" y="6508"/>
                <a:ext cx="887" cy="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文本框 42"/>
              <p:cNvSpPr txBox="1"/>
              <p:nvPr/>
            </p:nvSpPr>
            <p:spPr>
              <a:xfrm>
                <a:off x="3338" y="5732"/>
                <a:ext cx="1409" cy="777"/>
              </a:xfrm>
              <a:prstGeom prst="rect">
                <a:avLst/>
              </a:prstGeom>
              <a:noFill/>
            </p:spPr>
            <p:txBody>
              <a:bodyPr vert="eaVert" wrap="square" rtlCol="0">
                <a:spAutoFit/>
              </a:bodyPr>
              <a:p>
                <a:r>
                  <a:rPr lang="en-US" altLang="zh-CN" sz="3200"/>
                  <a:t>...</a:t>
                </a:r>
                <a:endParaRPr lang="en-US" altLang="zh-CN" sz="3200"/>
              </a:p>
            </p:txBody>
          </p:sp>
          <p:cxnSp>
            <p:nvCxnSpPr>
              <p:cNvPr id="44" name="直接箭头连接符 43"/>
              <p:cNvCxnSpPr>
                <a:stCxn id="39" idx="6"/>
              </p:cNvCxnSpPr>
              <p:nvPr/>
            </p:nvCxnSpPr>
            <p:spPr>
              <a:xfrm>
                <a:off x="4996" y="4201"/>
                <a:ext cx="2487" cy="18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40" idx="6"/>
                <a:endCxn id="41" idx="2"/>
              </p:cNvCxnSpPr>
              <p:nvPr/>
            </p:nvCxnSpPr>
            <p:spPr>
              <a:xfrm>
                <a:off x="4996" y="5202"/>
                <a:ext cx="2559" cy="8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V="1">
                <a:off x="5025" y="6033"/>
                <a:ext cx="2500" cy="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4996" y="6045"/>
                <a:ext cx="2500" cy="1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2999" y="4622"/>
                <a:ext cx="1405" cy="823"/>
              </a:xfrm>
              <a:prstGeom prst="rect">
                <a:avLst/>
              </a:prstGeom>
              <a:noFill/>
            </p:spPr>
            <p:txBody>
              <a:bodyPr wrap="square" rtlCol="0">
                <a:spAutoFit/>
              </a:bodyPr>
              <a:p>
                <a:r>
                  <a:rPr lang="en-US" altLang="zh-CN"/>
                  <a:t>input</a:t>
                </a:r>
                <a:endParaRPr lang="en-US" altLang="zh-CN"/>
              </a:p>
            </p:txBody>
          </p:sp>
          <p:graphicFrame>
            <p:nvGraphicFramePr>
              <p:cNvPr id="49" name="对象 48">
                <a:hlinkClick r:id="" action="ppaction://ole?verb="/>
              </p:cNvPr>
              <p:cNvGraphicFramePr>
                <a:graphicFrameLocks noChangeAspect="1"/>
              </p:cNvGraphicFramePr>
              <p:nvPr/>
            </p:nvGraphicFramePr>
            <p:xfrm>
              <a:off x="5682" y="6110"/>
              <a:ext cx="780" cy="576"/>
            </p:xfrm>
            <a:graphic>
              <a:graphicData uri="http://schemas.openxmlformats.org/presentationml/2006/ole">
                <mc:AlternateContent xmlns:mc="http://schemas.openxmlformats.org/markup-compatibility/2006">
                  <mc:Choice xmlns:v="urn:schemas-microsoft-com:vml" Requires="v">
                    <p:oleObj spid="_x0000_s50" name="" r:id="rId1" imgW="304800" imgH="228600" progId="Equation.KSEE3">
                      <p:embed/>
                    </p:oleObj>
                  </mc:Choice>
                  <mc:Fallback>
                    <p:oleObj name="" r:id="rId1" imgW="304800" imgH="228600" progId="Equation.KSEE3">
                      <p:embed/>
                      <p:pic>
                        <p:nvPicPr>
                          <p:cNvPr id="0" name="图片 1024"/>
                          <p:cNvPicPr/>
                          <p:nvPr/>
                        </p:nvPicPr>
                        <p:blipFill>
                          <a:blip r:embed="rId2"/>
                          <a:stretch>
                            <a:fillRect/>
                          </a:stretch>
                        </p:blipFill>
                        <p:spPr>
                          <a:xfrm>
                            <a:off x="5682" y="6110"/>
                            <a:ext cx="780" cy="576"/>
                          </a:xfrm>
                          <a:prstGeom prst="rect">
                            <a:avLst/>
                          </a:prstGeom>
                        </p:spPr>
                      </p:pic>
                    </p:oleObj>
                  </mc:Fallback>
                </mc:AlternateContent>
              </a:graphicData>
            </a:graphic>
          </p:graphicFrame>
          <p:graphicFrame>
            <p:nvGraphicFramePr>
              <p:cNvPr id="51" name="对象 50">
                <a:hlinkClick r:id="" action="ppaction://ole?verb="/>
              </p:cNvPr>
              <p:cNvGraphicFramePr>
                <a:graphicFrameLocks noChangeAspect="1"/>
              </p:cNvGraphicFramePr>
              <p:nvPr/>
            </p:nvGraphicFramePr>
            <p:xfrm>
              <a:off x="5877" y="7014"/>
              <a:ext cx="585" cy="576"/>
            </p:xfrm>
            <a:graphic>
              <a:graphicData uri="http://schemas.openxmlformats.org/presentationml/2006/ole">
                <mc:AlternateContent xmlns:mc="http://schemas.openxmlformats.org/markup-compatibility/2006">
                  <mc:Choice xmlns:v="urn:schemas-microsoft-com:vml" Requires="v">
                    <p:oleObj spid="_x0000_s52" name="" r:id="rId3" imgW="228600" imgH="228600" progId="Equation.KSEE3">
                      <p:embed/>
                    </p:oleObj>
                  </mc:Choice>
                  <mc:Fallback>
                    <p:oleObj name="" r:id="rId3" imgW="228600" imgH="228600" progId="Equation.KSEE3">
                      <p:embed/>
                      <p:pic>
                        <p:nvPicPr>
                          <p:cNvPr id="0" name="图片 1024"/>
                          <p:cNvPicPr/>
                          <p:nvPr/>
                        </p:nvPicPr>
                        <p:blipFill>
                          <a:blip r:embed="rId4"/>
                          <a:stretch>
                            <a:fillRect/>
                          </a:stretch>
                        </p:blipFill>
                        <p:spPr>
                          <a:xfrm>
                            <a:off x="5877" y="7014"/>
                            <a:ext cx="585" cy="576"/>
                          </a:xfrm>
                          <a:prstGeom prst="rect">
                            <a:avLst/>
                          </a:prstGeom>
                        </p:spPr>
                      </p:pic>
                    </p:oleObj>
                  </mc:Fallback>
                </mc:AlternateContent>
              </a:graphicData>
            </a:graphic>
          </p:graphicFrame>
          <p:graphicFrame>
            <p:nvGraphicFramePr>
              <p:cNvPr id="53" name="对象 52">
                <a:hlinkClick r:id="" action="ppaction://ole?verb="/>
              </p:cNvPr>
              <p:cNvGraphicFramePr>
                <a:graphicFrameLocks noChangeAspect="1"/>
              </p:cNvGraphicFramePr>
              <p:nvPr/>
            </p:nvGraphicFramePr>
            <p:xfrm>
              <a:off x="6016" y="4384"/>
              <a:ext cx="520" cy="545"/>
            </p:xfrm>
            <a:graphic>
              <a:graphicData uri="http://schemas.openxmlformats.org/presentationml/2006/ole">
                <mc:AlternateContent xmlns:mc="http://schemas.openxmlformats.org/markup-compatibility/2006">
                  <mc:Choice xmlns:v="urn:schemas-microsoft-com:vml" Requires="v">
                    <p:oleObj spid="_x0000_s54" name="" r:id="rId5" imgW="203200" imgH="215900" progId="Equation.KSEE3">
                      <p:embed/>
                    </p:oleObj>
                  </mc:Choice>
                  <mc:Fallback>
                    <p:oleObj name="" r:id="rId5" imgW="203200" imgH="215900" progId="Equation.KSEE3">
                      <p:embed/>
                      <p:pic>
                        <p:nvPicPr>
                          <p:cNvPr id="0" name="图片 1024"/>
                          <p:cNvPicPr/>
                          <p:nvPr/>
                        </p:nvPicPr>
                        <p:blipFill>
                          <a:blip r:embed="rId6"/>
                          <a:stretch>
                            <a:fillRect/>
                          </a:stretch>
                        </p:blipFill>
                        <p:spPr>
                          <a:xfrm>
                            <a:off x="6016" y="4384"/>
                            <a:ext cx="520" cy="545"/>
                          </a:xfrm>
                          <a:prstGeom prst="rect">
                            <a:avLst/>
                          </a:prstGeom>
                        </p:spPr>
                      </p:pic>
                    </p:oleObj>
                  </mc:Fallback>
                </mc:AlternateContent>
              </a:graphicData>
            </a:graphic>
          </p:graphicFrame>
          <p:graphicFrame>
            <p:nvGraphicFramePr>
              <p:cNvPr id="55" name="对象 54">
                <a:hlinkClick r:id="" action="ppaction://ole?verb="/>
              </p:cNvPr>
              <p:cNvGraphicFramePr>
                <a:graphicFrameLocks noChangeAspect="1"/>
              </p:cNvGraphicFramePr>
              <p:nvPr/>
            </p:nvGraphicFramePr>
            <p:xfrm>
              <a:off x="5682" y="4986"/>
              <a:ext cx="551" cy="544"/>
            </p:xfrm>
            <a:graphic>
              <a:graphicData uri="http://schemas.openxmlformats.org/presentationml/2006/ole">
                <mc:AlternateContent xmlns:mc="http://schemas.openxmlformats.org/markup-compatibility/2006">
                  <mc:Choice xmlns:v="urn:schemas-microsoft-com:vml" Requires="v">
                    <p:oleObj spid="_x0000_s56" name="" r:id="rId7" imgW="215900" imgH="215900" progId="Equation.KSEE3">
                      <p:embed/>
                    </p:oleObj>
                  </mc:Choice>
                  <mc:Fallback>
                    <p:oleObj name="" r:id="rId7" imgW="215900" imgH="215900" progId="Equation.KSEE3">
                      <p:embed/>
                      <p:pic>
                        <p:nvPicPr>
                          <p:cNvPr id="0" name="图片 1024"/>
                          <p:cNvPicPr/>
                          <p:nvPr/>
                        </p:nvPicPr>
                        <p:blipFill>
                          <a:blip r:embed="rId8"/>
                          <a:stretch>
                            <a:fillRect/>
                          </a:stretch>
                        </p:blipFill>
                        <p:spPr>
                          <a:xfrm>
                            <a:off x="5682" y="4986"/>
                            <a:ext cx="551" cy="544"/>
                          </a:xfrm>
                          <a:prstGeom prst="rect">
                            <a:avLst/>
                          </a:prstGeom>
                        </p:spPr>
                      </p:pic>
                    </p:oleObj>
                  </mc:Fallback>
                </mc:AlternateContent>
              </a:graphicData>
            </a:graphic>
          </p:graphicFrame>
          <p:cxnSp>
            <p:nvCxnSpPr>
              <p:cNvPr id="57" name="直接箭头连接符 56"/>
              <p:cNvCxnSpPr>
                <a:stCxn id="41" idx="6"/>
              </p:cNvCxnSpPr>
              <p:nvPr/>
            </p:nvCxnSpPr>
            <p:spPr>
              <a:xfrm>
                <a:off x="8442" y="6071"/>
                <a:ext cx="2591" cy="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8676" y="5065"/>
                <a:ext cx="1713" cy="686"/>
              </a:xfrm>
              <a:prstGeom prst="rect">
                <a:avLst/>
              </a:prstGeom>
              <a:noFill/>
            </p:spPr>
            <p:txBody>
              <a:bodyPr wrap="square" rtlCol="0">
                <a:spAutoFit/>
              </a:bodyPr>
              <a:p>
                <a:r>
                  <a:rPr lang="en-US" altLang="zh-CN" sz="1400"/>
                  <a:t>sigmoid</a:t>
                </a:r>
                <a:endParaRPr lang="en-US" altLang="zh-CN" sz="1400"/>
              </a:p>
            </p:txBody>
          </p:sp>
          <p:pic>
            <p:nvPicPr>
              <p:cNvPr id="59" name="图片 58"/>
              <p:cNvPicPr>
                <a:picLocks noChangeAspect="1"/>
              </p:cNvPicPr>
              <p:nvPr/>
            </p:nvPicPr>
            <p:blipFill>
              <a:blip r:embed="rId9"/>
              <a:stretch>
                <a:fillRect/>
              </a:stretch>
            </p:blipFill>
            <p:spPr>
              <a:xfrm>
                <a:off x="8774" y="6184"/>
                <a:ext cx="1519" cy="1199"/>
              </a:xfrm>
              <a:prstGeom prst="rect">
                <a:avLst/>
              </a:prstGeom>
            </p:spPr>
          </p:pic>
          <p:sp>
            <p:nvSpPr>
              <p:cNvPr id="60" name="椭圆 59"/>
              <p:cNvSpPr/>
              <p:nvPr/>
            </p:nvSpPr>
            <p:spPr>
              <a:xfrm>
                <a:off x="4109" y="7476"/>
                <a:ext cx="887" cy="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文本框 62"/>
              <p:cNvSpPr txBox="1"/>
              <p:nvPr/>
            </p:nvSpPr>
            <p:spPr>
              <a:xfrm>
                <a:off x="11032" y="3559"/>
                <a:ext cx="668" cy="823"/>
              </a:xfrm>
              <a:prstGeom prst="rect">
                <a:avLst/>
              </a:prstGeom>
              <a:noFill/>
            </p:spPr>
            <p:txBody>
              <a:bodyPr wrap="square" rtlCol="0">
                <a:spAutoFit/>
              </a:bodyPr>
              <a:p>
                <a:r>
                  <a:rPr lang="en-US" altLang="zh-CN"/>
                  <a:t>C</a:t>
                </a:r>
                <a:endParaRPr lang="en-US" altLang="zh-CN"/>
              </a:p>
            </p:txBody>
          </p:sp>
        </p:grpSp>
      </p:grpSp>
      <p:graphicFrame>
        <p:nvGraphicFramePr>
          <p:cNvPr id="5" name="对象 4">
            <a:hlinkClick r:id="" action="ppaction://ole?verb="/>
          </p:cNvPr>
          <p:cNvGraphicFramePr>
            <a:graphicFrameLocks noChangeAspect="1"/>
          </p:cNvGraphicFramePr>
          <p:nvPr/>
        </p:nvGraphicFramePr>
        <p:xfrm>
          <a:off x="511175" y="1280795"/>
          <a:ext cx="4098290" cy="2592705"/>
        </p:xfrm>
        <a:graphic>
          <a:graphicData uri="http://schemas.openxmlformats.org/presentationml/2006/ole">
            <mc:AlternateContent xmlns:mc="http://schemas.openxmlformats.org/markup-compatibility/2006">
              <mc:Choice xmlns:v="urn:schemas-microsoft-com:vml" Requires="v">
                <p:oleObj spid="_x0000_s2049" name="" r:id="rId10" imgW="2552700" imgH="1981200" progId="Equation.KSEE3">
                  <p:embed/>
                </p:oleObj>
              </mc:Choice>
              <mc:Fallback>
                <p:oleObj name="" r:id="rId10" imgW="2552700" imgH="1981200" progId="Equation.KSEE3">
                  <p:embed/>
                  <p:pic>
                    <p:nvPicPr>
                      <p:cNvPr id="0" name="图片 2048"/>
                      <p:cNvPicPr/>
                      <p:nvPr/>
                    </p:nvPicPr>
                    <p:blipFill>
                      <a:blip r:embed="rId11"/>
                      <a:stretch>
                        <a:fillRect/>
                      </a:stretch>
                    </p:blipFill>
                    <p:spPr>
                      <a:xfrm>
                        <a:off x="511175" y="1280795"/>
                        <a:ext cx="4098290" cy="2592705"/>
                      </a:xfrm>
                      <a:prstGeom prst="rect">
                        <a:avLst/>
                      </a:prstGeom>
                    </p:spPr>
                  </p:pic>
                </p:oleObj>
              </mc:Fallback>
            </mc:AlternateContent>
          </a:graphicData>
        </a:graphic>
      </p:graphicFrame>
      <p:sp>
        <p:nvSpPr>
          <p:cNvPr id="6" name="内容占位符 2"/>
          <p:cNvSpPr>
            <a:spLocks noGrp="1"/>
          </p:cNvSpPr>
          <p:nvPr/>
        </p:nvSpPr>
        <p:spPr>
          <a:xfrm>
            <a:off x="511175" y="3896360"/>
            <a:ext cx="4278630" cy="5054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a:t>For original logistic regression we have</a:t>
            </a:r>
            <a:endParaRPr lang="en-US" altLang="zh-CN"/>
          </a:p>
          <a:p>
            <a:pPr marL="0" indent="0">
              <a:buNone/>
            </a:pPr>
            <a:endParaRPr lang="en-US" altLang="zh-CN"/>
          </a:p>
        </p:txBody>
      </p:sp>
      <p:graphicFrame>
        <p:nvGraphicFramePr>
          <p:cNvPr id="7" name="对象 6">
            <a:hlinkClick r:id="" action="ppaction://ole?verb="/>
          </p:cNvPr>
          <p:cNvGraphicFramePr>
            <a:graphicFrameLocks noChangeAspect="1"/>
          </p:cNvGraphicFramePr>
          <p:nvPr/>
        </p:nvGraphicFramePr>
        <p:xfrm>
          <a:off x="511175" y="4618355"/>
          <a:ext cx="3676015" cy="1218565"/>
        </p:xfrm>
        <a:graphic>
          <a:graphicData uri="http://schemas.openxmlformats.org/presentationml/2006/ole">
            <mc:AlternateContent xmlns:mc="http://schemas.openxmlformats.org/markup-compatibility/2006">
              <mc:Choice xmlns:v="urn:schemas-microsoft-com:vml" Requires="v">
                <p:oleObj spid="_x0000_s8" name="" r:id="rId12" imgW="2374265" imgH="965200" progId="Equation.KSEE3">
                  <p:embed/>
                </p:oleObj>
              </mc:Choice>
              <mc:Fallback>
                <p:oleObj name="" r:id="rId12" imgW="2374265" imgH="965200" progId="Equation.KSEE3">
                  <p:embed/>
                  <p:pic>
                    <p:nvPicPr>
                      <p:cNvPr id="0" name="图片 2048"/>
                      <p:cNvPicPr/>
                      <p:nvPr/>
                    </p:nvPicPr>
                    <p:blipFill>
                      <a:blip r:embed="rId13"/>
                      <a:stretch>
                        <a:fillRect/>
                      </a:stretch>
                    </p:blipFill>
                    <p:spPr>
                      <a:xfrm>
                        <a:off x="511175" y="4618355"/>
                        <a:ext cx="3676015" cy="1218565"/>
                      </a:xfrm>
                      <a:prstGeom prst="rect">
                        <a:avLst/>
                      </a:prstGeom>
                    </p:spPr>
                  </p:pic>
                </p:oleObj>
              </mc:Fallback>
            </mc:AlternateContent>
          </a:graphicData>
        </a:graphic>
      </p:graphicFrame>
      <p:sp>
        <p:nvSpPr>
          <p:cNvPr id="9" name="文本框 8"/>
          <p:cNvSpPr txBox="1"/>
          <p:nvPr/>
        </p:nvSpPr>
        <p:spPr>
          <a:xfrm>
            <a:off x="6035675" y="4476750"/>
            <a:ext cx="4404995" cy="368300"/>
          </a:xfrm>
          <a:prstGeom prst="rect">
            <a:avLst/>
          </a:prstGeom>
          <a:noFill/>
        </p:spPr>
        <p:txBody>
          <a:bodyPr wrap="square" rtlCol="0">
            <a:spAutoFit/>
          </a:bodyPr>
          <a:p>
            <a:r>
              <a:rPr lang="en-US" altLang="zh-CN"/>
              <a:t>The result of weights is exactly the same!</a:t>
            </a:r>
            <a:endParaRPr lang="en-US" altLang="zh-CN"/>
          </a:p>
        </p:txBody>
      </p:sp>
      <p:pic>
        <p:nvPicPr>
          <p:cNvPr id="10" name="图片 9"/>
          <p:cNvPicPr>
            <a:picLocks noChangeAspect="1"/>
          </p:cNvPicPr>
          <p:nvPr/>
        </p:nvPicPr>
        <p:blipFill>
          <a:blip r:embed="rId14"/>
          <a:stretch>
            <a:fillRect/>
          </a:stretch>
        </p:blipFill>
        <p:spPr>
          <a:xfrm>
            <a:off x="596265" y="5899150"/>
            <a:ext cx="6469380" cy="655320"/>
          </a:xfrm>
          <a:prstGeom prst="rect">
            <a:avLst/>
          </a:prstGeom>
        </p:spPr>
      </p:pic>
      <p:pic>
        <p:nvPicPr>
          <p:cNvPr id="11" name="图片 10"/>
          <p:cNvPicPr>
            <a:picLocks noChangeAspect="1"/>
          </p:cNvPicPr>
          <p:nvPr/>
        </p:nvPicPr>
        <p:blipFill>
          <a:blip r:embed="rId15"/>
          <a:stretch>
            <a:fillRect/>
          </a:stretch>
        </p:blipFill>
        <p:spPr>
          <a:xfrm>
            <a:off x="3246120" y="3309620"/>
            <a:ext cx="5966460" cy="5638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760220" cy="660400"/>
          </a:xfrm>
        </p:spPr>
        <p:txBody>
          <a:bodyPr/>
          <a:p>
            <a:r>
              <a:rPr lang="en-US" altLang="zh-CN" sz="1800"/>
              <a:t>Test the result</a:t>
            </a:r>
            <a:endParaRPr lang="en-US" altLang="zh-CN" sz="1800"/>
          </a:p>
        </p:txBody>
      </p:sp>
      <p:pic>
        <p:nvPicPr>
          <p:cNvPr id="4" name="内容占位符 3"/>
          <p:cNvPicPr>
            <a:picLocks noChangeAspect="1"/>
          </p:cNvPicPr>
          <p:nvPr>
            <p:ph idx="1"/>
          </p:nvPr>
        </p:nvPicPr>
        <p:blipFill>
          <a:blip r:embed="rId1"/>
          <a:stretch>
            <a:fillRect/>
          </a:stretch>
        </p:blipFill>
        <p:spPr>
          <a:xfrm>
            <a:off x="562610" y="1226185"/>
            <a:ext cx="3909060" cy="2392680"/>
          </a:xfrm>
          <a:prstGeom prst="rect">
            <a:avLst/>
          </a:prstGeom>
        </p:spPr>
      </p:pic>
      <p:pic>
        <p:nvPicPr>
          <p:cNvPr id="9" name="图片 8"/>
          <p:cNvPicPr>
            <a:picLocks noChangeAspect="1"/>
          </p:cNvPicPr>
          <p:nvPr/>
        </p:nvPicPr>
        <p:blipFill>
          <a:blip r:embed="rId2"/>
          <a:stretch>
            <a:fillRect/>
          </a:stretch>
        </p:blipFill>
        <p:spPr>
          <a:xfrm>
            <a:off x="624840" y="4667250"/>
            <a:ext cx="6469380" cy="655320"/>
          </a:xfrm>
          <a:prstGeom prst="rect">
            <a:avLst/>
          </a:prstGeom>
        </p:spPr>
      </p:pic>
      <p:pic>
        <p:nvPicPr>
          <p:cNvPr id="10" name="图片 9"/>
          <p:cNvPicPr>
            <a:picLocks noChangeAspect="1"/>
          </p:cNvPicPr>
          <p:nvPr/>
        </p:nvPicPr>
        <p:blipFill>
          <a:blip r:embed="rId3"/>
          <a:stretch>
            <a:fillRect/>
          </a:stretch>
        </p:blipFill>
        <p:spPr>
          <a:xfrm>
            <a:off x="624840" y="5885815"/>
            <a:ext cx="5966460" cy="563880"/>
          </a:xfrm>
          <a:prstGeom prst="rect">
            <a:avLst/>
          </a:prstGeom>
        </p:spPr>
      </p:pic>
      <p:sp>
        <p:nvSpPr>
          <p:cNvPr id="5" name="文本框 4"/>
          <p:cNvSpPr txBox="1"/>
          <p:nvPr/>
        </p:nvSpPr>
        <p:spPr>
          <a:xfrm>
            <a:off x="1657985" y="3695065"/>
            <a:ext cx="2371725" cy="368300"/>
          </a:xfrm>
          <a:prstGeom prst="rect">
            <a:avLst/>
          </a:prstGeom>
          <a:noFill/>
        </p:spPr>
        <p:txBody>
          <a:bodyPr wrap="square" rtlCol="0">
            <a:spAutoFit/>
          </a:bodyPr>
          <a:p>
            <a:r>
              <a:rPr lang="en-US" altLang="zh-CN"/>
              <a:t>dataset</a:t>
            </a:r>
            <a:endParaRPr lang="en-US" altLang="zh-CN"/>
          </a:p>
        </p:txBody>
      </p:sp>
      <p:sp>
        <p:nvSpPr>
          <p:cNvPr id="7" name="文本框 6"/>
          <p:cNvSpPr txBox="1"/>
          <p:nvPr/>
        </p:nvSpPr>
        <p:spPr>
          <a:xfrm>
            <a:off x="929640" y="4245610"/>
            <a:ext cx="4103370" cy="368300"/>
          </a:xfrm>
          <a:prstGeom prst="rect">
            <a:avLst/>
          </a:prstGeom>
          <a:noFill/>
        </p:spPr>
        <p:txBody>
          <a:bodyPr wrap="square" rtlCol="0">
            <a:spAutoFit/>
          </a:bodyPr>
          <a:p>
            <a:r>
              <a:rPr lang="en-US" altLang="zh-CN"/>
              <a:t>original logistic regression model</a:t>
            </a:r>
            <a:endParaRPr lang="en-US" altLang="zh-CN"/>
          </a:p>
        </p:txBody>
      </p:sp>
      <p:sp>
        <p:nvSpPr>
          <p:cNvPr id="8" name="文本框 7"/>
          <p:cNvSpPr txBox="1"/>
          <p:nvPr/>
        </p:nvSpPr>
        <p:spPr>
          <a:xfrm>
            <a:off x="929640" y="5322570"/>
            <a:ext cx="4645025" cy="368300"/>
          </a:xfrm>
          <a:prstGeom prst="rect">
            <a:avLst/>
          </a:prstGeom>
          <a:noFill/>
        </p:spPr>
        <p:txBody>
          <a:bodyPr wrap="square" rtlCol="0">
            <a:spAutoFit/>
          </a:bodyPr>
          <a:p>
            <a:r>
              <a:rPr lang="en-US" altLang="zh-CN"/>
              <a:t>add power function logistic regression model</a:t>
            </a:r>
            <a:endParaRPr lang="en-US" altLang="zh-CN"/>
          </a:p>
        </p:txBody>
      </p:sp>
      <p:grpSp>
        <p:nvGrpSpPr>
          <p:cNvPr id="11" name="组合 10"/>
          <p:cNvGrpSpPr/>
          <p:nvPr/>
        </p:nvGrpSpPr>
        <p:grpSpPr>
          <a:xfrm>
            <a:off x="7094051" y="110068"/>
            <a:ext cx="4169446" cy="2143547"/>
            <a:chOff x="4594" y="4538"/>
            <a:chExt cx="8701" cy="4792"/>
          </a:xfrm>
        </p:grpSpPr>
        <p:sp>
          <p:nvSpPr>
            <p:cNvPr id="19" name="下箭头 18"/>
            <p:cNvSpPr/>
            <p:nvPr/>
          </p:nvSpPr>
          <p:spPr>
            <a:xfrm flipH="1">
              <a:off x="12485" y="4989"/>
              <a:ext cx="159" cy="2061"/>
            </a:xfrm>
            <a:prstGeom prst="downArrow">
              <a:avLst>
                <a:gd name="adj1" fmla="val 40522"/>
                <a:gd name="adj2" fmla="val 50000"/>
              </a:avLst>
            </a:prstGeom>
            <a:solidFill>
              <a:srgbClr val="00B050"/>
            </a:solidFill>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grpSp>
          <p:nvGrpSpPr>
            <p:cNvPr id="38" name="组合 37"/>
            <p:cNvGrpSpPr/>
            <p:nvPr/>
          </p:nvGrpSpPr>
          <p:grpSpPr>
            <a:xfrm rot="0">
              <a:off x="4594" y="4538"/>
              <a:ext cx="8701" cy="4792"/>
              <a:chOff x="2999" y="3559"/>
              <a:chExt cx="8701" cy="4792"/>
            </a:xfrm>
          </p:grpSpPr>
          <p:sp>
            <p:nvSpPr>
              <p:cNvPr id="39" name="椭圆 38"/>
              <p:cNvSpPr/>
              <p:nvPr/>
            </p:nvSpPr>
            <p:spPr>
              <a:xfrm>
                <a:off x="4109" y="3763"/>
                <a:ext cx="887" cy="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4109" y="4763"/>
                <a:ext cx="887" cy="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7555" y="5633"/>
                <a:ext cx="887" cy="87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4109" y="6508"/>
                <a:ext cx="887" cy="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文本框 42"/>
              <p:cNvSpPr txBox="1"/>
              <p:nvPr/>
            </p:nvSpPr>
            <p:spPr>
              <a:xfrm>
                <a:off x="3338" y="5732"/>
                <a:ext cx="1409" cy="777"/>
              </a:xfrm>
              <a:prstGeom prst="rect">
                <a:avLst/>
              </a:prstGeom>
              <a:noFill/>
            </p:spPr>
            <p:txBody>
              <a:bodyPr vert="eaVert" wrap="square" rtlCol="0">
                <a:spAutoFit/>
              </a:bodyPr>
              <a:p>
                <a:r>
                  <a:rPr lang="en-US" altLang="zh-CN" sz="3200"/>
                  <a:t>...</a:t>
                </a:r>
                <a:endParaRPr lang="en-US" altLang="zh-CN" sz="3200"/>
              </a:p>
            </p:txBody>
          </p:sp>
          <p:cxnSp>
            <p:nvCxnSpPr>
              <p:cNvPr id="44" name="直接箭头连接符 43"/>
              <p:cNvCxnSpPr>
                <a:stCxn id="39" idx="6"/>
              </p:cNvCxnSpPr>
              <p:nvPr/>
            </p:nvCxnSpPr>
            <p:spPr>
              <a:xfrm>
                <a:off x="4996" y="4201"/>
                <a:ext cx="2487" cy="18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40" idx="6"/>
                <a:endCxn id="41" idx="2"/>
              </p:cNvCxnSpPr>
              <p:nvPr/>
            </p:nvCxnSpPr>
            <p:spPr>
              <a:xfrm>
                <a:off x="4996" y="5202"/>
                <a:ext cx="2559" cy="8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V="1">
                <a:off x="5025" y="6033"/>
                <a:ext cx="2500" cy="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4996" y="6045"/>
                <a:ext cx="2500" cy="1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2999" y="4622"/>
                <a:ext cx="1405" cy="823"/>
              </a:xfrm>
              <a:prstGeom prst="rect">
                <a:avLst/>
              </a:prstGeom>
              <a:noFill/>
            </p:spPr>
            <p:txBody>
              <a:bodyPr wrap="square" rtlCol="0">
                <a:spAutoFit/>
              </a:bodyPr>
              <a:p>
                <a:r>
                  <a:rPr lang="en-US" altLang="zh-CN"/>
                  <a:t>input</a:t>
                </a:r>
                <a:endParaRPr lang="en-US" altLang="zh-CN"/>
              </a:p>
            </p:txBody>
          </p:sp>
          <p:graphicFrame>
            <p:nvGraphicFramePr>
              <p:cNvPr id="49" name="对象 48">
                <a:hlinkClick r:id="" action="ppaction://ole?verb="/>
              </p:cNvPr>
              <p:cNvGraphicFramePr>
                <a:graphicFrameLocks noChangeAspect="1"/>
              </p:cNvGraphicFramePr>
              <p:nvPr/>
            </p:nvGraphicFramePr>
            <p:xfrm>
              <a:off x="5682" y="6110"/>
              <a:ext cx="780" cy="576"/>
            </p:xfrm>
            <a:graphic>
              <a:graphicData uri="http://schemas.openxmlformats.org/presentationml/2006/ole">
                <mc:AlternateContent xmlns:mc="http://schemas.openxmlformats.org/markup-compatibility/2006">
                  <mc:Choice xmlns:v="urn:schemas-microsoft-com:vml" Requires="v">
                    <p:oleObj spid="_x0000_s50" name="" r:id="rId4" imgW="304800" imgH="228600" progId="Equation.KSEE3">
                      <p:embed/>
                    </p:oleObj>
                  </mc:Choice>
                  <mc:Fallback>
                    <p:oleObj name="" r:id="rId4" imgW="304800" imgH="228600" progId="Equation.KSEE3">
                      <p:embed/>
                      <p:pic>
                        <p:nvPicPr>
                          <p:cNvPr id="0" name="图片 1024"/>
                          <p:cNvPicPr/>
                          <p:nvPr/>
                        </p:nvPicPr>
                        <p:blipFill>
                          <a:blip r:embed="rId5"/>
                          <a:stretch>
                            <a:fillRect/>
                          </a:stretch>
                        </p:blipFill>
                        <p:spPr>
                          <a:xfrm>
                            <a:off x="5682" y="6110"/>
                            <a:ext cx="780" cy="576"/>
                          </a:xfrm>
                          <a:prstGeom prst="rect">
                            <a:avLst/>
                          </a:prstGeom>
                        </p:spPr>
                      </p:pic>
                    </p:oleObj>
                  </mc:Fallback>
                </mc:AlternateContent>
              </a:graphicData>
            </a:graphic>
          </p:graphicFrame>
          <p:graphicFrame>
            <p:nvGraphicFramePr>
              <p:cNvPr id="51" name="对象 50">
                <a:hlinkClick r:id="" action="ppaction://ole?verb="/>
              </p:cNvPr>
              <p:cNvGraphicFramePr>
                <a:graphicFrameLocks noChangeAspect="1"/>
              </p:cNvGraphicFramePr>
              <p:nvPr/>
            </p:nvGraphicFramePr>
            <p:xfrm>
              <a:off x="5877" y="7014"/>
              <a:ext cx="585" cy="576"/>
            </p:xfrm>
            <a:graphic>
              <a:graphicData uri="http://schemas.openxmlformats.org/presentationml/2006/ole">
                <mc:AlternateContent xmlns:mc="http://schemas.openxmlformats.org/markup-compatibility/2006">
                  <mc:Choice xmlns:v="urn:schemas-microsoft-com:vml" Requires="v">
                    <p:oleObj spid="_x0000_s52" name="" r:id="rId6" imgW="228600" imgH="228600" progId="Equation.KSEE3">
                      <p:embed/>
                    </p:oleObj>
                  </mc:Choice>
                  <mc:Fallback>
                    <p:oleObj name="" r:id="rId6" imgW="228600" imgH="228600" progId="Equation.KSEE3">
                      <p:embed/>
                      <p:pic>
                        <p:nvPicPr>
                          <p:cNvPr id="0" name="图片 1024"/>
                          <p:cNvPicPr/>
                          <p:nvPr/>
                        </p:nvPicPr>
                        <p:blipFill>
                          <a:blip r:embed="rId7"/>
                          <a:stretch>
                            <a:fillRect/>
                          </a:stretch>
                        </p:blipFill>
                        <p:spPr>
                          <a:xfrm>
                            <a:off x="5877" y="7014"/>
                            <a:ext cx="585" cy="576"/>
                          </a:xfrm>
                          <a:prstGeom prst="rect">
                            <a:avLst/>
                          </a:prstGeom>
                        </p:spPr>
                      </p:pic>
                    </p:oleObj>
                  </mc:Fallback>
                </mc:AlternateContent>
              </a:graphicData>
            </a:graphic>
          </p:graphicFrame>
          <p:graphicFrame>
            <p:nvGraphicFramePr>
              <p:cNvPr id="53" name="对象 52">
                <a:hlinkClick r:id="" action="ppaction://ole?verb="/>
              </p:cNvPr>
              <p:cNvGraphicFramePr>
                <a:graphicFrameLocks noChangeAspect="1"/>
              </p:cNvGraphicFramePr>
              <p:nvPr/>
            </p:nvGraphicFramePr>
            <p:xfrm>
              <a:off x="6016" y="4384"/>
              <a:ext cx="520" cy="545"/>
            </p:xfrm>
            <a:graphic>
              <a:graphicData uri="http://schemas.openxmlformats.org/presentationml/2006/ole">
                <mc:AlternateContent xmlns:mc="http://schemas.openxmlformats.org/markup-compatibility/2006">
                  <mc:Choice xmlns:v="urn:schemas-microsoft-com:vml" Requires="v">
                    <p:oleObj spid="_x0000_s54" name="" r:id="rId8" imgW="203200" imgH="215900" progId="Equation.KSEE3">
                      <p:embed/>
                    </p:oleObj>
                  </mc:Choice>
                  <mc:Fallback>
                    <p:oleObj name="" r:id="rId8" imgW="203200" imgH="215900" progId="Equation.KSEE3">
                      <p:embed/>
                      <p:pic>
                        <p:nvPicPr>
                          <p:cNvPr id="0" name="图片 1024"/>
                          <p:cNvPicPr/>
                          <p:nvPr/>
                        </p:nvPicPr>
                        <p:blipFill>
                          <a:blip r:embed="rId9"/>
                          <a:stretch>
                            <a:fillRect/>
                          </a:stretch>
                        </p:blipFill>
                        <p:spPr>
                          <a:xfrm>
                            <a:off x="6016" y="4384"/>
                            <a:ext cx="520" cy="545"/>
                          </a:xfrm>
                          <a:prstGeom prst="rect">
                            <a:avLst/>
                          </a:prstGeom>
                        </p:spPr>
                      </p:pic>
                    </p:oleObj>
                  </mc:Fallback>
                </mc:AlternateContent>
              </a:graphicData>
            </a:graphic>
          </p:graphicFrame>
          <p:graphicFrame>
            <p:nvGraphicFramePr>
              <p:cNvPr id="55" name="对象 54">
                <a:hlinkClick r:id="" action="ppaction://ole?verb="/>
              </p:cNvPr>
              <p:cNvGraphicFramePr>
                <a:graphicFrameLocks noChangeAspect="1"/>
              </p:cNvGraphicFramePr>
              <p:nvPr/>
            </p:nvGraphicFramePr>
            <p:xfrm>
              <a:off x="5682" y="4986"/>
              <a:ext cx="551" cy="544"/>
            </p:xfrm>
            <a:graphic>
              <a:graphicData uri="http://schemas.openxmlformats.org/presentationml/2006/ole">
                <mc:AlternateContent xmlns:mc="http://schemas.openxmlformats.org/markup-compatibility/2006">
                  <mc:Choice xmlns:v="urn:schemas-microsoft-com:vml" Requires="v">
                    <p:oleObj spid="_x0000_s56" name="" r:id="rId10" imgW="215900" imgH="215900" progId="Equation.KSEE3">
                      <p:embed/>
                    </p:oleObj>
                  </mc:Choice>
                  <mc:Fallback>
                    <p:oleObj name="" r:id="rId10" imgW="215900" imgH="215900" progId="Equation.KSEE3">
                      <p:embed/>
                      <p:pic>
                        <p:nvPicPr>
                          <p:cNvPr id="0" name="图片 1024"/>
                          <p:cNvPicPr/>
                          <p:nvPr/>
                        </p:nvPicPr>
                        <p:blipFill>
                          <a:blip r:embed="rId11"/>
                          <a:stretch>
                            <a:fillRect/>
                          </a:stretch>
                        </p:blipFill>
                        <p:spPr>
                          <a:xfrm>
                            <a:off x="5682" y="4986"/>
                            <a:ext cx="551" cy="544"/>
                          </a:xfrm>
                          <a:prstGeom prst="rect">
                            <a:avLst/>
                          </a:prstGeom>
                        </p:spPr>
                      </p:pic>
                    </p:oleObj>
                  </mc:Fallback>
                </mc:AlternateContent>
              </a:graphicData>
            </a:graphic>
          </p:graphicFrame>
          <p:cxnSp>
            <p:nvCxnSpPr>
              <p:cNvPr id="57" name="直接箭头连接符 56"/>
              <p:cNvCxnSpPr>
                <a:stCxn id="41" idx="6"/>
              </p:cNvCxnSpPr>
              <p:nvPr/>
            </p:nvCxnSpPr>
            <p:spPr>
              <a:xfrm>
                <a:off x="8442" y="6071"/>
                <a:ext cx="2591" cy="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8676" y="5065"/>
                <a:ext cx="1713" cy="686"/>
              </a:xfrm>
              <a:prstGeom prst="rect">
                <a:avLst/>
              </a:prstGeom>
              <a:noFill/>
            </p:spPr>
            <p:txBody>
              <a:bodyPr wrap="square" rtlCol="0">
                <a:spAutoFit/>
              </a:bodyPr>
              <a:p>
                <a:r>
                  <a:rPr lang="en-US" altLang="zh-CN" sz="1400"/>
                  <a:t>sigmoid</a:t>
                </a:r>
                <a:endParaRPr lang="en-US" altLang="zh-CN" sz="1400"/>
              </a:p>
            </p:txBody>
          </p:sp>
          <p:pic>
            <p:nvPicPr>
              <p:cNvPr id="59" name="图片 58"/>
              <p:cNvPicPr>
                <a:picLocks noChangeAspect="1"/>
              </p:cNvPicPr>
              <p:nvPr/>
            </p:nvPicPr>
            <p:blipFill>
              <a:blip r:embed="rId12"/>
              <a:stretch>
                <a:fillRect/>
              </a:stretch>
            </p:blipFill>
            <p:spPr>
              <a:xfrm>
                <a:off x="8774" y="6184"/>
                <a:ext cx="1519" cy="1199"/>
              </a:xfrm>
              <a:prstGeom prst="rect">
                <a:avLst/>
              </a:prstGeom>
            </p:spPr>
          </p:pic>
          <p:sp>
            <p:nvSpPr>
              <p:cNvPr id="60" name="椭圆 59"/>
              <p:cNvSpPr/>
              <p:nvPr/>
            </p:nvSpPr>
            <p:spPr>
              <a:xfrm>
                <a:off x="4109" y="7476"/>
                <a:ext cx="887" cy="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文本框 62"/>
              <p:cNvSpPr txBox="1"/>
              <p:nvPr/>
            </p:nvSpPr>
            <p:spPr>
              <a:xfrm>
                <a:off x="11032" y="3559"/>
                <a:ext cx="668" cy="823"/>
              </a:xfrm>
              <a:prstGeom prst="rect">
                <a:avLst/>
              </a:prstGeom>
              <a:noFill/>
            </p:spPr>
            <p:txBody>
              <a:bodyPr wrap="square" rtlCol="0">
                <a:spAutoFit/>
              </a:bodyPr>
              <a:p>
                <a:r>
                  <a:rPr lang="en-US" altLang="zh-CN"/>
                  <a:t>C</a:t>
                </a:r>
                <a:endParaRPr lang="en-US" altLang="zh-CN"/>
              </a:p>
            </p:txBody>
          </p:sp>
        </p:grpSp>
      </p:grpSp>
      <p:pic>
        <p:nvPicPr>
          <p:cNvPr id="3" name="图片 2"/>
          <p:cNvPicPr>
            <a:picLocks noChangeAspect="1"/>
          </p:cNvPicPr>
          <p:nvPr/>
        </p:nvPicPr>
        <p:blipFill>
          <a:blip r:embed="rId13"/>
          <a:stretch>
            <a:fillRect/>
          </a:stretch>
        </p:blipFill>
        <p:spPr>
          <a:xfrm>
            <a:off x="7163435" y="2331085"/>
            <a:ext cx="2016760" cy="5705475"/>
          </a:xfrm>
          <a:prstGeom prst="rect">
            <a:avLst/>
          </a:prstGeom>
        </p:spPr>
      </p:pic>
      <p:pic>
        <p:nvPicPr>
          <p:cNvPr id="12" name="图片 11"/>
          <p:cNvPicPr>
            <a:picLocks noChangeAspect="1"/>
          </p:cNvPicPr>
          <p:nvPr/>
        </p:nvPicPr>
        <p:blipFill>
          <a:blip r:embed="rId14"/>
          <a:stretch>
            <a:fillRect/>
          </a:stretch>
        </p:blipFill>
        <p:spPr>
          <a:xfrm>
            <a:off x="8858885" y="2331085"/>
            <a:ext cx="1546860" cy="5501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nvSpPr>
        <p:spPr>
          <a:xfrm>
            <a:off x="838200" y="365125"/>
            <a:ext cx="1760220" cy="6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800"/>
              <a:t>Test the result</a:t>
            </a:r>
            <a:endParaRPr lang="en-US" altLang="zh-CN" sz="1800"/>
          </a:p>
        </p:txBody>
      </p:sp>
      <p:sp>
        <p:nvSpPr>
          <p:cNvPr id="5" name="文本框 4"/>
          <p:cNvSpPr txBox="1"/>
          <p:nvPr/>
        </p:nvSpPr>
        <p:spPr>
          <a:xfrm>
            <a:off x="690880" y="1294130"/>
            <a:ext cx="9727565" cy="368300"/>
          </a:xfrm>
          <a:prstGeom prst="rect">
            <a:avLst/>
          </a:prstGeom>
          <a:noFill/>
        </p:spPr>
        <p:txBody>
          <a:bodyPr wrap="square" rtlCol="0">
            <a:spAutoFit/>
          </a:bodyPr>
          <a:p>
            <a:r>
              <a:rPr lang="en-US" altLang="zh-CN"/>
              <a:t>The model will finally break down, if we keep increasing the parameter in the power function</a:t>
            </a:r>
            <a:endParaRPr lang="en-US" altLang="zh-CN"/>
          </a:p>
        </p:txBody>
      </p:sp>
      <p:pic>
        <p:nvPicPr>
          <p:cNvPr id="6" name="图片 5"/>
          <p:cNvPicPr>
            <a:picLocks noChangeAspect="1"/>
          </p:cNvPicPr>
          <p:nvPr/>
        </p:nvPicPr>
        <p:blipFill>
          <a:blip r:embed="rId1"/>
          <a:stretch>
            <a:fillRect/>
          </a:stretch>
        </p:blipFill>
        <p:spPr>
          <a:xfrm>
            <a:off x="1499870" y="3602355"/>
            <a:ext cx="5935980" cy="655320"/>
          </a:xfrm>
          <a:prstGeom prst="rect">
            <a:avLst/>
          </a:prstGeom>
        </p:spPr>
      </p:pic>
      <p:sp>
        <p:nvSpPr>
          <p:cNvPr id="8" name="文本框 7"/>
          <p:cNvSpPr txBox="1"/>
          <p:nvPr/>
        </p:nvSpPr>
        <p:spPr>
          <a:xfrm>
            <a:off x="951230" y="3234055"/>
            <a:ext cx="6557645" cy="368300"/>
          </a:xfrm>
          <a:prstGeom prst="rect">
            <a:avLst/>
          </a:prstGeom>
          <a:noFill/>
        </p:spPr>
        <p:txBody>
          <a:bodyPr wrap="square" rtlCol="0">
            <a:spAutoFit/>
          </a:bodyPr>
          <a:p>
            <a:r>
              <a:rPr lang="en-US" altLang="zh-CN"/>
              <a:t>add power function f(x) = pow(x,1000) logistic regression model</a:t>
            </a:r>
            <a:endParaRPr lang="en-US" altLang="zh-CN"/>
          </a:p>
        </p:txBody>
      </p:sp>
      <p:sp>
        <p:nvSpPr>
          <p:cNvPr id="7" name="文本框 6"/>
          <p:cNvSpPr txBox="1"/>
          <p:nvPr/>
        </p:nvSpPr>
        <p:spPr>
          <a:xfrm>
            <a:off x="1221740" y="5481955"/>
            <a:ext cx="6130925" cy="368300"/>
          </a:xfrm>
          <a:prstGeom prst="rect">
            <a:avLst/>
          </a:prstGeom>
          <a:noFill/>
        </p:spPr>
        <p:txBody>
          <a:bodyPr wrap="square" rtlCol="0">
            <a:spAutoFit/>
          </a:bodyPr>
          <a:p>
            <a:r>
              <a:rPr lang="en-US" altLang="zh-CN"/>
              <a:t>To large power function will do harm to the classification</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838200" y="365125"/>
            <a:ext cx="3989705" cy="660400"/>
          </a:xfrm>
        </p:spPr>
        <p:txBody>
          <a:bodyPr>
            <a:normAutofit/>
          </a:bodyPr>
          <a:p>
            <a:r>
              <a:rPr lang="en-US" altLang="zh-CN" sz="1800"/>
              <a:t>Add the power function to A and B</a:t>
            </a:r>
            <a:endParaRPr lang="en-US" altLang="zh-CN" sz="1800"/>
          </a:p>
        </p:txBody>
      </p:sp>
      <p:grpSp>
        <p:nvGrpSpPr>
          <p:cNvPr id="64" name="组合 63"/>
          <p:cNvGrpSpPr/>
          <p:nvPr/>
        </p:nvGrpSpPr>
        <p:grpSpPr>
          <a:xfrm>
            <a:off x="7207250" y="1379855"/>
            <a:ext cx="4509301" cy="2768600"/>
            <a:chOff x="3013" y="2243"/>
            <a:chExt cx="8505" cy="6108"/>
          </a:xfrm>
        </p:grpSpPr>
        <p:sp>
          <p:nvSpPr>
            <p:cNvPr id="36" name="下箭头 35"/>
            <p:cNvSpPr/>
            <p:nvPr/>
          </p:nvSpPr>
          <p:spPr>
            <a:xfrm>
              <a:off x="5103" y="2243"/>
              <a:ext cx="370" cy="1957"/>
            </a:xfrm>
            <a:prstGeom prst="down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37" name="下箭头 36"/>
            <p:cNvSpPr/>
            <p:nvPr/>
          </p:nvSpPr>
          <p:spPr>
            <a:xfrm>
              <a:off x="8661" y="2244"/>
              <a:ext cx="370" cy="3827"/>
            </a:xfrm>
            <a:prstGeom prst="downArrow">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grpSp>
          <p:nvGrpSpPr>
            <p:cNvPr id="38" name="组合 37"/>
            <p:cNvGrpSpPr/>
            <p:nvPr/>
          </p:nvGrpSpPr>
          <p:grpSpPr>
            <a:xfrm>
              <a:off x="3013" y="2933"/>
              <a:ext cx="8505" cy="5418"/>
              <a:chOff x="2999" y="2933"/>
              <a:chExt cx="8505" cy="5418"/>
            </a:xfrm>
          </p:grpSpPr>
          <p:sp>
            <p:nvSpPr>
              <p:cNvPr id="39" name="椭圆 38"/>
              <p:cNvSpPr/>
              <p:nvPr/>
            </p:nvSpPr>
            <p:spPr>
              <a:xfrm>
                <a:off x="4109" y="3763"/>
                <a:ext cx="887" cy="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4109" y="4763"/>
                <a:ext cx="887" cy="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7555" y="5633"/>
                <a:ext cx="887" cy="87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4109" y="6508"/>
                <a:ext cx="887" cy="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文本框 42"/>
              <p:cNvSpPr txBox="1"/>
              <p:nvPr/>
            </p:nvSpPr>
            <p:spPr>
              <a:xfrm>
                <a:off x="3684" y="5732"/>
                <a:ext cx="1063" cy="777"/>
              </a:xfrm>
              <a:prstGeom prst="rect">
                <a:avLst/>
              </a:prstGeom>
              <a:noFill/>
            </p:spPr>
            <p:txBody>
              <a:bodyPr vert="eaVert" wrap="square" rtlCol="0">
                <a:spAutoFit/>
              </a:bodyPr>
              <a:p>
                <a:endParaRPr lang="en-US" altLang="zh-CN" sz="3200"/>
              </a:p>
            </p:txBody>
          </p:sp>
          <p:cxnSp>
            <p:nvCxnSpPr>
              <p:cNvPr id="44" name="直接箭头连接符 43"/>
              <p:cNvCxnSpPr>
                <a:stCxn id="39" idx="6"/>
              </p:cNvCxnSpPr>
              <p:nvPr/>
            </p:nvCxnSpPr>
            <p:spPr>
              <a:xfrm>
                <a:off x="4996" y="4201"/>
                <a:ext cx="2487" cy="18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40" idx="6"/>
                <a:endCxn id="41" idx="2"/>
              </p:cNvCxnSpPr>
              <p:nvPr/>
            </p:nvCxnSpPr>
            <p:spPr>
              <a:xfrm>
                <a:off x="4996" y="5202"/>
                <a:ext cx="2559" cy="8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V="1">
                <a:off x="5025" y="6033"/>
                <a:ext cx="2500" cy="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4996" y="6045"/>
                <a:ext cx="2500" cy="1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2999" y="4622"/>
                <a:ext cx="1405" cy="813"/>
              </a:xfrm>
              <a:prstGeom prst="rect">
                <a:avLst/>
              </a:prstGeom>
              <a:noFill/>
            </p:spPr>
            <p:txBody>
              <a:bodyPr wrap="square" rtlCol="0">
                <a:spAutoFit/>
              </a:bodyPr>
              <a:p>
                <a:r>
                  <a:rPr lang="en-US" altLang="zh-CN"/>
                  <a:t>input</a:t>
                </a:r>
                <a:endParaRPr lang="en-US" altLang="zh-CN"/>
              </a:p>
            </p:txBody>
          </p:sp>
          <p:graphicFrame>
            <p:nvGraphicFramePr>
              <p:cNvPr id="49" name="对象 48">
                <a:hlinkClick r:id="" action="ppaction://ole?verb="/>
              </p:cNvPr>
              <p:cNvGraphicFramePr>
                <a:graphicFrameLocks noChangeAspect="1"/>
              </p:cNvGraphicFramePr>
              <p:nvPr/>
            </p:nvGraphicFramePr>
            <p:xfrm>
              <a:off x="5682" y="6110"/>
              <a:ext cx="780" cy="576"/>
            </p:xfrm>
            <a:graphic>
              <a:graphicData uri="http://schemas.openxmlformats.org/presentationml/2006/ole">
                <mc:AlternateContent xmlns:mc="http://schemas.openxmlformats.org/markup-compatibility/2006">
                  <mc:Choice xmlns:v="urn:schemas-microsoft-com:vml" Requires="v">
                    <p:oleObj spid="_x0000_s50" name="" r:id="rId1" imgW="304800" imgH="228600" progId="Equation.KSEE3">
                      <p:embed/>
                    </p:oleObj>
                  </mc:Choice>
                  <mc:Fallback>
                    <p:oleObj name="" r:id="rId1" imgW="304800" imgH="228600" progId="Equation.KSEE3">
                      <p:embed/>
                      <p:pic>
                        <p:nvPicPr>
                          <p:cNvPr id="0" name="图片 1024"/>
                          <p:cNvPicPr/>
                          <p:nvPr/>
                        </p:nvPicPr>
                        <p:blipFill>
                          <a:blip r:embed="rId2"/>
                          <a:stretch>
                            <a:fillRect/>
                          </a:stretch>
                        </p:blipFill>
                        <p:spPr>
                          <a:xfrm>
                            <a:off x="5682" y="6110"/>
                            <a:ext cx="780" cy="576"/>
                          </a:xfrm>
                          <a:prstGeom prst="rect">
                            <a:avLst/>
                          </a:prstGeom>
                        </p:spPr>
                      </p:pic>
                    </p:oleObj>
                  </mc:Fallback>
                </mc:AlternateContent>
              </a:graphicData>
            </a:graphic>
          </p:graphicFrame>
          <p:graphicFrame>
            <p:nvGraphicFramePr>
              <p:cNvPr id="51" name="对象 50">
                <a:hlinkClick r:id="" action="ppaction://ole?verb="/>
              </p:cNvPr>
              <p:cNvGraphicFramePr>
                <a:graphicFrameLocks noChangeAspect="1"/>
              </p:cNvGraphicFramePr>
              <p:nvPr/>
            </p:nvGraphicFramePr>
            <p:xfrm>
              <a:off x="5877" y="7014"/>
              <a:ext cx="585" cy="576"/>
            </p:xfrm>
            <a:graphic>
              <a:graphicData uri="http://schemas.openxmlformats.org/presentationml/2006/ole">
                <mc:AlternateContent xmlns:mc="http://schemas.openxmlformats.org/markup-compatibility/2006">
                  <mc:Choice xmlns:v="urn:schemas-microsoft-com:vml" Requires="v">
                    <p:oleObj spid="_x0000_s52" name="" r:id="rId3" imgW="228600" imgH="228600" progId="Equation.KSEE3">
                      <p:embed/>
                    </p:oleObj>
                  </mc:Choice>
                  <mc:Fallback>
                    <p:oleObj name="" r:id="rId3" imgW="228600" imgH="228600" progId="Equation.KSEE3">
                      <p:embed/>
                      <p:pic>
                        <p:nvPicPr>
                          <p:cNvPr id="0" name="图片 1024"/>
                          <p:cNvPicPr/>
                          <p:nvPr/>
                        </p:nvPicPr>
                        <p:blipFill>
                          <a:blip r:embed="rId4"/>
                          <a:stretch>
                            <a:fillRect/>
                          </a:stretch>
                        </p:blipFill>
                        <p:spPr>
                          <a:xfrm>
                            <a:off x="5877" y="7014"/>
                            <a:ext cx="585" cy="576"/>
                          </a:xfrm>
                          <a:prstGeom prst="rect">
                            <a:avLst/>
                          </a:prstGeom>
                        </p:spPr>
                      </p:pic>
                    </p:oleObj>
                  </mc:Fallback>
                </mc:AlternateContent>
              </a:graphicData>
            </a:graphic>
          </p:graphicFrame>
          <p:graphicFrame>
            <p:nvGraphicFramePr>
              <p:cNvPr id="53" name="对象 52">
                <a:hlinkClick r:id="" action="ppaction://ole?verb="/>
              </p:cNvPr>
              <p:cNvGraphicFramePr>
                <a:graphicFrameLocks noChangeAspect="1"/>
              </p:cNvGraphicFramePr>
              <p:nvPr/>
            </p:nvGraphicFramePr>
            <p:xfrm>
              <a:off x="6016" y="4384"/>
              <a:ext cx="520" cy="545"/>
            </p:xfrm>
            <a:graphic>
              <a:graphicData uri="http://schemas.openxmlformats.org/presentationml/2006/ole">
                <mc:AlternateContent xmlns:mc="http://schemas.openxmlformats.org/markup-compatibility/2006">
                  <mc:Choice xmlns:v="urn:schemas-microsoft-com:vml" Requires="v">
                    <p:oleObj spid="_x0000_s54" name="" r:id="rId5" imgW="203200" imgH="215900" progId="Equation.KSEE3">
                      <p:embed/>
                    </p:oleObj>
                  </mc:Choice>
                  <mc:Fallback>
                    <p:oleObj name="" r:id="rId5" imgW="203200" imgH="215900" progId="Equation.KSEE3">
                      <p:embed/>
                      <p:pic>
                        <p:nvPicPr>
                          <p:cNvPr id="0" name="图片 1024"/>
                          <p:cNvPicPr/>
                          <p:nvPr/>
                        </p:nvPicPr>
                        <p:blipFill>
                          <a:blip r:embed="rId6"/>
                          <a:stretch>
                            <a:fillRect/>
                          </a:stretch>
                        </p:blipFill>
                        <p:spPr>
                          <a:xfrm>
                            <a:off x="6016" y="4384"/>
                            <a:ext cx="520" cy="545"/>
                          </a:xfrm>
                          <a:prstGeom prst="rect">
                            <a:avLst/>
                          </a:prstGeom>
                        </p:spPr>
                      </p:pic>
                    </p:oleObj>
                  </mc:Fallback>
                </mc:AlternateContent>
              </a:graphicData>
            </a:graphic>
          </p:graphicFrame>
          <p:graphicFrame>
            <p:nvGraphicFramePr>
              <p:cNvPr id="55" name="对象 54">
                <a:hlinkClick r:id="" action="ppaction://ole?verb="/>
              </p:cNvPr>
              <p:cNvGraphicFramePr>
                <a:graphicFrameLocks noChangeAspect="1"/>
              </p:cNvGraphicFramePr>
              <p:nvPr/>
            </p:nvGraphicFramePr>
            <p:xfrm>
              <a:off x="5682" y="4986"/>
              <a:ext cx="551" cy="544"/>
            </p:xfrm>
            <a:graphic>
              <a:graphicData uri="http://schemas.openxmlformats.org/presentationml/2006/ole">
                <mc:AlternateContent xmlns:mc="http://schemas.openxmlformats.org/markup-compatibility/2006">
                  <mc:Choice xmlns:v="urn:schemas-microsoft-com:vml" Requires="v">
                    <p:oleObj spid="_x0000_s56" name="" r:id="rId7" imgW="215900" imgH="215900" progId="Equation.KSEE3">
                      <p:embed/>
                    </p:oleObj>
                  </mc:Choice>
                  <mc:Fallback>
                    <p:oleObj name="" r:id="rId7" imgW="215900" imgH="215900" progId="Equation.KSEE3">
                      <p:embed/>
                      <p:pic>
                        <p:nvPicPr>
                          <p:cNvPr id="0" name="图片 1024"/>
                          <p:cNvPicPr/>
                          <p:nvPr/>
                        </p:nvPicPr>
                        <p:blipFill>
                          <a:blip r:embed="rId8"/>
                          <a:stretch>
                            <a:fillRect/>
                          </a:stretch>
                        </p:blipFill>
                        <p:spPr>
                          <a:xfrm>
                            <a:off x="5682" y="4986"/>
                            <a:ext cx="551" cy="544"/>
                          </a:xfrm>
                          <a:prstGeom prst="rect">
                            <a:avLst/>
                          </a:prstGeom>
                        </p:spPr>
                      </p:pic>
                    </p:oleObj>
                  </mc:Fallback>
                </mc:AlternateContent>
              </a:graphicData>
            </a:graphic>
          </p:graphicFrame>
          <p:cxnSp>
            <p:nvCxnSpPr>
              <p:cNvPr id="57" name="直接箭头连接符 56"/>
              <p:cNvCxnSpPr>
                <a:stCxn id="41" idx="6"/>
              </p:cNvCxnSpPr>
              <p:nvPr/>
            </p:nvCxnSpPr>
            <p:spPr>
              <a:xfrm>
                <a:off x="8442" y="6071"/>
                <a:ext cx="2591" cy="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9221" y="5530"/>
                <a:ext cx="2283" cy="813"/>
              </a:xfrm>
              <a:prstGeom prst="rect">
                <a:avLst/>
              </a:prstGeom>
              <a:noFill/>
            </p:spPr>
            <p:txBody>
              <a:bodyPr wrap="square" rtlCol="0">
                <a:spAutoFit/>
              </a:bodyPr>
              <a:p>
                <a:r>
                  <a:rPr lang="en-US" altLang="zh-CN"/>
                  <a:t>sigmoid</a:t>
                </a:r>
                <a:endParaRPr lang="en-US" altLang="zh-CN"/>
              </a:p>
            </p:txBody>
          </p:sp>
          <p:pic>
            <p:nvPicPr>
              <p:cNvPr id="59" name="图片 58"/>
              <p:cNvPicPr>
                <a:picLocks noChangeAspect="1"/>
              </p:cNvPicPr>
              <p:nvPr/>
            </p:nvPicPr>
            <p:blipFill>
              <a:blip r:embed="rId9"/>
              <a:stretch>
                <a:fillRect/>
              </a:stretch>
            </p:blipFill>
            <p:spPr>
              <a:xfrm>
                <a:off x="9221" y="6151"/>
                <a:ext cx="1519" cy="1199"/>
              </a:xfrm>
              <a:prstGeom prst="rect">
                <a:avLst/>
              </a:prstGeom>
            </p:spPr>
          </p:pic>
          <p:sp>
            <p:nvSpPr>
              <p:cNvPr id="60" name="椭圆 59"/>
              <p:cNvSpPr/>
              <p:nvPr/>
            </p:nvSpPr>
            <p:spPr>
              <a:xfrm>
                <a:off x="4109" y="7476"/>
                <a:ext cx="887" cy="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文本框 60"/>
              <p:cNvSpPr txBox="1"/>
              <p:nvPr/>
            </p:nvSpPr>
            <p:spPr>
              <a:xfrm>
                <a:off x="5459" y="2933"/>
                <a:ext cx="668" cy="813"/>
              </a:xfrm>
              <a:prstGeom prst="rect">
                <a:avLst/>
              </a:prstGeom>
              <a:noFill/>
            </p:spPr>
            <p:txBody>
              <a:bodyPr wrap="square" rtlCol="0">
                <a:spAutoFit/>
              </a:bodyPr>
              <a:p>
                <a:r>
                  <a:rPr lang="en-US" altLang="zh-CN"/>
                  <a:t>A</a:t>
                </a:r>
                <a:endParaRPr lang="en-US" altLang="zh-CN"/>
              </a:p>
            </p:txBody>
          </p:sp>
          <p:sp>
            <p:nvSpPr>
              <p:cNvPr id="62" name="文本框 61"/>
              <p:cNvSpPr txBox="1"/>
              <p:nvPr/>
            </p:nvSpPr>
            <p:spPr>
              <a:xfrm>
                <a:off x="9221" y="2933"/>
                <a:ext cx="668" cy="813"/>
              </a:xfrm>
              <a:prstGeom prst="rect">
                <a:avLst/>
              </a:prstGeom>
              <a:noFill/>
            </p:spPr>
            <p:txBody>
              <a:bodyPr wrap="square" rtlCol="0">
                <a:spAutoFit/>
              </a:bodyPr>
              <a:p>
                <a:r>
                  <a:rPr lang="en-US" altLang="zh-CN"/>
                  <a:t>B</a:t>
                </a:r>
                <a:endParaRPr lang="en-US" altLang="zh-CN"/>
              </a:p>
            </p:txBody>
          </p:sp>
        </p:grpSp>
      </p:grpSp>
      <p:grpSp>
        <p:nvGrpSpPr>
          <p:cNvPr id="9" name="组合 8"/>
          <p:cNvGrpSpPr/>
          <p:nvPr/>
        </p:nvGrpSpPr>
        <p:grpSpPr>
          <a:xfrm>
            <a:off x="838200" y="1898650"/>
            <a:ext cx="4526915" cy="2654300"/>
            <a:chOff x="1320" y="2990"/>
            <a:chExt cx="7129" cy="4180"/>
          </a:xfrm>
        </p:grpSpPr>
        <p:sp>
          <p:nvSpPr>
            <p:cNvPr id="5" name="文本框 4"/>
            <p:cNvSpPr txBox="1"/>
            <p:nvPr/>
          </p:nvSpPr>
          <p:spPr>
            <a:xfrm>
              <a:off x="1320" y="2990"/>
              <a:ext cx="6127" cy="580"/>
            </a:xfrm>
            <a:prstGeom prst="rect">
              <a:avLst/>
            </a:prstGeom>
            <a:noFill/>
          </p:spPr>
          <p:txBody>
            <a:bodyPr wrap="square" rtlCol="0">
              <a:spAutoFit/>
            </a:bodyPr>
            <a:p>
              <a:r>
                <a:rPr lang="en-US" altLang="zh-CN"/>
                <a:t>Add the power function at place A</a:t>
              </a:r>
              <a:endParaRPr lang="en-US" altLang="zh-CN"/>
            </a:p>
          </p:txBody>
        </p:sp>
        <p:pic>
          <p:nvPicPr>
            <p:cNvPr id="6" name="图片 5"/>
            <p:cNvPicPr>
              <a:picLocks noChangeAspect="1"/>
            </p:cNvPicPr>
            <p:nvPr/>
          </p:nvPicPr>
          <p:blipFill>
            <a:blip r:embed="rId10"/>
            <a:stretch>
              <a:fillRect/>
            </a:stretch>
          </p:blipFill>
          <p:spPr>
            <a:xfrm>
              <a:off x="1585" y="3745"/>
              <a:ext cx="6543" cy="549"/>
            </a:xfrm>
            <a:prstGeom prst="rect">
              <a:avLst/>
            </a:prstGeom>
          </p:spPr>
        </p:pic>
        <p:sp>
          <p:nvSpPr>
            <p:cNvPr id="7" name="文本框 6"/>
            <p:cNvSpPr txBox="1"/>
            <p:nvPr/>
          </p:nvSpPr>
          <p:spPr>
            <a:xfrm>
              <a:off x="1398" y="4963"/>
              <a:ext cx="6127" cy="580"/>
            </a:xfrm>
            <a:prstGeom prst="rect">
              <a:avLst/>
            </a:prstGeom>
            <a:noFill/>
          </p:spPr>
          <p:txBody>
            <a:bodyPr wrap="square" rtlCol="0">
              <a:spAutoFit/>
            </a:bodyPr>
            <a:p>
              <a:r>
                <a:rPr lang="en-US" altLang="zh-CN"/>
                <a:t>Add the power function at place B</a:t>
              </a:r>
              <a:endParaRPr lang="en-US" altLang="zh-CN"/>
            </a:p>
          </p:txBody>
        </p:sp>
        <p:pic>
          <p:nvPicPr>
            <p:cNvPr id="8" name="图片 7"/>
            <p:cNvPicPr>
              <a:picLocks noChangeAspect="1"/>
            </p:cNvPicPr>
            <p:nvPr/>
          </p:nvPicPr>
          <p:blipFill>
            <a:blip r:embed="rId11"/>
            <a:stretch>
              <a:fillRect/>
            </a:stretch>
          </p:blipFill>
          <p:spPr>
            <a:xfrm>
              <a:off x="1585" y="6678"/>
              <a:ext cx="6864" cy="492"/>
            </a:xfrm>
            <a:prstGeom prst="rect">
              <a:avLst/>
            </a:prstGeom>
          </p:spPr>
        </p:pic>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2434</Words>
  <Application>WPS 演示</Application>
  <PresentationFormat>宽屏</PresentationFormat>
  <Paragraphs>157</Paragraphs>
  <Slides>13</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39</vt:i4>
      </vt:variant>
      <vt:variant>
        <vt:lpstr>幻灯片标题</vt:lpstr>
      </vt:variant>
      <vt:variant>
        <vt:i4>13</vt:i4>
      </vt:variant>
    </vt:vector>
  </HeadingPairs>
  <TitlesOfParts>
    <vt:vector size="60" baseType="lpstr">
      <vt:lpstr>Arial</vt:lpstr>
      <vt:lpstr>宋体</vt:lpstr>
      <vt:lpstr>Wingdings</vt:lpstr>
      <vt:lpstr>微软雅黑</vt:lpstr>
      <vt:lpstr>Arial Unicode MS</vt:lpstr>
      <vt:lpstr>Calibri Light</vt:lpstr>
      <vt:lpstr>Calibri</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We build the simplest the logistic model</vt:lpstr>
      <vt:lpstr>Add function to the model</vt:lpstr>
      <vt:lpstr>Add power function</vt:lpstr>
      <vt:lpstr>Test the result</vt:lpstr>
      <vt:lpstr>PowerPoint 演示文稿</vt:lpstr>
      <vt:lpstr>Add the power function to A and B</vt:lpstr>
      <vt:lpstr>For the log function we do the same thing</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不会关门关水的卷腹少年Alexander</cp:lastModifiedBy>
  <cp:revision>7</cp:revision>
  <dcterms:created xsi:type="dcterms:W3CDTF">2018-09-18T05:00:00Z</dcterms:created>
  <dcterms:modified xsi:type="dcterms:W3CDTF">2018-09-29T03:24:07Z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2052-11.1.0.7832</vt:lpwstr>
  </property>
</Properties>
</file>