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61" d="100"/>
          <a:sy n="61" d="100"/>
        </p:scale>
        <p:origin x="66"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DDA51639-B2D6-4652-B8C3-1B4C224A7BAF}" type="datetimeFigureOut">
              <a:rPr lang="en-US" smtClean="0"/>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166807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BC48EC7-AF6A-48D3-8284-14BACBEBDD84}" type="datetimeFigureOut">
              <a:rPr lang="en-US" smtClean="0"/>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99031253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BC48EC7-AF6A-48D3-8284-14BACBEBDD84}" type="datetimeFigureOut">
              <a:rPr lang="en-US" smtClean="0"/>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7101032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BC48EC7-AF6A-48D3-8284-14BACBEBDD84}" type="datetimeFigureOut">
              <a:rPr lang="en-US" smtClean="0"/>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27839605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BC48EC7-AF6A-48D3-8284-14BACBEBDD84}" type="datetimeFigureOut">
              <a:rPr lang="en-US" smtClean="0"/>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7123578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BC48EC7-AF6A-48D3-8284-14BACBEBDD84}" type="datetimeFigureOut">
              <a:rPr lang="en-US" smtClean="0"/>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40040460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smtClean="0"/>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2784712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smtClean="0"/>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281288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2FF5DD9-2C52-442D-92E2-8072C0C3D7CD}" type="datetimeFigureOut">
              <a:rPr lang="en-US" smtClean="0"/>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071436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44961B7-6B89-48AB-966F-622E2788EECC}" type="datetimeFigureOut">
              <a:rPr lang="en-US" smtClean="0"/>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308005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smtClean="0"/>
              <a:t>8/15/2018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749450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smtClean="0"/>
              <a:t>8/15/2018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43372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smtClean="0"/>
              <a:t>8/15/2018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14035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smtClean="0"/>
              <a:t>8/15/2018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825490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CF131DD-A141-4471-BCF9-C6073EDD7E20}" type="datetimeFigureOut">
              <a:rPr lang="en-US" smtClean="0"/>
              <a:t>8/15/2018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934255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B334A90-EB03-42F3-8859-2C2B2724C058}" type="datetimeFigureOut">
              <a:rPr lang="en-US" smtClean="0"/>
              <a:t>8/15/2018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354620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BC48EC7-AF6A-48D3-8284-14BACBEBDD84}" type="datetimeFigureOut">
              <a:rPr lang="en-US" smtClean="0"/>
              <a:t>8/15/2018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294303054"/>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21087" y="1084881"/>
            <a:ext cx="7766936" cy="1540110"/>
          </a:xfrm>
        </p:spPr>
        <p:txBody>
          <a:bodyPr/>
          <a:lstStyle/>
          <a:p>
            <a:pPr algn="ctr"/>
            <a:r>
              <a:rPr lang="es-GT" sz="7200" b="1" i="1" u="sng" dirty="0" smtClean="0">
                <a:effectLst>
                  <a:outerShdw blurRad="38100" dist="38100" dir="2700000" algn="tl">
                    <a:srgbClr val="000000">
                      <a:alpha val="43137"/>
                    </a:srgbClr>
                  </a:outerShdw>
                </a:effectLst>
              </a:rPr>
              <a:t>ICTA.</a:t>
            </a:r>
            <a:endParaRPr lang="es-GT" sz="7200" b="1" i="1" u="sng" dirty="0">
              <a:effectLst>
                <a:outerShdw blurRad="38100" dist="38100" dir="2700000" algn="tl">
                  <a:srgbClr val="000000">
                    <a:alpha val="43137"/>
                  </a:srgbClr>
                </a:outerShdw>
              </a:effectLst>
            </a:endParaRPr>
          </a:p>
        </p:txBody>
      </p:sp>
      <p:sp>
        <p:nvSpPr>
          <p:cNvPr id="4" name="Rectángulo 3"/>
          <p:cNvSpPr/>
          <p:nvPr/>
        </p:nvSpPr>
        <p:spPr>
          <a:xfrm>
            <a:off x="0" y="2624991"/>
            <a:ext cx="9933599" cy="2585323"/>
          </a:xfrm>
          <a:prstGeom prst="rect">
            <a:avLst/>
          </a:prstGeom>
          <a:noFill/>
        </p:spPr>
        <p:txBody>
          <a:bodyPr wrap="square" lIns="91440" tIns="45720" rIns="91440" bIns="45720">
            <a:spAutoFit/>
          </a:bodyPr>
          <a:lstStyle/>
          <a:p>
            <a:pPr algn="ctr"/>
            <a:r>
              <a:rPr lang="es-ES" sz="5400" b="1" cap="none" spc="0" dirty="0" smtClean="0">
                <a:ln w="6600">
                  <a:solidFill>
                    <a:schemeClr val="accent2"/>
                  </a:solidFill>
                  <a:prstDash val="solid"/>
                </a:ln>
                <a:solidFill>
                  <a:srgbClr val="FFFFFF"/>
                </a:solidFill>
                <a:effectLst>
                  <a:outerShdw dist="38100" dir="2700000" algn="tl" rotWithShape="0">
                    <a:schemeClr val="accent2"/>
                  </a:outerShdw>
                </a:effectLst>
              </a:rPr>
              <a:t>Instituto de Ciencia y Tecnología</a:t>
            </a:r>
          </a:p>
          <a:p>
            <a:pPr algn="ctr"/>
            <a:r>
              <a:rPr lang="es-ES" sz="5400" b="1" dirty="0" smtClean="0">
                <a:ln w="6600">
                  <a:solidFill>
                    <a:schemeClr val="accent2"/>
                  </a:solidFill>
                  <a:prstDash val="solid"/>
                </a:ln>
                <a:solidFill>
                  <a:srgbClr val="FFFFFF"/>
                </a:solidFill>
                <a:effectLst>
                  <a:outerShdw dist="38100" dir="2700000" algn="tl" rotWithShape="0">
                    <a:schemeClr val="accent2"/>
                  </a:outerShdw>
                </a:effectLst>
              </a:rPr>
              <a:t>Agrícolas</a:t>
            </a:r>
            <a:endParaRPr lang="es-E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28023598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xit" presetSubtype="0" fill="hold" grpId="0" nodeType="clickEffect">
                                  <p:stCondLst>
                                    <p:cond delay="0"/>
                                  </p:stCondLst>
                                  <p:childTnLst>
                                    <p:animEffect transition="out" filter="wipe(down)">
                                      <p:cBhvr>
                                        <p:cTn id="12" dur="180" accel="50000">
                                          <p:stCondLst>
                                            <p:cond delay="1820"/>
                                          </p:stCondLst>
                                        </p:cTn>
                                        <p:tgtEl>
                                          <p:spTgt spid="4"/>
                                        </p:tgtEl>
                                      </p:cBhvr>
                                    </p:animEffect>
                                    <p:anim calcmode="lin" valueType="num">
                                      <p:cBhvr>
                                        <p:cTn id="13" dur="1822" tmFilter="0,0; 0.14,0.31; 0.43,0.73; 0.71,0.91; 1.0,1.0">
                                          <p:stCondLst>
                                            <p:cond delay="0"/>
                                          </p:stCondLst>
                                        </p:cTn>
                                        <p:tgtEl>
                                          <p:spTgt spid="4"/>
                                        </p:tgtEl>
                                        <p:attrNameLst>
                                          <p:attrName>ppt_x</p:attrName>
                                        </p:attrNameLst>
                                      </p:cBhvr>
                                      <p:tavLst>
                                        <p:tav tm="0">
                                          <p:val>
                                            <p:strVal val="ppt_x"/>
                                          </p:val>
                                        </p:tav>
                                        <p:tav tm="100000">
                                          <p:val>
                                            <p:strVal val="#ppt_x+0.25"/>
                                          </p:val>
                                        </p:tav>
                                      </p:tavLst>
                                    </p:anim>
                                    <p:anim calcmode="lin" valueType="num">
                                      <p:cBhvr>
                                        <p:cTn id="14" dur="178">
                                          <p:stCondLst>
                                            <p:cond delay="1822"/>
                                          </p:stCondLst>
                                        </p:cTn>
                                        <p:tgtEl>
                                          <p:spTgt spid="4"/>
                                        </p:tgtEl>
                                        <p:attrNameLst>
                                          <p:attrName>ppt_x</p:attrName>
                                        </p:attrNameLst>
                                      </p:cBhvr>
                                      <p:tavLst>
                                        <p:tav tm="0">
                                          <p:val>
                                            <p:strVal val="ppt_x"/>
                                          </p:val>
                                        </p:tav>
                                        <p:tav tm="100000">
                                          <p:val>
                                            <p:strVal val="ppt_x"/>
                                          </p:val>
                                        </p:tav>
                                      </p:tavLst>
                                    </p:anim>
                                    <p:anim calcmode="lin" valueType="num">
                                      <p:cBhvr>
                                        <p:cTn id="15" dur="664" tmFilter="0.0,0.0;0.25,0.07;0.50,0.2;0.75,0.467;1.0,1.0">
                                          <p:stCondLst>
                                            <p:cond delay="0"/>
                                          </p:stCondLst>
                                        </p:cTn>
                                        <p:tgtEl>
                                          <p:spTgt spid="4"/>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6" dur="664" tmFilter="0, 0; 0.125,0.2665; 0.25,0.4; 0.375,0.465; 0.5,0.5;  0.625,0.535; 0.75,0.6; 0.875,0.7335; 1,1">
                                          <p:stCondLst>
                                            <p:cond delay="664"/>
                                          </p:stCondLst>
                                        </p:cTn>
                                        <p:tgtEl>
                                          <p:spTgt spid="4"/>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7" dur="332" tmFilter="0, 0; 0.125,0.2665; 0.25,0.4; 0.375,0.465; 0.5,0.5;  0.625,0.535; 0.75,0.6; 0.875,0.7335; 1,1">
                                          <p:stCondLst>
                                            <p:cond delay="1324"/>
                                          </p:stCondLst>
                                        </p:cTn>
                                        <p:tgtEl>
                                          <p:spTgt spid="4"/>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8" dur="164" tmFilter="0, 0; 0.125,0.2665; 0.25,0.4; 0.375,0.465; 0.5,0.5;  0.625,0.535; 0.75,0.6; 0.875,0.7335; 1,1">
                                          <p:stCondLst>
                                            <p:cond delay="1656"/>
                                          </p:stCondLst>
                                        </p:cTn>
                                        <p:tgtEl>
                                          <p:spTgt spid="4"/>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9" dur="180" accel="50000">
                                          <p:stCondLst>
                                            <p:cond delay="1820"/>
                                          </p:stCondLst>
                                        </p:cTn>
                                        <p:tgtEl>
                                          <p:spTgt spid="4"/>
                                        </p:tgtEl>
                                        <p:attrNameLst>
                                          <p:attrName>ppt_y</p:attrName>
                                        </p:attrNameLst>
                                      </p:cBhvr>
                                      <p:tavLst>
                                        <p:tav tm="0">
                                          <p:val>
                                            <p:strVal val="ppt_y"/>
                                          </p:val>
                                        </p:tav>
                                        <p:tav tm="100000">
                                          <p:val>
                                            <p:strVal val="ppt_y+ppt_h"/>
                                          </p:val>
                                        </p:tav>
                                      </p:tavLst>
                                    </p:anim>
                                    <p:animScale>
                                      <p:cBhvr>
                                        <p:cTn id="20" dur="26">
                                          <p:stCondLst>
                                            <p:cond delay="620"/>
                                          </p:stCondLst>
                                        </p:cTn>
                                        <p:tgtEl>
                                          <p:spTgt spid="4"/>
                                        </p:tgtEl>
                                      </p:cBhvr>
                                      <p:to x="100000" y="60000"/>
                                    </p:animScale>
                                    <p:animScale>
                                      <p:cBhvr>
                                        <p:cTn id="21" dur="166" decel="50000">
                                          <p:stCondLst>
                                            <p:cond delay="646"/>
                                          </p:stCondLst>
                                        </p:cTn>
                                        <p:tgtEl>
                                          <p:spTgt spid="4"/>
                                        </p:tgtEl>
                                      </p:cBhvr>
                                      <p:to x="100000" y="100000"/>
                                    </p:animScale>
                                    <p:animScale>
                                      <p:cBhvr>
                                        <p:cTn id="22" dur="26">
                                          <p:stCondLst>
                                            <p:cond delay="1312"/>
                                          </p:stCondLst>
                                        </p:cTn>
                                        <p:tgtEl>
                                          <p:spTgt spid="4"/>
                                        </p:tgtEl>
                                      </p:cBhvr>
                                      <p:to x="100000" y="80000"/>
                                    </p:animScale>
                                    <p:animScale>
                                      <p:cBhvr>
                                        <p:cTn id="23" dur="166" decel="50000">
                                          <p:stCondLst>
                                            <p:cond delay="1338"/>
                                          </p:stCondLst>
                                        </p:cTn>
                                        <p:tgtEl>
                                          <p:spTgt spid="4"/>
                                        </p:tgtEl>
                                      </p:cBhvr>
                                      <p:to x="100000" y="100000"/>
                                    </p:animScale>
                                    <p:animScale>
                                      <p:cBhvr>
                                        <p:cTn id="24" dur="26">
                                          <p:stCondLst>
                                            <p:cond delay="1642"/>
                                          </p:stCondLst>
                                        </p:cTn>
                                        <p:tgtEl>
                                          <p:spTgt spid="4"/>
                                        </p:tgtEl>
                                      </p:cBhvr>
                                      <p:to x="100000" y="90000"/>
                                    </p:animScale>
                                    <p:animScale>
                                      <p:cBhvr>
                                        <p:cTn id="25" dur="166" decel="50000">
                                          <p:stCondLst>
                                            <p:cond delay="1668"/>
                                          </p:stCondLst>
                                        </p:cTn>
                                        <p:tgtEl>
                                          <p:spTgt spid="4"/>
                                        </p:tgtEl>
                                      </p:cBhvr>
                                      <p:to x="100000" y="100000"/>
                                    </p:animScale>
                                    <p:animScale>
                                      <p:cBhvr>
                                        <p:cTn id="26" dur="26">
                                          <p:stCondLst>
                                            <p:cond delay="1808"/>
                                          </p:stCondLst>
                                        </p:cTn>
                                        <p:tgtEl>
                                          <p:spTgt spid="4"/>
                                        </p:tgtEl>
                                      </p:cBhvr>
                                      <p:to x="100000" y="95000"/>
                                    </p:animScale>
                                    <p:animScale>
                                      <p:cBhvr>
                                        <p:cTn id="27" dur="166" decel="50000">
                                          <p:stCondLst>
                                            <p:cond delay="1834"/>
                                          </p:stCondLst>
                                        </p:cTn>
                                        <p:tgtEl>
                                          <p:spTgt spid="4"/>
                                        </p:tgtEl>
                                      </p:cBhvr>
                                      <p:to x="100000" y="100000"/>
                                    </p:animScale>
                                    <p:set>
                                      <p:cBhvr>
                                        <p:cTn id="28" dur="1" fill="hold">
                                          <p:stCondLst>
                                            <p:cond delay="1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0"/>
            <a:ext cx="8373676" cy="1069383"/>
          </a:xfrm>
        </p:spPr>
        <p:txBody>
          <a:bodyPr>
            <a:normAutofit/>
          </a:bodyPr>
          <a:lstStyle/>
          <a:p>
            <a:pPr algn="ctr"/>
            <a:r>
              <a:rPr lang="es-GT" sz="4800" b="1" i="1" u="sng" dirty="0" smtClean="0">
                <a:effectLst>
                  <a:outerShdw blurRad="38100" dist="38100" dir="2700000" algn="tl">
                    <a:srgbClr val="000000">
                      <a:alpha val="43137"/>
                    </a:srgbClr>
                  </a:outerShdw>
                </a:effectLst>
              </a:rPr>
              <a:t>MISIÓN</a:t>
            </a:r>
            <a:endParaRPr lang="es-GT" sz="4800" b="1" i="1" u="sng" dirty="0">
              <a:effectLst>
                <a:outerShdw blurRad="38100" dist="38100" dir="2700000" algn="tl">
                  <a:srgbClr val="000000">
                    <a:alpha val="43137"/>
                  </a:srgbClr>
                </a:outerShdw>
              </a:effectLst>
            </a:endParaRP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0516" y="1069383"/>
            <a:ext cx="8747311" cy="5209670"/>
          </a:xfrm>
          <a:prstGeom prst="rect">
            <a:avLst/>
          </a:prstGeom>
          <a:ln>
            <a:noFill/>
          </a:ln>
          <a:effectLst>
            <a:softEdge rad="112500"/>
          </a:effectLst>
        </p:spPr>
      </p:pic>
    </p:spTree>
    <p:extLst>
      <p:ext uri="{BB962C8B-B14F-4D97-AF65-F5344CB8AC3E}">
        <p14:creationId xmlns:p14="http://schemas.microsoft.com/office/powerpoint/2010/main" val="35904318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2"/>
                                        </p:tgtEl>
                                        <p:attrNameLst>
                                          <p:attrName>style.color</p:attrName>
                                        </p:attrNameLst>
                                      </p:cBhvr>
                                      <p:to>
                                        <a:schemeClr val="bg1"/>
                                      </p:to>
                                    </p:animClr>
                                    <p:animClr clrSpc="rgb" dir="cw">
                                      <p:cBhvr>
                                        <p:cTn id="7" dur="250" autoRev="1" fill="remove"/>
                                        <p:tgtEl>
                                          <p:spTgt spid="2"/>
                                        </p:tgtEl>
                                        <p:attrNameLst>
                                          <p:attrName>fillcolor</p:attrName>
                                        </p:attrNameLst>
                                      </p:cBhvr>
                                      <p:to>
                                        <a:schemeClr val="bg1"/>
                                      </p:to>
                                    </p:animClr>
                                    <p:set>
                                      <p:cBhvr>
                                        <p:cTn id="8" dur="250" autoRev="1" fill="remove"/>
                                        <p:tgtEl>
                                          <p:spTgt spid="2"/>
                                        </p:tgtEl>
                                        <p:attrNameLst>
                                          <p:attrName>fill.type</p:attrName>
                                        </p:attrNameLst>
                                      </p:cBhvr>
                                      <p:to>
                                        <p:strVal val="solid"/>
                                      </p:to>
                                    </p:set>
                                    <p:set>
                                      <p:cBhvr>
                                        <p:cTn id="9" dur="250" autoRev="1" fill="remove"/>
                                        <p:tgtEl>
                                          <p:spTgt spid="2"/>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0"/>
            <a:ext cx="8596668" cy="1320800"/>
          </a:xfrm>
        </p:spPr>
        <p:txBody>
          <a:bodyPr>
            <a:normAutofit/>
          </a:bodyPr>
          <a:lstStyle/>
          <a:p>
            <a:pPr algn="ctr"/>
            <a:r>
              <a:rPr lang="es-GT" sz="4800" b="1" i="1" u="sng" dirty="0" smtClean="0">
                <a:effectLst>
                  <a:outerShdw blurRad="38100" dist="38100" dir="2700000" algn="tl">
                    <a:srgbClr val="000000">
                      <a:alpha val="43137"/>
                    </a:srgbClr>
                  </a:outerShdw>
                </a:effectLst>
              </a:rPr>
              <a:t>VISIÓN</a:t>
            </a:r>
            <a:endParaRPr lang="es-GT" sz="4800" b="1" i="1" u="sng" dirty="0">
              <a:effectLst>
                <a:outerShdw blurRad="38100" dist="38100" dir="2700000" algn="tl">
                  <a:srgbClr val="000000">
                    <a:alpha val="43137"/>
                  </a:srgbClr>
                </a:outerShdw>
              </a:effectLst>
            </a:endParaRP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6477" y="1100379"/>
            <a:ext cx="8507525" cy="5450847"/>
          </a:xfrm>
          <a:prstGeom prst="rect">
            <a:avLst/>
          </a:prstGeom>
          <a:ln>
            <a:noFill/>
          </a:ln>
          <a:effectLst>
            <a:softEdge rad="112500"/>
          </a:effectLst>
        </p:spPr>
      </p:pic>
    </p:spTree>
    <p:extLst>
      <p:ext uri="{BB962C8B-B14F-4D97-AF65-F5344CB8AC3E}">
        <p14:creationId xmlns:p14="http://schemas.microsoft.com/office/powerpoint/2010/main" val="24637376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grpId="0" nodeType="clickEffect">
                                  <p:stCondLst>
                                    <p:cond delay="0"/>
                                  </p:stCondLst>
                                  <p:childTnLst>
                                    <p:animEffect transition="out" filter="circle(out)">
                                      <p:cBhvr>
                                        <p:cTn id="6" dur="2000"/>
                                        <p:tgtEl>
                                          <p:spTgt spid="2"/>
                                        </p:tgtEl>
                                      </p:cBhvr>
                                    </p:animEffect>
                                    <p:set>
                                      <p:cBhvr>
                                        <p:cTn id="7" dur="1" fill="hold">
                                          <p:stCondLst>
                                            <p:cond delay="19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anim calcmode="lin" valueType="num">
                                      <p:cBhvr>
                                        <p:cTn id="13" dur="2000" fill="hold"/>
                                        <p:tgtEl>
                                          <p:spTgt spid="4"/>
                                        </p:tgtEl>
                                        <p:attrNameLst>
                                          <p:attrName>ppt_w</p:attrName>
                                        </p:attrNameLst>
                                      </p:cBhvr>
                                      <p:tavLst>
                                        <p:tav tm="0" fmla="#ppt_w*sin(2.5*pi*$)">
                                          <p:val>
                                            <p:fltVal val="0"/>
                                          </p:val>
                                        </p:tav>
                                        <p:tav tm="100000">
                                          <p:val>
                                            <p:fltVal val="1"/>
                                          </p:val>
                                        </p:tav>
                                      </p:tavLst>
                                    </p:anim>
                                    <p:anim calcmode="lin" valueType="num">
                                      <p:cBhvr>
                                        <p:cTn id="14"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46717" y="0"/>
            <a:ext cx="8596668" cy="1320800"/>
          </a:xfrm>
        </p:spPr>
        <p:txBody>
          <a:bodyPr>
            <a:normAutofit/>
          </a:bodyPr>
          <a:lstStyle/>
          <a:p>
            <a:pPr algn="ctr"/>
            <a:r>
              <a:rPr lang="es-GT" sz="4800" dirty="0" smtClean="0"/>
              <a:t>CROQUIS</a:t>
            </a:r>
            <a:endParaRPr lang="es-GT" sz="4800" dirty="0"/>
          </a:p>
        </p:txBody>
      </p:sp>
      <p:pic>
        <p:nvPicPr>
          <p:cNvPr id="8" name="Marcador de contenido 7"/>
          <p:cNvPicPr>
            <a:picLocks noGrp="1" noChangeAspect="1"/>
          </p:cNvPicPr>
          <p:nvPr>
            <p:ph idx="1"/>
          </p:nvPr>
        </p:nvPicPr>
        <p:blipFill rotWithShape="1">
          <a:blip r:embed="rId2"/>
          <a:srcRect t="8707" b="5617"/>
          <a:stretch/>
        </p:blipFill>
        <p:spPr>
          <a:xfrm>
            <a:off x="1013406" y="1026499"/>
            <a:ext cx="8710047" cy="5596753"/>
          </a:xfrm>
          <a:prstGeom prst="rect">
            <a:avLst/>
          </a:prstGeom>
        </p:spPr>
      </p:pic>
    </p:spTree>
    <p:extLst>
      <p:ext uri="{BB962C8B-B14F-4D97-AF65-F5344CB8AC3E}">
        <p14:creationId xmlns:p14="http://schemas.microsoft.com/office/powerpoint/2010/main" val="357427555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path" presetSubtype="0" accel="50000" decel="50000" fill="hold" grpId="0" nodeType="clickEffect">
                                  <p:stCondLst>
                                    <p:cond delay="0"/>
                                  </p:stCondLst>
                                  <p:childTnLst>
                                    <p:animMotion origin="layout" path="M 0 0 C 0 0.033 0.027 0.06 0.06 0.06 C 0.099 0.06 0.113 0.03 0.119 0.012 L 0.125 -0.012 C 0.131 -0.03 0.146 -0.06 0.19 -0.06 C 0.218 -0.06 0.25 -0.033 0.25 0 C 0.25 0.033 0.218 0.06 0.19 0.06 C 0.146 0.06 0.131 0.03 0.125 0.012 L 0.119 -0.012 C 0.113 -0.03 0.099 -0.06 0.06 -0.06 C 0.027 -0.06 0 -0.033 0 0 Z" pathEditMode="relative" ptsTypes="">
                                      <p:cBhvr>
                                        <p:cTn id="6" dur="2000" fill="hold"/>
                                        <p:tgtEl>
                                          <p:spTgt spid="2"/>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 presetClass="path" presetSubtype="0" accel="50000" decel="50000" fill="hold" nodeType="clickEffect">
                                  <p:stCondLst>
                                    <p:cond delay="0"/>
                                  </p:stCondLst>
                                  <p:childTnLst>
                                    <p:animMotion origin="layout" path="M 0 0 C 0.069 0 0.125 0.056 0.125 0.125 C 0.125 0.194 0.069 0.25 0 0.25 C -0.069 0.25 -0.125 0.194 -0.125 0.125 C -0.125 0.056 -0.069 0 0 0 Z" pathEditMode="relative" ptsTypes="">
                                      <p:cBhvr>
                                        <p:cTn id="10" dur="2000" fill="hold"/>
                                        <p:tgtEl>
                                          <p:spTgt spid="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GT" sz="4800" b="1" i="1" u="sng" dirty="0" smtClean="0"/>
              <a:t>CREACIÓN DEL ICTA</a:t>
            </a:r>
            <a:endParaRPr lang="es-GT" sz="4800" b="1" i="1" u="sng" dirty="0"/>
          </a:p>
        </p:txBody>
      </p:sp>
      <p:sp>
        <p:nvSpPr>
          <p:cNvPr id="3" name="Marcador de contenido 2"/>
          <p:cNvSpPr>
            <a:spLocks noGrp="1"/>
          </p:cNvSpPr>
          <p:nvPr>
            <p:ph idx="1"/>
          </p:nvPr>
        </p:nvSpPr>
        <p:spPr/>
        <p:txBody>
          <a:bodyPr>
            <a:normAutofit/>
          </a:bodyPr>
          <a:lstStyle/>
          <a:p>
            <a:pPr algn="just"/>
            <a:r>
              <a:rPr lang="es-GT" sz="2000" b="1" dirty="0" smtClean="0"/>
              <a:t>En </a:t>
            </a:r>
            <a:r>
              <a:rPr lang="es-GT" sz="2000" b="1" dirty="0"/>
              <a:t>1970, aprovechando la dinámica del recién formado Sector Público Agrícola con las nuevas organizaciones: DIGESA, INDECA y BANDESA, en los primeros meses de ese año se sometió a consideración del Ministro de Agricultura Ganadería y Alimentación, Coronel Miguel Ángel Ponciano y al Secretario General Dr. Gert Rosenthal de la Secretaría General de Planificación Económica (SEGEPLAN), la idea de la formación de un instituto de investigación agrícola descentralizado, autónomo, con la facultad de regirse por sí mismo para concebir, planificar y ejecutar sus estrategias de trabajo, tanto en el orden técnico-científico, como en su administración. </a:t>
            </a:r>
          </a:p>
        </p:txBody>
      </p:sp>
    </p:spTree>
    <p:extLst>
      <p:ext uri="{BB962C8B-B14F-4D97-AF65-F5344CB8AC3E}">
        <p14:creationId xmlns:p14="http://schemas.microsoft.com/office/powerpoint/2010/main" val="1534130955"/>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3" y="330630"/>
            <a:ext cx="8596668" cy="1320800"/>
          </a:xfrm>
        </p:spPr>
        <p:txBody>
          <a:bodyPr>
            <a:normAutofit/>
          </a:bodyPr>
          <a:lstStyle/>
          <a:p>
            <a:pPr algn="ctr"/>
            <a:r>
              <a:rPr lang="es-GT" sz="4400" b="1" i="1" u="sng" dirty="0" smtClean="0">
                <a:effectLst>
                  <a:outerShdw blurRad="38100" dist="38100" dir="2700000" algn="tl">
                    <a:srgbClr val="000000">
                      <a:alpha val="43137"/>
                    </a:srgbClr>
                  </a:outerShdw>
                </a:effectLst>
              </a:rPr>
              <a:t>POBLACIÓN DE OBJETIVO</a:t>
            </a:r>
            <a:endParaRPr lang="es-GT" sz="4400" b="1" i="1" u="sng"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a:xfrm>
            <a:off x="351869" y="1363851"/>
            <a:ext cx="9629040" cy="5098943"/>
          </a:xfrm>
        </p:spPr>
        <p:txBody>
          <a:bodyPr>
            <a:noAutofit/>
          </a:bodyPr>
          <a:lstStyle/>
          <a:p>
            <a:r>
              <a:rPr lang="es-GT" sz="2000" b="1" dirty="0"/>
              <a:t>De acuerdo a la clasificación del MAGA la producción agrícola en el país es concretada por cuatro tipos de productores: Infrasubsistencia, Subsistencia, Excedentarios y Comerciales. </a:t>
            </a:r>
            <a:br>
              <a:rPr lang="es-GT" sz="2000" b="1" dirty="0"/>
            </a:br>
            <a:r>
              <a:rPr lang="es-GT" sz="2000" b="1" dirty="0"/>
              <a:t>La agricultura de infra-subsistencia y subsistencia representan el 96% de los productores ocupando el 20% de la tierra cultivable del país. Este grupo, conformado en su mayoría por población indígena presenta altos índices de analfabetismo y condiciones de pobreza y pobreza extrema. </a:t>
            </a:r>
            <a:br>
              <a:rPr lang="es-GT" sz="2000" b="1" dirty="0"/>
            </a:br>
            <a:r>
              <a:rPr lang="es-GT" sz="2000" b="1" dirty="0"/>
              <a:t>La agricultura excedentaria es realizada por el 3.85% de los productores, utilizando el 10% de las tierras dedicadas a la producción agrícola, este grupo se dedica principalmente al cultivo de productos no tradicionales que son dedicados al mercado interno y externo. El 0.15% de los productores practica la agricultura comercial de productos tradicionales destinados a los mercados de exportación; este tipo de agricultura emplea el 70% de la tierra agrícola cultivable del país. </a:t>
            </a:r>
            <a:br>
              <a:rPr lang="es-GT" sz="2000" b="1" dirty="0"/>
            </a:br>
            <a:r>
              <a:rPr lang="es-GT" sz="2000" b="1" dirty="0"/>
              <a:t>La población objetivo del ICTA son todos los agricultores y agricultoras del país, el conocimiento que se genera, valida y transfiere va dirigido a mejorar el desarrollo de la agricultura nacional.</a:t>
            </a:r>
          </a:p>
        </p:txBody>
      </p:sp>
    </p:spTree>
    <p:extLst>
      <p:ext uri="{BB962C8B-B14F-4D97-AF65-F5344CB8AC3E}">
        <p14:creationId xmlns:p14="http://schemas.microsoft.com/office/powerpoint/2010/main" val="49492853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GT" sz="5400" b="1" i="1" u="sng" dirty="0" smtClean="0">
                <a:effectLst>
                  <a:outerShdw blurRad="38100" dist="38100" dir="2700000" algn="tl">
                    <a:srgbClr val="000000">
                      <a:alpha val="43137"/>
                    </a:srgbClr>
                  </a:outerShdw>
                </a:effectLst>
              </a:rPr>
              <a:t>DIRECCIÓN</a:t>
            </a:r>
            <a:endParaRPr lang="es-GT" sz="5400" b="1" i="1" u="sng"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a:xfrm>
            <a:off x="677334" y="2129593"/>
            <a:ext cx="8900619" cy="4255709"/>
          </a:xfrm>
        </p:spPr>
        <p:txBody>
          <a:bodyPr>
            <a:normAutofit fontScale="85000" lnSpcReduction="20000"/>
          </a:bodyPr>
          <a:lstStyle/>
          <a:p>
            <a:pPr algn="ctr"/>
            <a:r>
              <a:rPr lang="es-GT" sz="6400" dirty="0"/>
              <a:t> Instituto de Ciencia y Tecnología Agrícolas (ICTA)- Oficinas Centrales: Km 21.5 Carretera hacia el Pacífico, Bárcena, Villa Nueva, Guatemala.</a:t>
            </a:r>
          </a:p>
          <a:p>
            <a:endParaRPr lang="es-GT" dirty="0"/>
          </a:p>
        </p:txBody>
      </p:sp>
    </p:spTree>
    <p:extLst>
      <p:ext uri="{BB962C8B-B14F-4D97-AF65-F5344CB8AC3E}">
        <p14:creationId xmlns:p14="http://schemas.microsoft.com/office/powerpoint/2010/main" val="74853990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grpId="0" nodeType="clickEffect">
                                  <p:stCondLst>
                                    <p:cond delay="0"/>
                                  </p:stCondLst>
                                  <p:childTnLst>
                                    <p:animScale>
                                      <p:cBhvr>
                                        <p:cTn id="11" dur="2000" fill="hold"/>
                                        <p:tgtEl>
                                          <p:spTgt spid="3">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795579"/>
            <a:ext cx="8596668" cy="1320800"/>
          </a:xfrm>
        </p:spPr>
        <p:txBody>
          <a:bodyPr>
            <a:normAutofit/>
          </a:bodyPr>
          <a:lstStyle/>
          <a:p>
            <a:pPr algn="ctr"/>
            <a:r>
              <a:rPr lang="es-GT" sz="4800" b="1" i="1" u="sng" dirty="0" smtClean="0">
                <a:effectLst>
                  <a:outerShdw blurRad="38100" dist="38100" dir="2700000" algn="tl">
                    <a:srgbClr val="000000">
                      <a:alpha val="43137"/>
                    </a:srgbClr>
                  </a:outerShdw>
                </a:effectLst>
              </a:rPr>
              <a:t>TELEFONO</a:t>
            </a:r>
            <a:endParaRPr lang="es-GT" sz="4800" b="1" i="1" u="sng"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a:xfrm>
            <a:off x="677334" y="3121486"/>
            <a:ext cx="8596668" cy="2798868"/>
          </a:xfrm>
        </p:spPr>
        <p:txBody>
          <a:bodyPr/>
          <a:lstStyle/>
          <a:p>
            <a:pPr algn="ctr"/>
            <a:r>
              <a:rPr lang="es-ES" sz="3600" b="1" dirty="0"/>
              <a:t>6670-1500</a:t>
            </a:r>
          </a:p>
          <a:p>
            <a:endParaRPr lang="es-GT" dirty="0"/>
          </a:p>
        </p:txBody>
      </p:sp>
    </p:spTree>
    <p:extLst>
      <p:ext uri="{BB962C8B-B14F-4D97-AF65-F5344CB8AC3E}">
        <p14:creationId xmlns:p14="http://schemas.microsoft.com/office/powerpoint/2010/main" val="101284461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91667E-6 1.48148E-6 L -2.91667E-6 0.21042 " pathEditMode="relative" rAng="0" ptsTypes="AA">
                                      <p:cBhvr>
                                        <p:cTn id="6" dur="2000" fill="hold"/>
                                        <p:tgtEl>
                                          <p:spTgt spid="2"/>
                                        </p:tgtEl>
                                        <p:attrNameLst>
                                          <p:attrName>ppt_x</p:attrName>
                                          <p:attrName>ppt_y</p:attrName>
                                        </p:attrNameLst>
                                      </p:cBhvr>
                                      <p:rCtr x="0" y="10509"/>
                                    </p:animMotion>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grpId="0" nodeType="clickEffect">
                                  <p:stCondLst>
                                    <p:cond delay="0"/>
                                  </p:stCondLst>
                                  <p:childTnLst>
                                    <p:animEffect transition="out" filter="fade">
                                      <p:cBhvr>
                                        <p:cTn id="10" dur="500" tmFilter="0, 0; .2, .5; .8, .5; 1, 0"/>
                                        <p:tgtEl>
                                          <p:spTgt spid="3">
                                            <p:txEl>
                                              <p:pRg st="0" end="0"/>
                                            </p:txEl>
                                          </p:spTgt>
                                        </p:tgtEl>
                                      </p:cBhvr>
                                    </p:animEffect>
                                    <p:animScale>
                                      <p:cBhvr>
                                        <p:cTn id="11" dur="250" autoRev="1" fill="hold"/>
                                        <p:tgtEl>
                                          <p:spTgt spid="3">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733586"/>
            <a:ext cx="8596668" cy="1320800"/>
          </a:xfrm>
        </p:spPr>
        <p:txBody>
          <a:bodyPr>
            <a:normAutofit/>
          </a:bodyPr>
          <a:lstStyle/>
          <a:p>
            <a:pPr algn="ctr"/>
            <a:r>
              <a:rPr lang="es-GT" sz="4800" b="1" i="1" u="sng" dirty="0" smtClean="0">
                <a:effectLst>
                  <a:outerShdw blurRad="38100" dist="38100" dir="2700000" algn="tl">
                    <a:srgbClr val="000000">
                      <a:alpha val="43137"/>
                    </a:srgbClr>
                  </a:outerShdw>
                </a:effectLst>
              </a:rPr>
              <a:t>CORREO ELECTRONICO</a:t>
            </a:r>
            <a:endParaRPr lang="es-GT" sz="4800" b="1" i="1" u="sng"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a:xfrm>
            <a:off x="677333" y="2999784"/>
            <a:ext cx="8596669" cy="1370738"/>
          </a:xfrm>
        </p:spPr>
        <p:txBody>
          <a:bodyPr/>
          <a:lstStyle/>
          <a:p>
            <a:pPr algn="ctr"/>
            <a:r>
              <a:rPr lang="es-ES" sz="5400" dirty="0"/>
              <a:t>ggeneral@icta.gob.gt. 2. </a:t>
            </a:r>
          </a:p>
          <a:p>
            <a:pPr marL="0" indent="0">
              <a:buNone/>
            </a:pPr>
            <a:endParaRPr lang="es-ES" dirty="0"/>
          </a:p>
          <a:p>
            <a:endParaRPr lang="es-GT" dirty="0"/>
          </a:p>
        </p:txBody>
      </p:sp>
    </p:spTree>
    <p:extLst>
      <p:ext uri="{BB962C8B-B14F-4D97-AF65-F5344CB8AC3E}">
        <p14:creationId xmlns:p14="http://schemas.microsoft.com/office/powerpoint/2010/main" val="28633527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53</TotalTime>
  <Words>164</Words>
  <Application>Microsoft Office PowerPoint</Application>
  <PresentationFormat>Panorámica</PresentationFormat>
  <Paragraphs>16</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Trebuchet MS</vt:lpstr>
      <vt:lpstr>Wingdings 3</vt:lpstr>
      <vt:lpstr>Faceta</vt:lpstr>
      <vt:lpstr>ICTA.</vt:lpstr>
      <vt:lpstr>MISIÓN</vt:lpstr>
      <vt:lpstr>VISIÓN</vt:lpstr>
      <vt:lpstr>CROQUIS</vt:lpstr>
      <vt:lpstr>CREACIÓN DEL ICTA</vt:lpstr>
      <vt:lpstr>POBLACIÓN DE OBJETIVO</vt:lpstr>
      <vt:lpstr>DIRECCIÓN</vt:lpstr>
      <vt:lpstr>TELEFONO</vt:lpstr>
      <vt:lpstr>CORREO ELECTRONICO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Estudiante</dc:creator>
  <cp:lastModifiedBy>Estudiante</cp:lastModifiedBy>
  <cp:revision>5</cp:revision>
  <dcterms:created xsi:type="dcterms:W3CDTF">2018-08-15T15:52:56Z</dcterms:created>
  <dcterms:modified xsi:type="dcterms:W3CDTF">2018-08-15T16:58:00Z</dcterms:modified>
</cp:coreProperties>
</file>