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66"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DDA51639-B2D6-4652-B8C3-1B4C224A7BAF}" type="datetimeFigureOut">
              <a:rPr lang="en-US" smtClean="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166807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BC48EC7-AF6A-48D3-8284-14BACBEBDD84}" type="datetimeFigureOut">
              <a:rPr lang="en-US" smtClean="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99031253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BC48EC7-AF6A-48D3-8284-14BACBEBDD84}" type="datetimeFigureOut">
              <a:rPr lang="en-US" smtClean="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710103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BC48EC7-AF6A-48D3-8284-14BACBEBDD84}" type="datetimeFigureOut">
              <a:rPr lang="en-US" smtClean="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27839605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BC48EC7-AF6A-48D3-8284-14BACBEBDD84}" type="datetimeFigureOut">
              <a:rPr lang="en-US" smtClean="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712357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BC48EC7-AF6A-48D3-8284-14BACBEBDD84}" type="datetimeFigureOut">
              <a:rPr lang="en-US" smtClean="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0040460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smtClean="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278471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smtClean="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281288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2FF5DD9-2C52-442D-92E2-8072C0C3D7CD}" type="datetimeFigureOut">
              <a:rPr lang="en-US" smtClean="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071436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44961B7-6B89-48AB-966F-622E2788EECC}" type="datetimeFigureOut">
              <a:rPr lang="en-US" smtClean="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308005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smtClean="0"/>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749450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smtClean="0"/>
              <a:t>8/15/2018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43372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smtClean="0"/>
              <a:t>8/15/2018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14035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8/15/2018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825490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CF131DD-A141-4471-BCF9-C6073EDD7E20}" type="datetimeFigureOut">
              <a:rPr lang="en-US" smtClean="0"/>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934255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B334A90-EB03-42F3-8859-2C2B2724C058}" type="datetimeFigureOut">
              <a:rPr lang="en-US" smtClean="0"/>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354620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BC48EC7-AF6A-48D3-8284-14BACBEBDD84}" type="datetimeFigureOut">
              <a:rPr lang="en-US" smtClean="0"/>
              <a:t>8/15/2018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294303054"/>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21087" y="1084881"/>
            <a:ext cx="7766936" cy="1540110"/>
          </a:xfrm>
        </p:spPr>
        <p:txBody>
          <a:bodyPr/>
          <a:lstStyle/>
          <a:p>
            <a:pPr algn="ctr"/>
            <a:r>
              <a:rPr lang="es-GT" sz="7200" b="1" i="1" u="sng" dirty="0" smtClean="0">
                <a:effectLst>
                  <a:outerShdw blurRad="38100" dist="38100" dir="2700000" algn="tl">
                    <a:srgbClr val="000000">
                      <a:alpha val="43137"/>
                    </a:srgbClr>
                  </a:outerShdw>
                </a:effectLst>
              </a:rPr>
              <a:t>ICTA.</a:t>
            </a:r>
            <a:endParaRPr lang="es-GT" sz="7200" b="1" i="1" u="sng" dirty="0">
              <a:effectLst>
                <a:outerShdw blurRad="38100" dist="38100" dir="2700000" algn="tl">
                  <a:srgbClr val="000000">
                    <a:alpha val="43137"/>
                  </a:srgbClr>
                </a:outerShdw>
              </a:effectLst>
            </a:endParaRPr>
          </a:p>
        </p:txBody>
      </p:sp>
      <p:sp>
        <p:nvSpPr>
          <p:cNvPr id="4" name="Rectángulo 3"/>
          <p:cNvSpPr/>
          <p:nvPr/>
        </p:nvSpPr>
        <p:spPr>
          <a:xfrm>
            <a:off x="0" y="2624991"/>
            <a:ext cx="9933599" cy="2585323"/>
          </a:xfrm>
          <a:prstGeom prst="rect">
            <a:avLst/>
          </a:prstGeom>
          <a:noFill/>
        </p:spPr>
        <p:txBody>
          <a:bodyPr wrap="square" lIns="91440" tIns="45720" rIns="91440" bIns="45720">
            <a:spAutoFit/>
          </a:bodyPr>
          <a:lstStyle/>
          <a:p>
            <a:pPr algn="ctr"/>
            <a:r>
              <a:rPr lang="es-ES" sz="5400" b="1" cap="none" spc="0" dirty="0" smtClean="0">
                <a:ln w="6600">
                  <a:solidFill>
                    <a:schemeClr val="accent2"/>
                  </a:solidFill>
                  <a:prstDash val="solid"/>
                </a:ln>
                <a:solidFill>
                  <a:srgbClr val="FFFFFF"/>
                </a:solidFill>
                <a:effectLst>
                  <a:outerShdw dist="38100" dir="2700000" algn="tl" rotWithShape="0">
                    <a:schemeClr val="accent2"/>
                  </a:outerShdw>
                </a:effectLst>
              </a:rPr>
              <a:t>Instituto de Ciencia y Tecnología</a:t>
            </a:r>
          </a:p>
          <a:p>
            <a:pPr algn="ctr"/>
            <a:r>
              <a:rPr lang="es-ES" sz="5400" b="1" dirty="0" smtClean="0">
                <a:ln w="6600">
                  <a:solidFill>
                    <a:schemeClr val="accent2"/>
                  </a:solidFill>
                  <a:prstDash val="solid"/>
                </a:ln>
                <a:solidFill>
                  <a:srgbClr val="FFFFFF"/>
                </a:solidFill>
                <a:effectLst>
                  <a:outerShdw dist="38100" dir="2700000" algn="tl" rotWithShape="0">
                    <a:schemeClr val="accent2"/>
                  </a:outerShdw>
                </a:effectLst>
              </a:rPr>
              <a:t>Agrícolas</a:t>
            </a:r>
            <a:endParaRPr lang="es-E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802359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0"/>
            <a:ext cx="8373676" cy="1069383"/>
          </a:xfrm>
        </p:spPr>
        <p:txBody>
          <a:bodyPr>
            <a:normAutofit/>
          </a:bodyPr>
          <a:lstStyle/>
          <a:p>
            <a:pPr algn="ctr"/>
            <a:r>
              <a:rPr lang="es-GT" sz="4800" b="1" i="1" u="sng" dirty="0" smtClean="0">
                <a:effectLst>
                  <a:outerShdw blurRad="38100" dist="38100" dir="2700000" algn="tl">
                    <a:srgbClr val="000000">
                      <a:alpha val="43137"/>
                    </a:srgbClr>
                  </a:outerShdw>
                </a:effectLst>
              </a:rPr>
              <a:t>MISIÓN</a:t>
            </a:r>
            <a:endParaRPr lang="es-GT" sz="4800" b="1" i="1" u="sng" dirty="0">
              <a:effectLst>
                <a:outerShdw blurRad="38100" dist="38100" dir="2700000" algn="tl">
                  <a:srgbClr val="000000">
                    <a:alpha val="43137"/>
                  </a:srgbClr>
                </a:outerShdw>
              </a:effectLst>
            </a:endParaRP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516" y="1069383"/>
            <a:ext cx="8747311" cy="5209670"/>
          </a:xfrm>
        </p:spPr>
      </p:pic>
    </p:spTree>
    <p:extLst>
      <p:ext uri="{BB962C8B-B14F-4D97-AF65-F5344CB8AC3E}">
        <p14:creationId xmlns:p14="http://schemas.microsoft.com/office/powerpoint/2010/main" val="3590431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0"/>
            <a:ext cx="8596668" cy="1320800"/>
          </a:xfrm>
        </p:spPr>
        <p:txBody>
          <a:bodyPr>
            <a:normAutofit/>
          </a:bodyPr>
          <a:lstStyle/>
          <a:p>
            <a:pPr algn="ctr"/>
            <a:r>
              <a:rPr lang="es-GT" sz="4800" b="1" i="1" u="sng" dirty="0" smtClean="0">
                <a:effectLst>
                  <a:outerShdw blurRad="38100" dist="38100" dir="2700000" algn="tl">
                    <a:srgbClr val="000000">
                      <a:alpha val="43137"/>
                    </a:srgbClr>
                  </a:outerShdw>
                </a:effectLst>
              </a:rPr>
              <a:t>VISIÓN</a:t>
            </a:r>
            <a:endParaRPr lang="es-GT" sz="4800" b="1" i="1" u="sng" dirty="0">
              <a:effectLst>
                <a:outerShdw blurRad="38100" dist="38100" dir="2700000" algn="tl">
                  <a:srgbClr val="000000">
                    <a:alpha val="43137"/>
                  </a:srgbClr>
                </a:outerShdw>
              </a:effectLst>
            </a:endParaRP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477" y="1100379"/>
            <a:ext cx="8507525" cy="5450847"/>
          </a:xfrm>
        </p:spPr>
      </p:pic>
    </p:spTree>
    <p:extLst>
      <p:ext uri="{BB962C8B-B14F-4D97-AF65-F5344CB8AC3E}">
        <p14:creationId xmlns:p14="http://schemas.microsoft.com/office/powerpoint/2010/main" val="2463737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46717" y="0"/>
            <a:ext cx="8596668" cy="1320800"/>
          </a:xfrm>
        </p:spPr>
        <p:txBody>
          <a:bodyPr>
            <a:normAutofit/>
          </a:bodyPr>
          <a:lstStyle/>
          <a:p>
            <a:pPr algn="ctr"/>
            <a:r>
              <a:rPr lang="es-GT" sz="4800" dirty="0" smtClean="0"/>
              <a:t>CROQUIS</a:t>
            </a:r>
            <a:endParaRPr lang="es-GT" sz="4800" dirty="0"/>
          </a:p>
        </p:txBody>
      </p:sp>
      <p:pic>
        <p:nvPicPr>
          <p:cNvPr id="8" name="Marcador de contenido 7"/>
          <p:cNvPicPr>
            <a:picLocks noGrp="1" noChangeAspect="1"/>
          </p:cNvPicPr>
          <p:nvPr>
            <p:ph idx="1"/>
          </p:nvPr>
        </p:nvPicPr>
        <p:blipFill rotWithShape="1">
          <a:blip r:embed="rId2"/>
          <a:srcRect t="8707" b="5617"/>
          <a:stretch/>
        </p:blipFill>
        <p:spPr>
          <a:xfrm>
            <a:off x="1633338" y="1011001"/>
            <a:ext cx="8710047" cy="5596753"/>
          </a:xfrm>
          <a:prstGeom prst="rect">
            <a:avLst/>
          </a:prstGeom>
        </p:spPr>
      </p:pic>
    </p:spTree>
    <p:extLst>
      <p:ext uri="{BB962C8B-B14F-4D97-AF65-F5344CB8AC3E}">
        <p14:creationId xmlns:p14="http://schemas.microsoft.com/office/powerpoint/2010/main" val="3574275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GT" sz="4800" b="1" i="1" u="sng" dirty="0" smtClean="0"/>
              <a:t>CREACIÓN DEL ICTA</a:t>
            </a:r>
            <a:endParaRPr lang="es-GT" sz="4800" b="1" i="1" u="sng" dirty="0"/>
          </a:p>
        </p:txBody>
      </p:sp>
      <p:sp>
        <p:nvSpPr>
          <p:cNvPr id="3" name="Marcador de contenido 2"/>
          <p:cNvSpPr>
            <a:spLocks noGrp="1"/>
          </p:cNvSpPr>
          <p:nvPr>
            <p:ph idx="1"/>
          </p:nvPr>
        </p:nvSpPr>
        <p:spPr/>
        <p:txBody>
          <a:bodyPr>
            <a:normAutofit/>
          </a:bodyPr>
          <a:lstStyle/>
          <a:p>
            <a:pPr algn="just"/>
            <a:r>
              <a:rPr lang="es-GT" sz="2000" b="1" dirty="0" smtClean="0"/>
              <a:t>En </a:t>
            </a:r>
            <a:r>
              <a:rPr lang="es-GT" sz="2000" b="1" dirty="0"/>
              <a:t>1970, aprovechando la dinámica del recién formado Sector Público Agrícola con las nuevas organizaciones: DIGESA, INDECA y BANDESA, en los primeros meses de ese año se sometió a consideración del Ministro de Agricultura Ganadería y Alimentación, Coronel Miguel Ángel Ponciano y al Secretario General Dr. Gert Rosenthal de la Secretaría General de Planificación Económica (SEGEPLAN), la idea de la formación de un instituto de investigación agrícola descentralizado, autónomo, con la facultad de regirse por sí mismo para concebir, planificar y ejecutar sus estrategias de trabajo, tanto en el orden técnico-científico, como en su administración. </a:t>
            </a:r>
          </a:p>
        </p:txBody>
      </p:sp>
    </p:spTree>
    <p:extLst>
      <p:ext uri="{BB962C8B-B14F-4D97-AF65-F5344CB8AC3E}">
        <p14:creationId xmlns:p14="http://schemas.microsoft.com/office/powerpoint/2010/main" val="1534130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3" y="330630"/>
            <a:ext cx="8596668" cy="1320800"/>
          </a:xfrm>
        </p:spPr>
        <p:txBody>
          <a:bodyPr>
            <a:normAutofit/>
          </a:bodyPr>
          <a:lstStyle/>
          <a:p>
            <a:pPr algn="ctr"/>
            <a:r>
              <a:rPr lang="es-GT" sz="4400" b="1" i="1" u="sng" dirty="0" smtClean="0">
                <a:effectLst>
                  <a:outerShdw blurRad="38100" dist="38100" dir="2700000" algn="tl">
                    <a:srgbClr val="000000">
                      <a:alpha val="43137"/>
                    </a:srgbClr>
                  </a:outerShdw>
                </a:effectLst>
              </a:rPr>
              <a:t>POBLACIÓN DE OBJETIVO</a:t>
            </a:r>
            <a:endParaRPr lang="es-GT" sz="4400" b="1" i="1" u="sng"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351869" y="1363851"/>
            <a:ext cx="9629040" cy="5098943"/>
          </a:xfrm>
        </p:spPr>
        <p:txBody>
          <a:bodyPr>
            <a:noAutofit/>
          </a:bodyPr>
          <a:lstStyle/>
          <a:p>
            <a:r>
              <a:rPr lang="es-GT" sz="2000" b="1" dirty="0"/>
              <a:t>De acuerdo a la clasificación del MAGA la producción agrícola en el país es concretada por cuatro tipos de productores: Infrasubsistencia, Subsistencia, Excedentarios y Comerciales. </a:t>
            </a:r>
            <a:r>
              <a:rPr lang="es-GT" sz="2000" b="1" dirty="0"/>
              <a:t/>
            </a:r>
            <a:br>
              <a:rPr lang="es-GT" sz="2000" b="1" dirty="0"/>
            </a:br>
            <a:r>
              <a:rPr lang="es-GT" sz="2000" b="1" dirty="0"/>
              <a:t>La agricultura de infra-subsistencia y subsistencia representan el 96% de los productores ocupando el 20% de la tierra cultivable del país. Este grupo, conformado en su mayoría por población indígena presenta altos índices de analfabetismo y condiciones de pobreza y pobreza extrema. </a:t>
            </a:r>
            <a:r>
              <a:rPr lang="es-GT" sz="2000" b="1" dirty="0"/>
              <a:t/>
            </a:r>
            <a:br>
              <a:rPr lang="es-GT" sz="2000" b="1" dirty="0"/>
            </a:br>
            <a:r>
              <a:rPr lang="es-GT" sz="2000" b="1" dirty="0"/>
              <a:t>La agricultura excedentaria es realizada por el 3.85% de los productores, utilizando el 10% de las tierras dedicadas a la producción agrícola, este grupo se dedica principalmente al cultivo de productos no tradicionales que son dedicados al mercado interno y externo. El 0.15% de los productores practica la agricultura comercial de productos tradicionales destinados a los mercados de exportación; este tipo de agricultura emplea el 70% de la tierra agrícola cultivable del país. </a:t>
            </a:r>
            <a:r>
              <a:rPr lang="es-GT" sz="2000" b="1" dirty="0"/>
              <a:t/>
            </a:r>
            <a:br>
              <a:rPr lang="es-GT" sz="2000" b="1" dirty="0"/>
            </a:br>
            <a:r>
              <a:rPr lang="es-GT" sz="2000" b="1" dirty="0"/>
              <a:t>La población objetivo del ICTA son todos los agricultores y agricultoras del país, el conocimiento que se genera, valida y transfiere va dirigido a mejorar el desarrollo de la agricultura nacional.</a:t>
            </a:r>
            <a:endParaRPr lang="es-GT" sz="2000" b="1" dirty="0"/>
          </a:p>
        </p:txBody>
      </p:sp>
    </p:spTree>
    <p:extLst>
      <p:ext uri="{BB962C8B-B14F-4D97-AF65-F5344CB8AC3E}">
        <p14:creationId xmlns:p14="http://schemas.microsoft.com/office/powerpoint/2010/main" val="494928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GT" sz="5400" b="1" i="1" u="sng" dirty="0" smtClean="0">
                <a:effectLst>
                  <a:outerShdw blurRad="38100" dist="38100" dir="2700000" algn="tl">
                    <a:srgbClr val="000000">
                      <a:alpha val="43137"/>
                    </a:srgbClr>
                  </a:outerShdw>
                </a:effectLst>
              </a:rPr>
              <a:t>DIRECCIÓN</a:t>
            </a:r>
            <a:endParaRPr lang="es-GT" sz="5400" b="1" i="1" u="sng"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677334" y="2129593"/>
            <a:ext cx="8900619" cy="4255709"/>
          </a:xfrm>
        </p:spPr>
        <p:txBody>
          <a:bodyPr>
            <a:normAutofit fontScale="85000" lnSpcReduction="20000"/>
          </a:bodyPr>
          <a:lstStyle/>
          <a:p>
            <a:pPr algn="ctr"/>
            <a:r>
              <a:rPr lang="es-GT" sz="6400" dirty="0"/>
              <a:t> Instituto de Ciencia y Tecnología Agrícolas (ICTA)- Oficinas Centrales: Km 21.5 Carretera hacia el Pacífico, Bárcena, Villa Nueva, Guatemala.</a:t>
            </a:r>
          </a:p>
          <a:p>
            <a:endParaRPr lang="es-GT" dirty="0"/>
          </a:p>
        </p:txBody>
      </p:sp>
    </p:spTree>
    <p:extLst>
      <p:ext uri="{BB962C8B-B14F-4D97-AF65-F5344CB8AC3E}">
        <p14:creationId xmlns:p14="http://schemas.microsoft.com/office/powerpoint/2010/main" val="748539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795579"/>
            <a:ext cx="8596668" cy="1320800"/>
          </a:xfrm>
        </p:spPr>
        <p:txBody>
          <a:bodyPr>
            <a:normAutofit/>
          </a:bodyPr>
          <a:lstStyle/>
          <a:p>
            <a:pPr algn="ctr"/>
            <a:r>
              <a:rPr lang="es-GT" sz="4800" b="1" i="1" u="sng" dirty="0" smtClean="0">
                <a:effectLst>
                  <a:outerShdw blurRad="38100" dist="38100" dir="2700000" algn="tl">
                    <a:srgbClr val="000000">
                      <a:alpha val="43137"/>
                    </a:srgbClr>
                  </a:outerShdw>
                </a:effectLst>
              </a:rPr>
              <a:t>TELEFONO</a:t>
            </a:r>
            <a:endParaRPr lang="es-GT" sz="4800" b="1" i="1" u="sng"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677334" y="2873513"/>
            <a:ext cx="8596668" cy="2798868"/>
          </a:xfrm>
        </p:spPr>
        <p:txBody>
          <a:bodyPr/>
          <a:lstStyle/>
          <a:p>
            <a:pPr algn="ctr"/>
            <a:r>
              <a:rPr lang="es-ES" sz="3600" b="1" dirty="0"/>
              <a:t>6670-1500</a:t>
            </a:r>
          </a:p>
          <a:p>
            <a:endParaRPr lang="es-GT" dirty="0"/>
          </a:p>
        </p:txBody>
      </p:sp>
    </p:spTree>
    <p:extLst>
      <p:ext uri="{BB962C8B-B14F-4D97-AF65-F5344CB8AC3E}">
        <p14:creationId xmlns:p14="http://schemas.microsoft.com/office/powerpoint/2010/main" val="1012844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733586"/>
            <a:ext cx="8596668" cy="1320800"/>
          </a:xfrm>
        </p:spPr>
        <p:txBody>
          <a:bodyPr>
            <a:normAutofit/>
          </a:bodyPr>
          <a:lstStyle/>
          <a:p>
            <a:pPr algn="ctr"/>
            <a:r>
              <a:rPr lang="es-GT" sz="4800" b="1" i="1" u="sng" dirty="0" smtClean="0">
                <a:effectLst>
                  <a:outerShdw blurRad="38100" dist="38100" dir="2700000" algn="tl">
                    <a:srgbClr val="000000">
                      <a:alpha val="43137"/>
                    </a:srgbClr>
                  </a:outerShdw>
                </a:effectLst>
              </a:rPr>
              <a:t>CORREO ELECTRONICO</a:t>
            </a:r>
            <a:endParaRPr lang="es-GT" sz="4800" b="1" i="1" u="sng"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677333" y="2999784"/>
            <a:ext cx="8596669" cy="1370738"/>
          </a:xfrm>
        </p:spPr>
        <p:txBody>
          <a:bodyPr/>
          <a:lstStyle/>
          <a:p>
            <a:pPr algn="ctr"/>
            <a:r>
              <a:rPr lang="es-ES" sz="5400" dirty="0"/>
              <a:t>ggeneral@icta.gob.gt. 2. </a:t>
            </a:r>
          </a:p>
          <a:p>
            <a:pPr marL="0" indent="0">
              <a:buNone/>
            </a:pPr>
            <a:endParaRPr lang="es-ES" dirty="0"/>
          </a:p>
          <a:p>
            <a:endParaRPr lang="es-GT" dirty="0"/>
          </a:p>
        </p:txBody>
      </p:sp>
    </p:spTree>
    <p:extLst>
      <p:ext uri="{BB962C8B-B14F-4D97-AF65-F5344CB8AC3E}">
        <p14:creationId xmlns:p14="http://schemas.microsoft.com/office/powerpoint/2010/main" val="2863352783"/>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47</TotalTime>
  <Words>164</Words>
  <Application>Microsoft Office PowerPoint</Application>
  <PresentationFormat>Panorámica</PresentationFormat>
  <Paragraphs>16</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Trebuchet MS</vt:lpstr>
      <vt:lpstr>Wingdings 3</vt:lpstr>
      <vt:lpstr>Faceta</vt:lpstr>
      <vt:lpstr>ICTA.</vt:lpstr>
      <vt:lpstr>MISIÓN</vt:lpstr>
      <vt:lpstr>VISIÓN</vt:lpstr>
      <vt:lpstr>CROQUIS</vt:lpstr>
      <vt:lpstr>CREACIÓN DEL ICTA</vt:lpstr>
      <vt:lpstr>POBLACIÓN DE OBJETIVO</vt:lpstr>
      <vt:lpstr>DIRECCIÓN</vt:lpstr>
      <vt:lpstr>TELEFONO</vt:lpstr>
      <vt:lpstr>CORREO ELECTRONICO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dc:creator>
  <cp:lastModifiedBy>Estudiante</cp:lastModifiedBy>
  <cp:revision>4</cp:revision>
  <dcterms:created xsi:type="dcterms:W3CDTF">2018-08-15T15:52:56Z</dcterms:created>
  <dcterms:modified xsi:type="dcterms:W3CDTF">2018-08-15T16:40:47Z</dcterms:modified>
</cp:coreProperties>
</file>