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15"/>
  </p:notesMasterIdLst>
  <p:sldIdLst>
    <p:sldId id="301" r:id="rId3"/>
    <p:sldId id="287" r:id="rId4"/>
    <p:sldId id="288" r:id="rId5"/>
    <p:sldId id="289" r:id="rId6"/>
    <p:sldId id="294" r:id="rId7"/>
    <p:sldId id="302" r:id="rId8"/>
    <p:sldId id="261" r:id="rId9"/>
    <p:sldId id="295" r:id="rId10"/>
    <p:sldId id="292" r:id="rId11"/>
    <p:sldId id="303" r:id="rId12"/>
    <p:sldId id="291" r:id="rId13"/>
    <p:sldId id="276" r:id="rId14"/>
  </p:sldIdLst>
  <p:sldSz cx="9144000" cy="5143500" type="screen16x9"/>
  <p:notesSz cx="6858000" cy="9144000"/>
  <p:embeddedFontLst>
    <p:embeddedFont>
      <p:font typeface="IrisUPC" panose="020B0604020202020204" pitchFamily="34" charset="-34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9" autoAdjust="0"/>
    <p:restoredTop sz="94674"/>
  </p:normalViewPr>
  <p:slideViewPr>
    <p:cSldViewPr snapToGrid="0">
      <p:cViewPr varScale="1">
        <p:scale>
          <a:sx n="105" d="100"/>
          <a:sy n="105" d="100"/>
        </p:scale>
        <p:origin x="619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942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2396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2104b1c52_0_2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35" name="Google Shape;235;g142104b1c52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97381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s-ES"/>
              <a:t>Haga clic para editar el estilo de subtítulo del patrón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225923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00488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letomachupicchu.com/bungee-jumping-cusc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s.vectorhq.com/istock/so-tired-211797" TargetMode="External"/><Relationship Id="rId4" Type="http://schemas.openxmlformats.org/officeDocument/2006/relationships/hyperlink" Target="https://tenor.com/es/ver/excited-gif-18194293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bieQHLri340?feature=oembed" TargetMode="Externa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3">
            <a:extLst>
              <a:ext uri="{FF2B5EF4-FFF2-40B4-BE49-F238E27FC236}">
                <a16:creationId xmlns:a16="http://schemas.microsoft.com/office/drawing/2014/main" id="{A446BA42-A896-470D-938B-3E131AD9D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692" y="1092774"/>
            <a:ext cx="5986489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Times New Roman"/>
              <a:buNone/>
              <a:tabLst/>
              <a:defRPr/>
            </a:pPr>
            <a:endParaRPr kumimoji="0" lang="es-PE" sz="4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Times New Roman"/>
              <a:cs typeface="Times New Roman"/>
              <a:sym typeface="Times New Roman"/>
            </a:endParaRPr>
          </a:p>
          <a:p>
            <a:pPr xmlns:a="http://schemas.openxmlformats.org/drawingml/2006/main"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Times New Roman"/>
              <a:buNone/>
              <a:tabLst/>
              <a:defRPr/>
            </a:pPr>
            <a:r xmlns:a="http://schemas.openxmlformats.org/drawingml/2006/main">
              <a:rPr kumimoji="0" lang="es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risUPC" panose="020B0604020202020204" pitchFamily="34" charset="-34"/>
                <a:ea typeface="Times New Roman"/>
                <a:cs typeface="IrisUPC" panose="020B0604020202020204" pitchFamily="34" charset="-34"/>
                <a:sym typeface="Times New Roman"/>
              </a:rPr>
              <a:t>¿CÓMO TE SIENTES?</a:t>
            </a:r>
            <a:endParaRPr xmlns:a="http://schemas.openxmlformats.org/drawingml/2006/main" kumimoji="0" lang="es-PE" sz="5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risUPC" panose="020B0604020202020204" pitchFamily="34" charset="-34"/>
              <a:cs typeface="IrisUPC" panose="020B0604020202020204" pitchFamily="34" charset="-34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tabLst/>
              <a:defRPr/>
            </a:pPr>
            <a:endParaRPr kumimoji="0" lang="es-PE" sz="4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4BA75F7-5870-691B-1BF5-5385F1D9CA1C}"/>
              </a:ext>
            </a:extLst>
          </p:cNvPr>
          <p:cNvSpPr txBox="1"/>
          <p:nvPr/>
        </p:nvSpPr>
        <p:spPr>
          <a:xfrm>
            <a:off x="6047966" y="3482462"/>
            <a:ext cx="210815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 xmlns:a="http://schemas.openxmlformats.org/drawingml/2006/main">
              <a:rPr kumimoji="0" lang="es" sz="4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risUPC" panose="020B0604020202020204" pitchFamily="34" charset="-34"/>
                <a:cs typeface="IrisUPC" panose="020B0604020202020204" pitchFamily="34" charset="-34"/>
                <a:sym typeface="Arial"/>
              </a:rPr>
              <a:t>Inglés IV</a:t>
            </a:r>
          </a:p>
        </p:txBody>
      </p:sp>
    </p:spTree>
    <p:extLst>
      <p:ext uri="{BB962C8B-B14F-4D97-AF65-F5344CB8AC3E}">
        <p14:creationId xmlns:p14="http://schemas.microsoft.com/office/powerpoint/2010/main" val="205953719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62E29-5544-1C44-68C9-F4E54CDA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79E779-E126-4E29-6894-A62665505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9" y="0"/>
            <a:ext cx="902142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02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E059053-C429-1F01-0598-CA09E9D2CE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88" t="23261" r="68598" b="67435"/>
          <a:stretch/>
        </p:blipFill>
        <p:spPr>
          <a:xfrm>
            <a:off x="452926" y="307649"/>
            <a:ext cx="639256" cy="60675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FDA52D6-43E0-2A4D-AEF7-85B5B1B148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736" t="72938" r="10375" b="13438"/>
          <a:stretch/>
        </p:blipFill>
        <p:spPr>
          <a:xfrm>
            <a:off x="5968509" y="4203463"/>
            <a:ext cx="3175491" cy="94003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1F19ADD-CB63-826A-152D-B44F8BCDFA0B}"/>
              </a:ext>
            </a:extLst>
          </p:cNvPr>
          <p:cNvSpPr txBox="1"/>
          <p:nvPr/>
        </p:nvSpPr>
        <p:spPr>
          <a:xfrm>
            <a:off x="984136" y="1068289"/>
            <a:ext cx="7387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>
              <a:buClr>
                <a:schemeClr val="dk1"/>
              </a:buClr>
              <a:buSzPts val="1800"/>
            </a:pPr>
            <a:r xmlns:a="http://schemas.openxmlformats.org/drawingml/2006/main">
              <a:rPr lang="es" sz="1600" b="0" i="0" u="none" strike="noStrike" cap="none" dirty="0">
                <a:solidFill>
                  <a:schemeClr val="dk1"/>
                </a:solidFill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1. </a:t>
            </a:r>
            <a:r xmlns:a="http://schemas.openxmlformats.org/drawingml/2006/main">
              <a:rPr lang="es" sz="16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https://www.youtube.com/watch?v=bieQHLri340</a:t>
            </a:r>
          </a:p>
          <a:p>
            <a:pPr xmlns:a="http://schemas.openxmlformats.org/drawingml/2006/main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 xmlns:a="http://schemas.openxmlformats.org/drawingml/2006/main">
              <a:rPr lang="es" sz="1600" b="0" i="0" u="none" strike="noStrike" cap="none" dirty="0">
                <a:solidFill>
                  <a:srgbClr val="002060"/>
                </a:solidFill>
                <a:highlight>
                  <a:srgbClr val="F9F9F9"/>
                </a:highligh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2. Sólo puedo estudiar hasta altas horas de la noche (Sf) | vidascienceglobal.com</a:t>
            </a:r>
          </a:p>
          <a:p>
            <a:pPr xmlns:a="http://schemas.openxmlformats.org/drawingml/2006/main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 xmlns:a="http://schemas.openxmlformats.org/drawingml/2006/main">
              <a:rPr lang="es" sz="1600" dirty="0">
                <a:solidFill>
                  <a:srgbClr val="002060"/>
                </a:solidFill>
                <a:highlight>
                  <a:srgbClr val="F9F9F9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 xmlns:a="http://schemas.openxmlformats.org/drawingml/2006/main">
              <a:rPr lang="es" sz="1600" b="0" i="0" u="none" strike="noStrike" cap="none" dirty="0">
                <a:solidFill>
                  <a:srgbClr val="002060"/>
                </a:solidFill>
                <a:highlight>
                  <a:srgbClr val="F9F9F9"/>
                </a:highligh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. ¿Cómo hacer puenting en Cusco? (sf) </a:t>
            </a:r>
            <a:r xmlns:a="http://schemas.openxmlformats.org/drawingml/2006/main" xmlns:r="http://schemas.openxmlformats.org/officeDocument/2006/relationships">
              <a:rPr lang="es" sz="1600" b="0" i="0" u="sng" strike="noStrike" cap="none" dirty="0">
                <a:solidFill>
                  <a:srgbClr val="002060"/>
                </a:solidFill>
                <a:highlight>
                  <a:srgbClr val="F9F9F9"/>
                </a:highlight>
                <a:latin typeface="Arial" panose="020B0604020202020204" pitchFamily="34" charset="0"/>
                <a:cs typeface="Arial" panose="020B0604020202020204" pitchFamily="34" charset="0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https://www.boletomachupicchu.com/bungee-jumping-cusco/</a:t>
            </a:r>
            <a:r xmlns:a="http://schemas.openxmlformats.org/drawingml/2006/main">
              <a:rPr lang="es" sz="1600" b="0" i="0" u="none" strike="noStrike" cap="none" dirty="0">
                <a:solidFill>
                  <a:srgbClr val="002060"/>
                </a:solidFill>
                <a:highlight>
                  <a:srgbClr val="F9F9F9"/>
                </a:highligh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endParaRPr xmlns:a="http://schemas.openxmlformats.org/drawingml/2006/main" lang="es-PE" sz="1600" b="0" i="0" u="none" strike="noStrike" cap="none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xmlns:a="http://schemas.openxmlformats.org/drawingml/2006/main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 xmlns:a="http://schemas.openxmlformats.org/drawingml/2006/main">
              <a:rPr lang="e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 xmlns:a="http://schemas.openxmlformats.org/drawingml/2006/main">
              <a:rPr lang="es" sz="16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. Emocionado GIF - Emocionado - Descubre &amp; Comparte GIFs (sf) </a:t>
            </a:r>
            <a:r xmlns:a="http://schemas.openxmlformats.org/drawingml/2006/main" xmlns:r="http://schemas.openxmlformats.org/officeDocument/2006/relationships">
              <a:rPr lang="es" sz="1600" b="0" i="0" u="sng" strike="noStrike" cap="none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https://tenor.com/es/ver/excited-gif-18194293</a:t>
            </a:r>
            <a:r xmlns:a="http://schemas.openxmlformats.org/drawingml/2006/main">
              <a:rPr lang="es" sz="16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</a:p>
          <a:p>
            <a:pPr xmlns:a="http://schemas.openxmlformats.org/drawingml/2006/main" marL="254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 xmlns:a="http://schemas.openxmlformats.org/drawingml/2006/main">
              <a:rPr lang="e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 xmlns:a="http://schemas.openxmlformats.org/drawingml/2006/main">
              <a:rPr lang="es" sz="16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Ilustración vectorial de Tan cansado | Libre de derechos (Sf) </a:t>
            </a:r>
            <a:r xmlns:a="http://schemas.openxmlformats.org/drawingml/2006/main" xmlns:r="http://schemas.openxmlformats.org/officeDocument/2006/relationships">
              <a:rPr lang="es" sz="1600" b="0" i="0" u="sng" strike="noStrike" cap="none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https://es.vectorhq.com/istock/so-tired-211797</a:t>
            </a:r>
            <a:r xmlns:a="http://schemas.openxmlformats.org/drawingml/2006/main">
              <a:rPr lang="es" sz="16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</a:p>
          <a:p>
            <a:pPr xmlns:a="http://schemas.openxmlformats.org/drawingml/2006/main" marL="25400">
              <a:buSzPts val="1400"/>
            </a:pPr>
            <a:r xmlns:a="http://schemas.openxmlformats.org/drawingml/2006/main">
              <a:rPr lang="e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 xmlns:a="http://schemas.openxmlformats.org/drawingml/2006/main">
              <a:rPr lang="es" sz="16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https://wordwall.net/es/resource/11227291/angielski/adjectives-ed-ing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76BF88D-195B-A738-8C06-2D1877FBC3B0}"/>
              </a:ext>
            </a:extLst>
          </p:cNvPr>
          <p:cNvSpPr txBox="1"/>
          <p:nvPr/>
        </p:nvSpPr>
        <p:spPr>
          <a:xfrm>
            <a:off x="1739069" y="60662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 xmlns:a="http://schemas.openxmlformats.org/drawingml/2006/main">
              <a:rPr lang="es" sz="24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4255481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97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E059053-C429-1F01-0598-CA09E9D2CE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88" t="23261" r="68598" b="67435"/>
          <a:stretch/>
        </p:blipFill>
        <p:spPr>
          <a:xfrm>
            <a:off x="487109" y="188008"/>
            <a:ext cx="639256" cy="60675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FDA52D6-43E0-2A4D-AEF7-85B5B1B148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736" t="72938" r="10375" b="13438"/>
          <a:stretch/>
        </p:blipFill>
        <p:spPr>
          <a:xfrm>
            <a:off x="5900142" y="4126551"/>
            <a:ext cx="3175491" cy="94003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5003FF8-162B-2B21-CFFA-3AA97B59BFE3}"/>
              </a:ext>
            </a:extLst>
          </p:cNvPr>
          <p:cNvSpPr txBox="1"/>
          <p:nvPr/>
        </p:nvSpPr>
        <p:spPr>
          <a:xfrm>
            <a:off x="2209086" y="664972"/>
            <a:ext cx="4572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 xmlns:a="http://schemas.openxmlformats.org/drawingml/2006/main">
              <a:rPr lang="es" sz="3600" b="1" dirty="0">
                <a:solidFill>
                  <a:srgbClr val="C00000"/>
                </a:solidFill>
              </a:rPr>
              <a:t>META:</a:t>
            </a:r>
          </a:p>
          <a:p>
            <a:endParaRPr lang="en-US" dirty="0">
              <a:latin typeface="+mj-lt"/>
              <a:cs typeface="IrisUPC" panose="020B0604020202020204" pitchFamily="34" charset="-34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 xmlns:a="http://schemas.openxmlformats.org/drawingml/2006/main">
              <a:rPr lang="es" dirty="0">
                <a:latin typeface="+mj-lt"/>
              </a:rPr>
              <a:t> </a:t>
            </a:r>
            <a:endParaRPr xmlns:a="http://schemas.openxmlformats.org/drawingml/2006/main" lang="es-PE" dirty="0">
              <a:latin typeface="+mj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8F35F4B-323C-D806-57BC-2499E1AB9BBC}"/>
              </a:ext>
            </a:extLst>
          </p:cNvPr>
          <p:cNvSpPr txBox="1"/>
          <p:nvPr/>
        </p:nvSpPr>
        <p:spPr>
          <a:xfrm>
            <a:off x="670691" y="1671016"/>
            <a:ext cx="800304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 xmlns:a="http://schemas.openxmlformats.org/drawingml/2006/main">
              <a:rPr lang="es" sz="3200" b="1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Hablar de sentimientos utilizando adjetivos en participio.</a:t>
            </a:r>
            <a:endParaRPr xmlns:a="http://schemas.openxmlformats.org/drawingml/2006/main" lang="es-PE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56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E059053-C429-1F01-0598-CA09E9D2CE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88" t="23261" r="68598" b="67435"/>
          <a:stretch/>
        </p:blipFill>
        <p:spPr>
          <a:xfrm>
            <a:off x="452926" y="307649"/>
            <a:ext cx="639256" cy="60675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FDA52D6-43E0-2A4D-AEF7-85B5B1B148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736" t="72938" r="10375" b="13438"/>
          <a:stretch/>
        </p:blipFill>
        <p:spPr>
          <a:xfrm>
            <a:off x="5888053" y="4203463"/>
            <a:ext cx="3175491" cy="940037"/>
          </a:xfrm>
          <a:prstGeom prst="rect">
            <a:avLst/>
          </a:prstGeom>
        </p:spPr>
      </p:pic>
      <p:sp>
        <p:nvSpPr>
          <p:cNvPr id="4" name="Google Shape;150;p31">
            <a:extLst>
              <a:ext uri="{FF2B5EF4-FFF2-40B4-BE49-F238E27FC236}">
                <a16:creationId xmlns:a16="http://schemas.microsoft.com/office/drawing/2014/main" id="{0DA16CF9-C9B5-2A83-416E-E5226C32A98C}"/>
              </a:ext>
            </a:extLst>
          </p:cNvPr>
          <p:cNvSpPr txBox="1"/>
          <p:nvPr/>
        </p:nvSpPr>
        <p:spPr>
          <a:xfrm>
            <a:off x="2479417" y="116248"/>
            <a:ext cx="305923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 xmlns:a="http://schemas.openxmlformats.org/drawingml/2006/main">
              <a:rPr lang="es" sz="2400" b="1" dirty="0">
                <a:solidFill>
                  <a:srgbClr val="C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TIEMPO DE VÍDEO</a:t>
            </a:r>
            <a:endParaRPr xmlns:a="http://schemas.openxmlformats.org/drawingml/2006/main" sz="2400" b="1" i="0" u="none" strike="noStrike" cap="none" dirty="0">
              <a:solidFill>
                <a:srgbClr val="C00000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63;p31">
            <a:extLst>
              <a:ext uri="{FF2B5EF4-FFF2-40B4-BE49-F238E27FC236}">
                <a16:creationId xmlns:a16="http://schemas.microsoft.com/office/drawing/2014/main" id="{97B8DFE6-4890-AECC-3FB7-1E4D098A1EFA}"/>
              </a:ext>
            </a:extLst>
          </p:cNvPr>
          <p:cNvSpPr txBox="1"/>
          <p:nvPr/>
        </p:nvSpPr>
        <p:spPr>
          <a:xfrm>
            <a:off x="209431" y="1940823"/>
            <a:ext cx="4256277" cy="1261854"/>
          </a:xfrm>
          <a:prstGeom prst="rect">
            <a:avLst/>
          </a:prstGeom>
          <a:noFill/>
          <a:ln w="63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 xmlns:a="http://schemas.openxmlformats.org/drawingml/2006/main">
              <a:rPr lang="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 xmlns:a="http://schemas.openxmlformats.org/drawingml/2006/main">
              <a:rPr lang="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¿Cuál es el tema principal del vídeo?</a:t>
            </a:r>
          </a:p>
          <a:p>
            <a:endParaRPr lang="es-PE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 xmlns:a="http://schemas.openxmlformats.org/drawingml/2006/main">
              <a:rPr lang="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¿Qué entendiste del video?</a:t>
            </a:r>
          </a:p>
          <a:p>
            <a:pPr marL="257175" indent="-257175">
              <a:buAutoNum type="arabicPeriod"/>
            </a:pPr>
            <a:endParaRPr lang="es-PE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 xmlns:a="http://schemas.openxmlformats.org/drawingml/2006/main">
              <a:rPr lang="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¿Puedes crear un ejemplo?</a:t>
            </a:r>
          </a:p>
        </p:txBody>
      </p:sp>
      <p:sp>
        <p:nvSpPr>
          <p:cNvPr id="2" name="Rectángulo 1"/>
          <p:cNvSpPr/>
          <p:nvPr/>
        </p:nvSpPr>
        <p:spPr>
          <a:xfrm>
            <a:off x="69668" y="1267239"/>
            <a:ext cx="26559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s" sz="1600" b="1" dirty="0">
                <a:solidFill>
                  <a:srgbClr val="C00000"/>
                </a:solidFill>
              </a:rPr>
              <a:t>2. Responda las preguntas: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72D29D8-72F0-20CD-2BFE-9435C5FD2EA7}"/>
              </a:ext>
            </a:extLst>
          </p:cNvPr>
          <p:cNvSpPr txBox="1"/>
          <p:nvPr/>
        </p:nvSpPr>
        <p:spPr>
          <a:xfrm>
            <a:off x="5355120" y="864244"/>
            <a:ext cx="2718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sz="1600" b="1" dirty="0">
                <a:solidFill>
                  <a:srgbClr val="C00000"/>
                </a:solidFill>
                <a:latin typeface="+mj-lt"/>
              </a:rPr>
              <a:t>1. </a:t>
            </a:r>
            <a:r xmlns:a="http://schemas.openxmlformats.org/drawingml/2006/main">
              <a:rPr lang="es" sz="1600" b="1" dirty="0" err="1">
                <a:solidFill>
                  <a:srgbClr val="C00000"/>
                </a:solidFill>
                <a:latin typeface="+mj-lt"/>
              </a:rPr>
              <a:t>Mirar</a:t>
            </a:r>
            <a:r xmlns:a="http://schemas.openxmlformats.org/drawingml/2006/main">
              <a:rPr lang="es" sz="1600" b="1" dirty="0">
                <a:solidFill>
                  <a:srgbClr val="C00000"/>
                </a:solidFill>
                <a:latin typeface="+mj-lt"/>
              </a:rPr>
              <a:t> </a:t>
            </a:r>
            <a:r xmlns:a="http://schemas.openxmlformats.org/drawingml/2006/main">
              <a:rPr lang="es" sz="1600" b="1" dirty="0" err="1">
                <a:solidFill>
                  <a:srgbClr val="C00000"/>
                </a:solidFill>
                <a:latin typeface="+mj-lt"/>
              </a:rPr>
              <a:t>el </a:t>
            </a:r>
            <a:r xmlns:a="http://schemas.openxmlformats.org/drawingml/2006/main">
              <a:rPr lang="es" sz="1600" b="1" dirty="0">
                <a:solidFill>
                  <a:srgbClr val="C00000"/>
                </a:solidFill>
                <a:latin typeface="+mj-lt"/>
              </a:rPr>
              <a:t>video </a:t>
            </a:r>
            <a:r xmlns:a="http://schemas.openxmlformats.org/drawingml/2006/main">
              <a:rPr lang="es" sz="1600" dirty="0">
                <a:solidFill>
                  <a:srgbClr val="C00000"/>
                </a:solidFill>
                <a:latin typeface="+mj-lt"/>
              </a:rPr>
              <a:t>.</a:t>
            </a:r>
          </a:p>
        </p:txBody>
      </p:sp>
      <p:pic>
        <p:nvPicPr>
          <p:cNvPr id="8" name="Elementos multimedia en línea 7" descr="Participial Adjective">
            <a:hlinkClick r:id="" action="ppaction://media"/>
            <a:extLst>
              <a:ext uri="{FF2B5EF4-FFF2-40B4-BE49-F238E27FC236}">
                <a16:creationId xmlns:a16="http://schemas.microsoft.com/office/drawing/2014/main" id="{80E9788B-264F-24F6-5670-B59046B36D8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83015" y="1341297"/>
            <a:ext cx="4070839" cy="245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5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3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E059053-C429-1F01-0598-CA09E9D2CE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88" t="23261" r="68598" b="67435"/>
          <a:stretch/>
        </p:blipFill>
        <p:spPr>
          <a:xfrm>
            <a:off x="487109" y="188008"/>
            <a:ext cx="639256" cy="60675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FDA52D6-43E0-2A4D-AEF7-85B5B1B148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736" t="72938" r="10375" b="13438"/>
          <a:stretch/>
        </p:blipFill>
        <p:spPr>
          <a:xfrm>
            <a:off x="5900142" y="4126551"/>
            <a:ext cx="3175491" cy="94003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5A0AD9B-5348-BD49-E018-F34F5C3EC6ED}"/>
              </a:ext>
            </a:extLst>
          </p:cNvPr>
          <p:cNvSpPr txBox="1"/>
          <p:nvPr/>
        </p:nvSpPr>
        <p:spPr>
          <a:xfrm>
            <a:off x="900413" y="369880"/>
            <a:ext cx="824815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 xmlns:a="http://schemas.openxmlformats.org/drawingml/2006/main">
              <a:rPr lang="es" sz="2200" b="1" dirty="0">
                <a:solidFill>
                  <a:srgbClr val="C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Responde las preguntas usando los adjetivos de participio dados </a:t>
            </a:r>
            <a:r xmlns:a="http://schemas.openxmlformats.org/drawingml/2006/main">
              <a:rPr kumimoji="0" lang="es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Times New Roman"/>
                <a:cs typeface="Times New Roman"/>
                <a:sym typeface="Times New Roman"/>
              </a:rPr>
              <a:t>:</a:t>
            </a:r>
            <a:endParaRPr xmlns:a="http://schemas.openxmlformats.org/drawingml/2006/main" lang="es-PE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F80498A-BA90-E8DA-88FF-CAF828FD5B97}"/>
              </a:ext>
            </a:extLst>
          </p:cNvPr>
          <p:cNvSpPr txBox="1"/>
          <p:nvPr/>
        </p:nvSpPr>
        <p:spPr>
          <a:xfrm>
            <a:off x="5189826" y="1388211"/>
            <a:ext cx="3175491" cy="968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>
              <a:buClr>
                <a:schemeClr val="dk1"/>
              </a:buClr>
              <a:buSzPts val="2400"/>
            </a:pPr>
            <a:r xmlns:a="http://schemas.openxmlformats.org/drawingml/2006/main">
              <a:rPr lang="es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Cómo</a:t>
            </a:r>
            <a:r xmlns:a="http://schemas.openxmlformats.org/drawingml/2006/main">
              <a:rPr lang="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 xmlns:a="http://schemas.openxmlformats.org/drawingml/2006/main">
              <a:rPr lang="es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 xmlns:a="http://schemas.openxmlformats.org/drawingml/2006/main">
              <a:rPr lang="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 xmlns:a="http://schemas.openxmlformats.org/drawingml/2006/main">
              <a:rPr lang="es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sentir</a:t>
            </a:r>
            <a:r xmlns:a="http://schemas.openxmlformats.org/drawingml/2006/main">
              <a:rPr lang="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 xmlns:a="http://schemas.openxmlformats.org/drawingml/2006/main">
              <a:rPr lang="es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 xmlns:a="http://schemas.openxmlformats.org/drawingml/2006/main">
              <a:rPr lang="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 xmlns:a="http://schemas.openxmlformats.org/drawingml/2006/main">
              <a:rPr lang="es" sz="1400" b="1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¿Haces puenting por primera vez?</a:t>
            </a:r>
            <a:endParaRPr xmlns:a="http://schemas.openxmlformats.org/drawingml/2006/main" lang="es-PE" sz="1400" b="1" dirty="0">
              <a:solidFill>
                <a:srgbClr val="002060"/>
              </a:solidFill>
              <a:latin typeface="Arial" panose="020B0604020202020204" pitchFamily="34" charset="0"/>
              <a:ea typeface="Rockwell"/>
              <a:cs typeface="Arial" panose="020B0604020202020204" pitchFamily="34" charset="0"/>
              <a:sym typeface="Rockwell"/>
            </a:endParaRPr>
          </a:p>
          <a:p>
            <a:pPr>
              <a:lnSpc>
                <a:spcPct val="250000"/>
              </a:lnSpc>
            </a:pPr>
            <a:endParaRPr lang="es-PE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3" name="Google Shape;182;g142104b1c52_0_89">
            <a:extLst>
              <a:ext uri="{FF2B5EF4-FFF2-40B4-BE49-F238E27FC236}">
                <a16:creationId xmlns:a16="http://schemas.microsoft.com/office/drawing/2014/main" id="{B2657885-AE9A-D5EE-23E4-789D6740082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832" y="2145323"/>
            <a:ext cx="2615180" cy="2470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83;g142104b1c52_0_89">
            <a:extLst>
              <a:ext uri="{FF2B5EF4-FFF2-40B4-BE49-F238E27FC236}">
                <a16:creationId xmlns:a16="http://schemas.microsoft.com/office/drawing/2014/main" id="{7EF177E7-3641-4094-F5FB-82216E5F112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23327" y="1969477"/>
            <a:ext cx="3295358" cy="1975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49470F3-B712-5527-C0A2-D89549235FA8}"/>
              </a:ext>
            </a:extLst>
          </p:cNvPr>
          <p:cNvSpPr txBox="1"/>
          <p:nvPr/>
        </p:nvSpPr>
        <p:spPr>
          <a:xfrm>
            <a:off x="659304" y="1351110"/>
            <a:ext cx="2691397" cy="1398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just">
              <a:buClr>
                <a:schemeClr val="dk1"/>
              </a:buClr>
              <a:buSzPts val="2400"/>
            </a:pPr>
            <a:r xmlns:a="http://schemas.openxmlformats.org/drawingml/2006/main">
              <a:rPr lang="es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Cómo</a:t>
            </a:r>
            <a:r xmlns:a="http://schemas.openxmlformats.org/drawingml/2006/main">
              <a:rPr lang="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 xmlns:a="http://schemas.openxmlformats.org/drawingml/2006/main">
              <a:rPr lang="es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 xmlns:a="http://schemas.openxmlformats.org/drawingml/2006/main">
              <a:rPr lang="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 xmlns:a="http://schemas.openxmlformats.org/drawingml/2006/main">
              <a:rPr lang="es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sentir</a:t>
            </a:r>
            <a:r xmlns:a="http://schemas.openxmlformats.org/drawingml/2006/main">
              <a:rPr lang="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 xmlns:a="http://schemas.openxmlformats.org/drawingml/2006/main">
              <a:rPr lang="es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 xmlns:a="http://schemas.openxmlformats.org/drawingml/2006/main">
              <a:rPr lang="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 xmlns:a="http://schemas.openxmlformats.org/drawingml/2006/main">
              <a:rPr lang="es" sz="1400" b="1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¿Estudias toda la noche para un examen importante?</a:t>
            </a:r>
          </a:p>
          <a:p>
            <a:pPr algn="ctr">
              <a:buClr>
                <a:schemeClr val="dk1"/>
              </a:buClr>
              <a:buSzPts val="2400"/>
            </a:pPr>
            <a:endParaRPr lang="es-PE" sz="1400" b="1" dirty="0">
              <a:solidFill>
                <a:srgbClr val="002060"/>
              </a:solidFill>
              <a:latin typeface="Arial" panose="020B0604020202020204" pitchFamily="34" charset="0"/>
              <a:ea typeface="Rockwell"/>
              <a:cs typeface="Arial" panose="020B0604020202020204" pitchFamily="34" charset="0"/>
              <a:sym typeface="Rockwell"/>
            </a:endParaRPr>
          </a:p>
          <a:p>
            <a:pPr>
              <a:lnSpc>
                <a:spcPct val="250000"/>
              </a:lnSpc>
            </a:pPr>
            <a:endParaRPr lang="es-PE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61CEADC4-5D0A-E07A-E5CC-4D9BEE0C7713}"/>
              </a:ext>
            </a:extLst>
          </p:cNvPr>
          <p:cNvSpPr/>
          <p:nvPr/>
        </p:nvSpPr>
        <p:spPr>
          <a:xfrm>
            <a:off x="3875314" y="1321047"/>
            <a:ext cx="1219200" cy="296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>
              <a:buSzPts val="1800"/>
            </a:pPr>
            <a:r xmlns:a="http://schemas.openxmlformats.org/drawingml/2006/main">
              <a:rPr lang="es" sz="1400" b="1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exhausto</a:t>
            </a: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9DC752C7-F355-59E0-2413-273D79F24469}"/>
              </a:ext>
            </a:extLst>
          </p:cNvPr>
          <p:cNvSpPr/>
          <p:nvPr/>
        </p:nvSpPr>
        <p:spPr>
          <a:xfrm>
            <a:off x="3896076" y="1771850"/>
            <a:ext cx="1177671" cy="296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>
              <a:buSzPts val="1800"/>
            </a:pPr>
            <a:r xmlns:a="http://schemas.openxmlformats.org/drawingml/2006/main">
              <a:rPr lang="es" sz="1400" b="1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cansado</a:t>
            </a: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9637792F-A8AA-1132-6433-B7B667394098}"/>
              </a:ext>
            </a:extLst>
          </p:cNvPr>
          <p:cNvSpPr/>
          <p:nvPr/>
        </p:nvSpPr>
        <p:spPr>
          <a:xfrm>
            <a:off x="3875313" y="2275050"/>
            <a:ext cx="1198435" cy="296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>
              <a:buSzPts val="1800"/>
            </a:pPr>
            <a:r xmlns:a="http://schemas.openxmlformats.org/drawingml/2006/main">
              <a:rPr lang="es" sz="1400" b="1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entusiasmado</a:t>
            </a: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0C9A0923-CA0B-6079-100F-36E84EFE6FD7}"/>
              </a:ext>
            </a:extLst>
          </p:cNvPr>
          <p:cNvSpPr/>
          <p:nvPr/>
        </p:nvSpPr>
        <p:spPr>
          <a:xfrm>
            <a:off x="3896076" y="2719866"/>
            <a:ext cx="1198437" cy="296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>
              <a:buSzPts val="1800"/>
            </a:pPr>
            <a:r xmlns:a="http://schemas.openxmlformats.org/drawingml/2006/main">
              <a:rPr lang="es" sz="1400" b="1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atemorizado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A599C2B5-D65F-392C-881C-010B2AD099DD}"/>
              </a:ext>
            </a:extLst>
          </p:cNvPr>
          <p:cNvSpPr/>
          <p:nvPr/>
        </p:nvSpPr>
        <p:spPr>
          <a:xfrm>
            <a:off x="3896077" y="3164682"/>
            <a:ext cx="1198436" cy="296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>
              <a:buSzPts val="1800"/>
            </a:pPr>
            <a:r xmlns:a="http://schemas.openxmlformats.org/drawingml/2006/main">
              <a:rPr lang="es" sz="1400" b="1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divertido</a:t>
            </a:r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D33F057D-9C0E-CEA0-2215-3F5D2B1E28CF}"/>
              </a:ext>
            </a:extLst>
          </p:cNvPr>
          <p:cNvSpPr/>
          <p:nvPr/>
        </p:nvSpPr>
        <p:spPr>
          <a:xfrm>
            <a:off x="3902931" y="3648737"/>
            <a:ext cx="1163960" cy="296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>
              <a:buSzPts val="1800"/>
            </a:pPr>
            <a:r xmlns:a="http://schemas.openxmlformats.org/drawingml/2006/main">
              <a:rPr lang="es" sz="1400" b="1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motivado</a:t>
            </a:r>
          </a:p>
        </p:txBody>
      </p:sp>
    </p:spTree>
    <p:extLst>
      <p:ext uri="{BB962C8B-B14F-4D97-AF65-F5344CB8AC3E}">
        <p14:creationId xmlns:p14="http://schemas.microsoft.com/office/powerpoint/2010/main" val="102085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E059053-C429-1F01-0598-CA09E9D2CE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88" t="23261" r="68598" b="67435"/>
          <a:stretch/>
        </p:blipFill>
        <p:spPr>
          <a:xfrm>
            <a:off x="487109" y="188008"/>
            <a:ext cx="639256" cy="60675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FDA52D6-43E0-2A4D-AEF7-85B5B1B148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736" t="72938" r="10375" b="13438"/>
          <a:stretch/>
        </p:blipFill>
        <p:spPr>
          <a:xfrm>
            <a:off x="5900142" y="4126551"/>
            <a:ext cx="3175491" cy="94003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F80498A-BA90-E8DA-88FF-CAF828FD5B97}"/>
              </a:ext>
            </a:extLst>
          </p:cNvPr>
          <p:cNvSpPr txBox="1"/>
          <p:nvPr/>
        </p:nvSpPr>
        <p:spPr>
          <a:xfrm>
            <a:off x="1500410" y="-179160"/>
            <a:ext cx="7575223" cy="981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>
              <a:lnSpc>
                <a:spcPct val="250000"/>
              </a:lnSpc>
            </a:pPr>
            <a:r xmlns:a="http://schemas.openxmlformats.org/drawingml/2006/main">
              <a:rPr lang="es" sz="2800" b="1" dirty="0" err="1">
                <a:solidFill>
                  <a:srgbClr val="C00000"/>
                </a:solidFill>
                <a:latin typeface="+mn-lt"/>
              </a:rPr>
              <a:t>Cómo</a:t>
            </a:r>
            <a:r xmlns:a="http://schemas.openxmlformats.org/drawingml/2006/main">
              <a:rPr lang="es" sz="2800" b="1" dirty="0">
                <a:solidFill>
                  <a:srgbClr val="C00000"/>
                </a:solidFill>
                <a:latin typeface="+mn-lt"/>
              </a:rPr>
              <a:t>​</a:t>
            </a:r>
            <a:r xmlns:a="http://schemas.openxmlformats.org/drawingml/2006/main">
              <a:rPr lang="es" sz="2800" b="1" dirty="0" err="1">
                <a:solidFill>
                  <a:srgbClr val="C00000"/>
                </a:solidFill>
                <a:latin typeface="+mn-lt"/>
              </a:rPr>
              <a:t>​</a:t>
            </a:r>
            <a:r xmlns:a="http://schemas.openxmlformats.org/drawingml/2006/main">
              <a:rPr lang="es" sz="2800" b="1" dirty="0">
                <a:solidFill>
                  <a:srgbClr val="C00000"/>
                </a:solidFill>
                <a:latin typeface="+mn-lt"/>
              </a:rPr>
              <a:t> </a:t>
            </a:r>
            <a:r xmlns:a="http://schemas.openxmlformats.org/drawingml/2006/main">
              <a:rPr lang="es" sz="2800" b="1" dirty="0" err="1">
                <a:solidFill>
                  <a:srgbClr val="C00000"/>
                </a:solidFill>
                <a:latin typeface="+mn-lt"/>
              </a:rPr>
              <a:t>sentir</a:t>
            </a:r>
            <a:r xmlns:a="http://schemas.openxmlformats.org/drawingml/2006/main">
              <a:rPr lang="es" sz="2800" b="1" dirty="0">
                <a:solidFill>
                  <a:srgbClr val="C00000"/>
                </a:solidFill>
                <a:latin typeface="+mn-lt"/>
              </a:rPr>
              <a:t> </a:t>
            </a:r>
            <a:r xmlns:a="http://schemas.openxmlformats.org/drawingml/2006/main">
              <a:rPr lang="es" sz="2800" b="1" dirty="0" err="1">
                <a:solidFill>
                  <a:srgbClr val="C00000"/>
                </a:solidFill>
                <a:latin typeface="+mn-lt"/>
              </a:rPr>
              <a:t>hoy </a:t>
            </a:r>
            <a:r xmlns:a="http://schemas.openxmlformats.org/drawingml/2006/main">
              <a:rPr lang="es" sz="2800" b="1" dirty="0">
                <a:solidFill>
                  <a:srgbClr val="C00000"/>
                </a:solidFill>
                <a:latin typeface="+mn-lt"/>
              </a:rPr>
              <a:t>? </a:t>
            </a:r>
            <a:r xmlns:a="http://schemas.openxmlformats.org/drawingml/2006/main">
              <a:rPr lang="es" sz="2800" b="1" dirty="0" err="1">
                <a:solidFill>
                  <a:srgbClr val="C00000"/>
                </a:solidFill>
                <a:latin typeface="+mn-lt"/>
              </a:rPr>
              <a:t>Por qué </a:t>
            </a:r>
            <a:r xmlns:a="http://schemas.openxmlformats.org/drawingml/2006/main">
              <a:rPr lang="es" sz="2800" b="1" dirty="0">
                <a:solidFill>
                  <a:srgbClr val="C00000"/>
                </a:solidFill>
                <a:latin typeface="+mn-lt"/>
              </a:rPr>
              <a:t>?</a:t>
            </a:r>
          </a:p>
        </p:txBody>
      </p:sp>
      <p:pic>
        <p:nvPicPr>
          <p:cNvPr id="6" name="Google Shape;203;g142104b1c52_0_183">
            <a:extLst>
              <a:ext uri="{FF2B5EF4-FFF2-40B4-BE49-F238E27FC236}">
                <a16:creationId xmlns:a16="http://schemas.microsoft.com/office/drawing/2014/main" id="{29214AD6-CE80-B0CC-C060-6047CEE6F60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2056" y="1196799"/>
            <a:ext cx="2826574" cy="189900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A7D822A7-3AA9-936C-91B3-175036B229EB}"/>
              </a:ext>
            </a:extLst>
          </p:cNvPr>
          <p:cNvSpPr/>
          <p:nvPr/>
        </p:nvSpPr>
        <p:spPr>
          <a:xfrm>
            <a:off x="505210" y="906514"/>
            <a:ext cx="4528343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Estoy preocupada porque hoy tengo un examen final.</a:t>
            </a:r>
          </a:p>
        </p:txBody>
      </p:sp>
      <p:sp>
        <p:nvSpPr>
          <p:cNvPr id="16" name="Google Shape;197;g142104b1c52_0_183">
            <a:extLst>
              <a:ext uri="{FF2B5EF4-FFF2-40B4-BE49-F238E27FC236}">
                <a16:creationId xmlns:a16="http://schemas.microsoft.com/office/drawing/2014/main" id="{1F17DDAA-4A61-F4FF-ACA9-84F551F44869}"/>
              </a:ext>
            </a:extLst>
          </p:cNvPr>
          <p:cNvSpPr/>
          <p:nvPr/>
        </p:nvSpPr>
        <p:spPr>
          <a:xfrm>
            <a:off x="25797" y="1954167"/>
            <a:ext cx="1704158" cy="52332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xmlns:a="http://schemas.openxmlformats.org/drawingml/2006/main" algn="ctr">
              <a:buSzPts val="1800"/>
            </a:pPr>
            <a:r xmlns:a="http://schemas.openxmlformats.org/drawingml/2006/main">
              <a:rPr lang="es" sz="1500" b="1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Estoy preocupada porque</a:t>
            </a:r>
            <a:endParaRPr xmlns:a="http://schemas.openxmlformats.org/drawingml/2006/main" sz="1500" b="1" dirty="0">
              <a:solidFill>
                <a:srgbClr val="00206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7" name="Google Shape;200;g142104b1c52_0_183">
            <a:extLst>
              <a:ext uri="{FF2B5EF4-FFF2-40B4-BE49-F238E27FC236}">
                <a16:creationId xmlns:a16="http://schemas.microsoft.com/office/drawing/2014/main" id="{41D76694-4B32-1ABD-102D-349EB3D2643F}"/>
              </a:ext>
            </a:extLst>
          </p:cNvPr>
          <p:cNvSpPr/>
          <p:nvPr/>
        </p:nvSpPr>
        <p:spPr>
          <a:xfrm>
            <a:off x="1729955" y="2499999"/>
            <a:ext cx="1726418" cy="53675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xmlns:a="http://schemas.openxmlformats.org/drawingml/2006/main" algn="ctr">
              <a:buSzPts val="1800"/>
            </a:pPr>
            <a:r xmlns:a="http://schemas.openxmlformats.org/drawingml/2006/main">
              <a:rPr lang="es" sz="1500" b="1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Estoy aburrido porque</a:t>
            </a:r>
            <a:endParaRPr xmlns:a="http://schemas.openxmlformats.org/drawingml/2006/main" sz="1500" b="1" dirty="0">
              <a:solidFill>
                <a:srgbClr val="00206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0" name="Google Shape;200;g142104b1c52_0_183">
            <a:extLst>
              <a:ext uri="{FF2B5EF4-FFF2-40B4-BE49-F238E27FC236}">
                <a16:creationId xmlns:a16="http://schemas.microsoft.com/office/drawing/2014/main" id="{643F8F49-EA70-29B1-2FE4-B77E1850B83E}"/>
              </a:ext>
            </a:extLst>
          </p:cNvPr>
          <p:cNvSpPr/>
          <p:nvPr/>
        </p:nvSpPr>
        <p:spPr>
          <a:xfrm>
            <a:off x="3434113" y="2010242"/>
            <a:ext cx="1726418" cy="53675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xmlns:a="http://schemas.openxmlformats.org/drawingml/2006/main" algn="ctr">
              <a:buSzPts val="1800"/>
            </a:pPr>
            <a:r xmlns:a="http://schemas.openxmlformats.org/drawingml/2006/main">
              <a:rPr lang="es" sz="1500" b="1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Estoy sorprendido porque</a:t>
            </a:r>
            <a:endParaRPr xmlns:a="http://schemas.openxmlformats.org/drawingml/2006/main" sz="1500" b="1" dirty="0">
              <a:solidFill>
                <a:srgbClr val="00206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1" name="Google Shape;200;g142104b1c52_0_183">
            <a:extLst>
              <a:ext uri="{FF2B5EF4-FFF2-40B4-BE49-F238E27FC236}">
                <a16:creationId xmlns:a16="http://schemas.microsoft.com/office/drawing/2014/main" id="{ABC1D10F-B9E9-7483-15E4-B552B322A03F}"/>
              </a:ext>
            </a:extLst>
          </p:cNvPr>
          <p:cNvSpPr/>
          <p:nvPr/>
        </p:nvSpPr>
        <p:spPr>
          <a:xfrm>
            <a:off x="3434113" y="2996959"/>
            <a:ext cx="1726418" cy="53675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xmlns:a="http://schemas.openxmlformats.org/drawingml/2006/main" algn="ctr">
              <a:buSzPts val="1800"/>
            </a:pPr>
            <a:r xmlns:a="http://schemas.openxmlformats.org/drawingml/2006/main">
              <a:rPr lang="es" sz="1500" b="1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tengo miedo porque</a:t>
            </a:r>
            <a:endParaRPr xmlns:a="http://schemas.openxmlformats.org/drawingml/2006/main" sz="1500" b="1" dirty="0">
              <a:solidFill>
                <a:srgbClr val="00206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3" name="Google Shape;200;g142104b1c52_0_183">
            <a:extLst>
              <a:ext uri="{FF2B5EF4-FFF2-40B4-BE49-F238E27FC236}">
                <a16:creationId xmlns:a16="http://schemas.microsoft.com/office/drawing/2014/main" id="{279CE149-6F27-64C1-15D8-6EB1F4AB932F}"/>
              </a:ext>
            </a:extLst>
          </p:cNvPr>
          <p:cNvSpPr/>
          <p:nvPr/>
        </p:nvSpPr>
        <p:spPr>
          <a:xfrm>
            <a:off x="40526" y="3016123"/>
            <a:ext cx="1726418" cy="53675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xmlns:a="http://schemas.openxmlformats.org/drawingml/2006/main" algn="ctr">
              <a:buSzPts val="1800"/>
            </a:pPr>
            <a:r xmlns:a="http://schemas.openxmlformats.org/drawingml/2006/main">
              <a:rPr lang="es" sz="1500" b="1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Estoy cansado porque</a:t>
            </a:r>
            <a:endParaRPr xmlns:a="http://schemas.openxmlformats.org/drawingml/2006/main" sz="1500" b="1" dirty="0">
              <a:solidFill>
                <a:srgbClr val="00206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6" name="Google Shape;200;g142104b1c52_0_183">
            <a:extLst>
              <a:ext uri="{FF2B5EF4-FFF2-40B4-BE49-F238E27FC236}">
                <a16:creationId xmlns:a16="http://schemas.microsoft.com/office/drawing/2014/main" id="{F1246059-DC82-27D6-2285-8B09CFDD5040}"/>
              </a:ext>
            </a:extLst>
          </p:cNvPr>
          <p:cNvSpPr/>
          <p:nvPr/>
        </p:nvSpPr>
        <p:spPr>
          <a:xfrm>
            <a:off x="1744684" y="3505880"/>
            <a:ext cx="1726418" cy="53675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xmlns:a="http://schemas.openxmlformats.org/drawingml/2006/main" algn="ctr">
              <a:buSzPts val="1800"/>
            </a:pPr>
            <a:r xmlns:a="http://schemas.openxmlformats.org/drawingml/2006/main">
              <a:rPr lang="es" sz="1500" b="1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Estoy confundido porque</a:t>
            </a:r>
            <a:endParaRPr xmlns:a="http://schemas.openxmlformats.org/drawingml/2006/main" sz="1500" b="1" dirty="0">
              <a:solidFill>
                <a:srgbClr val="00206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9" name="Redondear rectángulo de una esquina 38">
            <a:extLst>
              <a:ext uri="{FF2B5EF4-FFF2-40B4-BE49-F238E27FC236}">
                <a16:creationId xmlns:a16="http://schemas.microsoft.com/office/drawing/2014/main" id="{85ADFB5E-9812-7DC9-CC1D-E3FC0B27BE3C}"/>
              </a:ext>
            </a:extLst>
          </p:cNvPr>
          <p:cNvSpPr/>
          <p:nvPr/>
        </p:nvSpPr>
        <p:spPr>
          <a:xfrm>
            <a:off x="100204" y="4334905"/>
            <a:ext cx="5338354" cy="523328"/>
          </a:xfrm>
          <a:prstGeom prst="round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Adjetivos de emoción (-ed)</a:t>
            </a:r>
          </a:p>
          <a:p>
            <a:pPr xmlns:a="http://schemas.openxmlformats.org/drawingml/2006/main" algn="ctr"/>
            <a:r xmlns:a="http://schemas.openxmlformats.org/drawingml/2006/main">
              <a:rPr lang="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Describen </a:t>
            </a:r>
            <a:r xmlns:a="http://schemas.openxmlformats.org/drawingml/2006/main">
              <a:rPr lang="e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emociones </a:t>
            </a:r>
            <a:r xmlns:a="http://schemas.openxmlformats.org/drawingml/2006/main">
              <a:rPr lang="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nos dicen cómo </a:t>
            </a:r>
            <a:r xmlns:a="http://schemas.openxmlformats.org/drawingml/2006/main">
              <a:rPr lang="e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sienten las personas </a:t>
            </a:r>
            <a:r xmlns:a="http://schemas.openxmlformats.org/drawingml/2006/main">
              <a:rPr lang="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701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D6360-0AA5-EDA4-9A12-79075212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0A1986-EAB2-A76B-1A2F-FFE0DA51A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" y="0"/>
            <a:ext cx="912947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4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42104b1c52_0_278"/>
          <p:cNvSpPr txBox="1"/>
          <p:nvPr/>
        </p:nvSpPr>
        <p:spPr>
          <a:xfrm>
            <a:off x="828064" y="933946"/>
            <a:ext cx="2454176" cy="35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xmlns:a="http://schemas.openxmlformats.org/drawingml/2006/main" algn="ctr">
              <a:buClr>
                <a:schemeClr val="dk1"/>
              </a:buClr>
              <a:buSzPts val="1800"/>
            </a:pPr>
            <a:r xmlns:a="http://schemas.openxmlformats.org/drawingml/2006/main">
              <a:rPr lang="es" sz="1875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Este hombre está </a:t>
            </a:r>
            <a:r xmlns:a="http://schemas.openxmlformats.org/drawingml/2006/main">
              <a:rPr lang="es" sz="1875" b="1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aterrorizado </a:t>
            </a:r>
            <a:r xmlns:a="http://schemas.openxmlformats.org/drawingml/2006/main">
              <a:rPr lang="es" sz="1875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.</a:t>
            </a:r>
            <a:endParaRPr xmlns:a="http://schemas.openxmlformats.org/drawingml/2006/main" sz="1875" dirty="0">
              <a:solidFill>
                <a:srgbClr val="C0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44" name="Google Shape;244;g142104b1c52_0_278"/>
          <p:cNvSpPr txBox="1"/>
          <p:nvPr/>
        </p:nvSpPr>
        <p:spPr>
          <a:xfrm>
            <a:off x="900476" y="2701243"/>
            <a:ext cx="2589704" cy="35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xmlns:a="http://schemas.openxmlformats.org/drawingml/2006/main" algn="ctr">
              <a:buClr>
                <a:schemeClr val="dk1"/>
              </a:buClr>
              <a:buSzPts val="1800"/>
            </a:pPr>
            <a:r xmlns:a="http://schemas.openxmlformats.org/drawingml/2006/main">
              <a:rPr lang="es" sz="1875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Esta película es </a:t>
            </a:r>
            <a:r xmlns:a="http://schemas.openxmlformats.org/drawingml/2006/main">
              <a:rPr lang="es" sz="1875" b="1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aterradora </a:t>
            </a:r>
            <a:r xmlns:a="http://schemas.openxmlformats.org/drawingml/2006/main">
              <a:rPr lang="es" sz="1875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.</a:t>
            </a:r>
            <a:endParaRPr xmlns:a="http://schemas.openxmlformats.org/drawingml/2006/main" sz="1875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46" name="Google Shape;246;g142104b1c52_0_278"/>
          <p:cNvSpPr txBox="1"/>
          <p:nvPr/>
        </p:nvSpPr>
        <p:spPr>
          <a:xfrm>
            <a:off x="628648" y="1839310"/>
            <a:ext cx="3133360" cy="30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xmlns:a="http://schemas.openxmlformats.org/drawingml/2006/main" algn="ctr">
              <a:buClr>
                <a:srgbClr val="1F3864"/>
              </a:buClr>
              <a:buSzPts val="1600"/>
            </a:pPr>
            <a:r xmlns:a="http://schemas.openxmlformats.org/drawingml/2006/main">
              <a:rPr lang="es" sz="1500" b="1" dirty="0">
                <a:solidFill>
                  <a:srgbClr val="1F3864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Describe un </a:t>
            </a:r>
            <a:r xmlns:a="http://schemas.openxmlformats.org/drawingml/2006/main">
              <a:rPr lang="es" sz="1500" b="1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sentimiento </a:t>
            </a:r>
            <a:r xmlns:a="http://schemas.openxmlformats.org/drawingml/2006/main">
              <a:rPr lang="es" sz="1500" b="1" dirty="0">
                <a:solidFill>
                  <a:srgbClr val="1F3864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o una </a:t>
            </a:r>
            <a:r xmlns:a="http://schemas.openxmlformats.org/drawingml/2006/main">
              <a:rPr lang="es" sz="1500" b="1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emoción </a:t>
            </a:r>
            <a:r xmlns:a="http://schemas.openxmlformats.org/drawingml/2006/main">
              <a:rPr lang="es" sz="1500" b="1" dirty="0">
                <a:solidFill>
                  <a:srgbClr val="1F3864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.</a:t>
            </a:r>
            <a:endParaRPr xmlns:a="http://schemas.openxmlformats.org/drawingml/2006/main" sz="1500" b="1" dirty="0">
              <a:solidFill>
                <a:srgbClr val="1F3864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47" name="Google Shape;247;g142104b1c52_0_278"/>
          <p:cNvSpPr txBox="1"/>
          <p:nvPr/>
        </p:nvSpPr>
        <p:spPr>
          <a:xfrm>
            <a:off x="481601" y="3593171"/>
            <a:ext cx="3651665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xmlns:a="http://schemas.openxmlformats.org/drawingml/2006/main" algn="ctr">
              <a:buClr>
                <a:srgbClr val="1F3864"/>
              </a:buClr>
              <a:buSzPts val="1600"/>
            </a:pPr>
            <a:r xmlns:a="http://schemas.openxmlformats.org/drawingml/2006/main">
              <a:rPr lang="es" sz="1500" b="1" dirty="0">
                <a:solidFill>
                  <a:srgbClr val="1F3864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Describe una </a:t>
            </a:r>
            <a:r xmlns:a="http://schemas.openxmlformats.org/drawingml/2006/main">
              <a:rPr lang="es" sz="1500" b="1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característica </a:t>
            </a:r>
            <a:r xmlns:a="http://schemas.openxmlformats.org/drawingml/2006/main">
              <a:rPr lang="es" sz="1500" b="1" dirty="0">
                <a:solidFill>
                  <a:srgbClr val="FF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.</a:t>
            </a:r>
            <a:r xmlns:a="http://schemas.openxmlformats.org/drawingml/2006/main">
              <a:rPr lang="es" sz="1500" b="1" dirty="0">
                <a:solidFill>
                  <a:srgbClr val="1F3864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</a:p>
          <a:p>
            <a:pPr xmlns:a="http://schemas.openxmlformats.org/drawingml/2006/main" algn="ctr">
              <a:buClr>
                <a:srgbClr val="1F3864"/>
              </a:buClr>
              <a:buSzPts val="1600"/>
            </a:pPr>
            <a:r xmlns:a="http://schemas.openxmlformats.org/drawingml/2006/main">
              <a:rPr lang="es" sz="1500" b="1" dirty="0">
                <a:solidFill>
                  <a:srgbClr val="1F3864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Provoca un sentimiento.</a:t>
            </a:r>
            <a:endParaRPr xmlns:a="http://schemas.openxmlformats.org/drawingml/2006/main" sz="1500" b="1" dirty="0">
              <a:solidFill>
                <a:srgbClr val="1F3864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48" name="Google Shape;248;g142104b1c52_0_278"/>
          <p:cNvSpPr txBox="1"/>
          <p:nvPr/>
        </p:nvSpPr>
        <p:spPr>
          <a:xfrm>
            <a:off x="4375645" y="156240"/>
            <a:ext cx="4625561" cy="1107965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xmlns:a="http://schemas.openxmlformats.org/drawingml/2006/main">
              <a:lnSpc>
                <a:spcPct val="150000"/>
              </a:lnSpc>
              <a:buClr>
                <a:srgbClr val="002060"/>
              </a:buClr>
              <a:buSzPts val="1800"/>
            </a:pPr>
            <a:r xmlns:a="http://schemas.openxmlformats.org/drawingml/2006/main">
              <a:rPr lang="es" sz="1500" b="1" dirty="0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R: ¿ </a:t>
            </a:r>
            <a:r xmlns:a="http://schemas.openxmlformats.org/drawingml/2006/main">
              <a:rPr lang="es" sz="1500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Cómo estuvo la película?</a:t>
            </a:r>
            <a:endParaRPr xmlns:a="http://schemas.openxmlformats.org/drawingml/2006/main" sz="1500" dirty="0">
              <a:solidFill>
                <a:srgbClr val="00206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xmlns:a="http://schemas.openxmlformats.org/drawingml/2006/main">
              <a:lnSpc>
                <a:spcPct val="150000"/>
              </a:lnSpc>
              <a:buClr>
                <a:srgbClr val="002060"/>
              </a:buClr>
              <a:buSzPts val="1800"/>
            </a:pPr>
            <a:r xmlns:a="http://schemas.openxmlformats.org/drawingml/2006/main">
              <a:rPr lang="es" sz="1500" b="1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B: La película </a:t>
            </a:r>
            <a:r xmlns:a="http://schemas.openxmlformats.org/drawingml/2006/main">
              <a:rPr lang="es" sz="1500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era tan _________ que casi me quedé dormido.</a:t>
            </a:r>
          </a:p>
          <a:p>
            <a:pPr xmlns:a="http://schemas.openxmlformats.org/drawingml/2006/main">
              <a:lnSpc>
                <a:spcPct val="150000"/>
              </a:lnSpc>
              <a:buClr>
                <a:srgbClr val="002060"/>
              </a:buClr>
              <a:buSzPts val="1800"/>
            </a:pPr>
            <a:r xmlns:a="http://schemas.openxmlformats.org/drawingml/2006/main">
              <a:rPr lang="es" sz="1500" b="1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Me siento </a:t>
            </a:r>
            <a:r xmlns:a="http://schemas.openxmlformats.org/drawingml/2006/main">
              <a:rPr lang="es" sz="1500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___________ ahora.</a:t>
            </a:r>
            <a:endParaRPr xmlns:a="http://schemas.openxmlformats.org/drawingml/2006/main" sz="1500" dirty="0">
              <a:solidFill>
                <a:srgbClr val="00206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49" name="Google Shape;249;g142104b1c52_0_278"/>
          <p:cNvSpPr txBox="1"/>
          <p:nvPr/>
        </p:nvSpPr>
        <p:spPr>
          <a:xfrm>
            <a:off x="4335843" y="1446236"/>
            <a:ext cx="4767175" cy="761717"/>
          </a:xfrm>
          <a:prstGeom prst="rect">
            <a:avLst/>
          </a:prstGeom>
          <a:noFill/>
          <a:ln w="19050" cap="flat" cmpd="sng">
            <a:solidFill>
              <a:srgbClr val="5481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xmlns:a="http://schemas.openxmlformats.org/drawingml/2006/main">
              <a:lnSpc>
                <a:spcPct val="150000"/>
              </a:lnSpc>
              <a:buClr>
                <a:srgbClr val="002060"/>
              </a:buClr>
              <a:buSzPts val="1800"/>
            </a:pPr>
            <a:r xmlns:a="http://schemas.openxmlformats.org/drawingml/2006/main">
              <a:rPr lang="es" sz="1500" b="1" dirty="0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R: </a:t>
            </a:r>
            <a:r xmlns:a="http://schemas.openxmlformats.org/drawingml/2006/main">
              <a:rPr lang="es" sz="15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¿Cómo se siente Louise?</a:t>
            </a:r>
            <a:endParaRPr xmlns:a="http://schemas.openxmlformats.org/drawingml/2006/main" sz="15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xmlns:a="http://schemas.openxmlformats.org/drawingml/2006/main">
              <a:lnSpc>
                <a:spcPct val="150000"/>
              </a:lnSpc>
              <a:buClr>
                <a:srgbClr val="002060"/>
              </a:buClr>
              <a:buSzPts val="1800"/>
            </a:pPr>
            <a:r xmlns:a="http://schemas.openxmlformats.org/drawingml/2006/main">
              <a:rPr lang="es" sz="1500" b="1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B: Luisa</a:t>
            </a:r>
            <a:r xmlns:a="http://schemas.openxmlformats.org/drawingml/2006/main">
              <a:rPr lang="es" sz="1500" b="1" dirty="0">
                <a:solidFill>
                  <a:srgbClr val="FF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 xmlns:a="http://schemas.openxmlformats.org/drawingml/2006/main">
              <a:rPr lang="es" sz="15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es _______ </a:t>
            </a:r>
            <a:r xmlns:a="http://schemas.openxmlformats.org/drawingml/2006/main">
              <a:rPr lang="es" sz="1500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porque tuvo un </a:t>
            </a:r>
            <a:r xmlns:a="http://schemas.openxmlformats.org/drawingml/2006/main">
              <a:rPr lang="es" sz="1500" b="1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día </a:t>
            </a:r>
            <a:r xmlns:a="http://schemas.openxmlformats.org/drawingml/2006/main">
              <a:rPr lang="es" sz="15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_____ </a:t>
            </a:r>
            <a:r xmlns:a="http://schemas.openxmlformats.org/drawingml/2006/main">
              <a:rPr lang="es" sz="15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.</a:t>
            </a:r>
            <a:endParaRPr xmlns:a="http://schemas.openxmlformats.org/drawingml/2006/main" sz="15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50" name="Google Shape;250;g142104b1c52_0_278"/>
          <p:cNvSpPr txBox="1"/>
          <p:nvPr/>
        </p:nvSpPr>
        <p:spPr>
          <a:xfrm>
            <a:off x="4335844" y="2506007"/>
            <a:ext cx="4767174" cy="1107965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xmlns:a="http://schemas.openxmlformats.org/drawingml/2006/main">
              <a:lnSpc>
                <a:spcPct val="150000"/>
              </a:lnSpc>
              <a:buClr>
                <a:srgbClr val="002060"/>
              </a:buClr>
              <a:buSzPts val="1800"/>
            </a:pPr>
            <a:r xmlns:a="http://schemas.openxmlformats.org/drawingml/2006/main">
              <a:rPr lang="es" sz="1500" b="1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R: </a:t>
            </a:r>
            <a:r xmlns:a="http://schemas.openxmlformats.org/drawingml/2006/main">
              <a:rPr lang="es" sz="1500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¿Viste el documental?</a:t>
            </a:r>
            <a:endParaRPr xmlns:a="http://schemas.openxmlformats.org/drawingml/2006/main" sz="1500" dirty="0">
              <a:solidFill>
                <a:srgbClr val="00206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xmlns:a="http://schemas.openxmlformats.org/drawingml/2006/main">
              <a:lnSpc>
                <a:spcPct val="150000"/>
              </a:lnSpc>
              <a:buClr>
                <a:srgbClr val="002060"/>
              </a:buClr>
              <a:buSzPts val="1800"/>
            </a:pPr>
            <a:r xmlns:a="http://schemas.openxmlformats.org/drawingml/2006/main">
              <a:rPr lang="es" sz="1500" b="1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B: </a:t>
            </a:r>
            <a:r xmlns:a="http://schemas.openxmlformats.org/drawingml/2006/main">
              <a:rPr lang="es" sz="1500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¡Claro! </a:t>
            </a:r>
            <a:r xmlns:a="http://schemas.openxmlformats.org/drawingml/2006/main">
              <a:rPr lang="es" sz="1500" b="1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Fue </a:t>
            </a:r>
            <a:r xmlns:a="http://schemas.openxmlformats.org/drawingml/2006/main">
              <a:rPr lang="es" sz="1500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realmente _________ . </a:t>
            </a:r>
            <a:r xmlns:a="http://schemas.openxmlformats.org/drawingml/2006/main">
              <a:rPr lang="es" sz="1500" b="1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 </a:t>
            </a:r>
            <a:r xmlns:a="http://schemas.openxmlformats.org/drawingml/2006/main">
              <a:rPr lang="es" sz="1500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era ____ cuando lo estaba viendo.</a:t>
            </a:r>
            <a:endParaRPr xmlns:a="http://schemas.openxmlformats.org/drawingml/2006/main" sz="1500" dirty="0">
              <a:solidFill>
                <a:srgbClr val="00206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51" name="Google Shape;251;g142104b1c52_0_278"/>
          <p:cNvSpPr/>
          <p:nvPr/>
        </p:nvSpPr>
        <p:spPr>
          <a:xfrm>
            <a:off x="1831277" y="1352580"/>
            <a:ext cx="223875" cy="474515"/>
          </a:xfrm>
          <a:prstGeom prst="downArrow">
            <a:avLst>
              <a:gd name="adj1" fmla="val 50000"/>
              <a:gd name="adj2" fmla="val 50000"/>
            </a:avLst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42104b1c52_0_278"/>
          <p:cNvSpPr/>
          <p:nvPr/>
        </p:nvSpPr>
        <p:spPr>
          <a:xfrm>
            <a:off x="2139917" y="3101328"/>
            <a:ext cx="223875" cy="491843"/>
          </a:xfrm>
          <a:prstGeom prst="downArrow">
            <a:avLst>
              <a:gd name="adj1" fmla="val 50000"/>
              <a:gd name="adj2" fmla="val 50000"/>
            </a:avLst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142104b1c52_0_278"/>
          <p:cNvSpPr/>
          <p:nvPr/>
        </p:nvSpPr>
        <p:spPr>
          <a:xfrm>
            <a:off x="4991440" y="934165"/>
            <a:ext cx="709262" cy="202916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1800"/>
            </a:pPr>
            <a:endParaRPr lang="es-PE" sz="1350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55" name="Google Shape;255;g142104b1c52_0_278"/>
          <p:cNvSpPr/>
          <p:nvPr/>
        </p:nvSpPr>
        <p:spPr>
          <a:xfrm>
            <a:off x="6246801" y="3007730"/>
            <a:ext cx="1111941" cy="180361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1800"/>
            </a:pPr>
            <a:endParaRPr sz="1350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" name="Google Shape;253;g142104b1c52_0_278">
            <a:extLst>
              <a:ext uri="{FF2B5EF4-FFF2-40B4-BE49-F238E27FC236}">
                <a16:creationId xmlns:a16="http://schemas.microsoft.com/office/drawing/2014/main" id="{9EB1706E-A41B-020A-C524-2EE726AA79A9}"/>
              </a:ext>
            </a:extLst>
          </p:cNvPr>
          <p:cNvSpPr/>
          <p:nvPr/>
        </p:nvSpPr>
        <p:spPr>
          <a:xfrm>
            <a:off x="6204804" y="595958"/>
            <a:ext cx="726485" cy="228527"/>
          </a:xfrm>
          <a:prstGeom prst="roundRect">
            <a:avLst>
              <a:gd name="adj" fmla="val 16668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1800"/>
            </a:pPr>
            <a:endParaRPr sz="1350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" name="Google Shape;253;g142104b1c52_0_278">
            <a:extLst>
              <a:ext uri="{FF2B5EF4-FFF2-40B4-BE49-F238E27FC236}">
                <a16:creationId xmlns:a16="http://schemas.microsoft.com/office/drawing/2014/main" id="{07C66F8B-2650-BBD4-3F8B-744B2187EEBD}"/>
              </a:ext>
            </a:extLst>
          </p:cNvPr>
          <p:cNvSpPr/>
          <p:nvPr/>
        </p:nvSpPr>
        <p:spPr>
          <a:xfrm>
            <a:off x="5499624" y="1875072"/>
            <a:ext cx="726485" cy="22852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1800"/>
            </a:pPr>
            <a:endParaRPr sz="1350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Google Shape;253;g142104b1c52_0_278">
            <a:extLst>
              <a:ext uri="{FF2B5EF4-FFF2-40B4-BE49-F238E27FC236}">
                <a16:creationId xmlns:a16="http://schemas.microsoft.com/office/drawing/2014/main" id="{46629F97-F5D6-29B5-BB25-FCFC59829D16}"/>
              </a:ext>
            </a:extLst>
          </p:cNvPr>
          <p:cNvSpPr/>
          <p:nvPr/>
        </p:nvSpPr>
        <p:spPr>
          <a:xfrm>
            <a:off x="7948246" y="1875072"/>
            <a:ext cx="580937" cy="22852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1800"/>
            </a:pPr>
            <a:endParaRPr sz="1350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5" name="Google Shape;255;g142104b1c52_0_278">
            <a:extLst>
              <a:ext uri="{FF2B5EF4-FFF2-40B4-BE49-F238E27FC236}">
                <a16:creationId xmlns:a16="http://schemas.microsoft.com/office/drawing/2014/main" id="{4C5F7400-8D82-B711-EC79-2BE8BCF8B309}"/>
              </a:ext>
            </a:extLst>
          </p:cNvPr>
          <p:cNvSpPr/>
          <p:nvPr/>
        </p:nvSpPr>
        <p:spPr>
          <a:xfrm>
            <a:off x="8024823" y="2953433"/>
            <a:ext cx="371831" cy="213111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1800"/>
            </a:pPr>
            <a:endParaRPr sz="1350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ABD7711-B6DD-B379-EA9B-850B32B659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88" t="23261" r="68598" b="67435"/>
          <a:stretch/>
        </p:blipFill>
        <p:spPr>
          <a:xfrm>
            <a:off x="25988" y="0"/>
            <a:ext cx="639256" cy="60675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827A307-ACA7-A10D-496E-74B583492C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736" t="72938" r="10375" b="13438"/>
          <a:stretch/>
        </p:blipFill>
        <p:spPr>
          <a:xfrm>
            <a:off x="5690065" y="4081190"/>
            <a:ext cx="3453935" cy="1062310"/>
          </a:xfrm>
          <a:prstGeom prst="rect">
            <a:avLst/>
          </a:prstGeom>
        </p:spPr>
      </p:pic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FD284A87-D527-8DE8-29D6-4B82C2D16C75}"/>
              </a:ext>
            </a:extLst>
          </p:cNvPr>
          <p:cNvSpPr/>
          <p:nvPr/>
        </p:nvSpPr>
        <p:spPr>
          <a:xfrm>
            <a:off x="786272" y="206025"/>
            <a:ext cx="2818112" cy="57054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xmlns:a="http://schemas.openxmlformats.org/drawingml/2006/main" algn="ctr">
              <a:buClr>
                <a:schemeClr val="dk1"/>
              </a:buClr>
              <a:buSzPts val="3500"/>
            </a:pPr>
            <a:r xmlns:a="http://schemas.openxmlformats.org/drawingml/2006/main">
              <a:rPr lang="es" sz="1800" b="1" dirty="0">
                <a:solidFill>
                  <a:srgbClr val="C00000"/>
                </a:solidFill>
                <a:latin typeface="Arial" panose="020B0604020202020204" pitchFamily="34" charset="0"/>
                <a:ea typeface="Pacifico"/>
                <a:cs typeface="Arial" panose="020B0604020202020204" pitchFamily="34" charset="0"/>
                <a:sym typeface="Pacifico"/>
              </a:rPr>
              <a:t>¡Adjetivos de participio!</a:t>
            </a:r>
            <a:endParaRPr xmlns:a="http://schemas.openxmlformats.org/drawingml/2006/main" lang="es-PE" sz="1800" dirty="0">
              <a:solidFill>
                <a:srgbClr val="C0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E059053-C429-1F01-0598-CA09E9D2CE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88" t="23261" r="68598" b="67435"/>
          <a:stretch/>
        </p:blipFill>
        <p:spPr>
          <a:xfrm>
            <a:off x="452926" y="307649"/>
            <a:ext cx="639256" cy="60675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FDA52D6-43E0-2A4D-AEF7-85B5B1B148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736" t="72938" r="10375" b="13438"/>
          <a:stretch/>
        </p:blipFill>
        <p:spPr>
          <a:xfrm>
            <a:off x="5968509" y="4203463"/>
            <a:ext cx="3175491" cy="940037"/>
          </a:xfrm>
          <a:prstGeom prst="rect">
            <a:avLst/>
          </a:prstGeom>
        </p:spPr>
      </p:pic>
      <p:sp>
        <p:nvSpPr>
          <p:cNvPr id="2" name="Google Shape;284;g142104b1c52_0_409">
            <a:extLst>
              <a:ext uri="{FF2B5EF4-FFF2-40B4-BE49-F238E27FC236}">
                <a16:creationId xmlns:a16="http://schemas.microsoft.com/office/drawing/2014/main" id="{010B22FE-4C89-C92B-7ECF-A8950F984AA3}"/>
              </a:ext>
            </a:extLst>
          </p:cNvPr>
          <p:cNvSpPr txBox="1"/>
          <p:nvPr/>
        </p:nvSpPr>
        <p:spPr>
          <a:xfrm>
            <a:off x="2454625" y="192991"/>
            <a:ext cx="4074480" cy="4702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xmlns:a="http://schemas.openxmlformats.org/drawingml/2006/main" algn="ctr">
              <a:buClr>
                <a:srgbClr val="FF0000"/>
              </a:buClr>
              <a:buSzPts val="3200"/>
            </a:pPr>
            <a:r xmlns:a="http://schemas.openxmlformats.org/drawingml/2006/main">
              <a:rPr lang="es" sz="2250" b="1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RESEÑA: ¡PRACTICAMOS!</a:t>
            </a:r>
            <a:endParaRPr xmlns:a="http://schemas.openxmlformats.org/drawingml/2006/main" sz="225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Paralelogramo 9">
            <a:extLst>
              <a:ext uri="{FF2B5EF4-FFF2-40B4-BE49-F238E27FC236}">
                <a16:creationId xmlns:a16="http://schemas.microsoft.com/office/drawing/2014/main" id="{AF7927D3-EBD8-4A1C-5E16-02A834807583}"/>
              </a:ext>
            </a:extLst>
          </p:cNvPr>
          <p:cNvSpPr/>
          <p:nvPr/>
        </p:nvSpPr>
        <p:spPr>
          <a:xfrm>
            <a:off x="1092182" y="872703"/>
            <a:ext cx="7794171" cy="433354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 xmlns:a="http://schemas.openxmlformats.org/drawingml/2006/main">
              <a:rPr lang="es" sz="1875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Responde a las preguntas. Cambia la información en rojo.</a:t>
            </a:r>
          </a:p>
        </p:txBody>
      </p:sp>
      <p:sp>
        <p:nvSpPr>
          <p:cNvPr id="11" name="Redondear rectángulo de esquina diagonal 10">
            <a:extLst>
              <a:ext uri="{FF2B5EF4-FFF2-40B4-BE49-F238E27FC236}">
                <a16:creationId xmlns:a16="http://schemas.microsoft.com/office/drawing/2014/main" id="{4399AF5D-7E2E-EA18-8803-3B5AA22E89C4}"/>
              </a:ext>
            </a:extLst>
          </p:cNvPr>
          <p:cNvSpPr/>
          <p:nvPr/>
        </p:nvSpPr>
        <p:spPr>
          <a:xfrm>
            <a:off x="67690" y="1497875"/>
            <a:ext cx="4608813" cy="240904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>
              <a:lnSpc>
                <a:spcPct val="150000"/>
              </a:lnSpc>
              <a:buSzPts val="1500"/>
            </a:pPr>
            <a:r xmlns:a="http://schemas.openxmlformats.org/drawingml/2006/main">
              <a:rPr lang="es" sz="1500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1. ¿ </a:t>
            </a:r>
            <a:r xmlns:a="http://schemas.openxmlformats.org/drawingml/2006/main">
              <a:rPr lang="es" sz="1500" dirty="0">
                <a:solidFill>
                  <a:srgbClr val="00206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Cuándo te aburres?</a:t>
            </a:r>
          </a:p>
          <a:p>
            <a:pPr xmlns:a="http://schemas.openxmlformats.org/drawingml/2006/main">
              <a:lnSpc>
                <a:spcPct val="150000"/>
              </a:lnSpc>
              <a:buSzPts val="1500"/>
            </a:pPr>
            <a:r xmlns:a="http://schemas.openxmlformats.org/drawingml/2006/main">
              <a:rPr lang="es" sz="1500" dirty="0">
                <a:solidFill>
                  <a:srgbClr val="00206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2. ¿Qué te parece fascinante?</a:t>
            </a:r>
          </a:p>
          <a:p>
            <a:pPr xmlns:a="http://schemas.openxmlformats.org/drawingml/2006/main">
              <a:lnSpc>
                <a:spcPct val="150000"/>
              </a:lnSpc>
              <a:buSzPts val="1500"/>
            </a:pPr>
            <a:r xmlns:a="http://schemas.openxmlformats.org/drawingml/2006/main">
              <a:rPr lang="es" sz="1500" dirty="0">
                <a:solidFill>
                  <a:srgbClr val="00206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3. ¿Alguna vez te ha sorprendido algo?</a:t>
            </a:r>
          </a:p>
          <a:p>
            <a:pPr xmlns:a="http://schemas.openxmlformats.org/drawingml/2006/main">
              <a:lnSpc>
                <a:spcPct val="150000"/>
              </a:lnSpc>
              <a:buSzPts val="1500"/>
            </a:pPr>
            <a:r xmlns:a="http://schemas.openxmlformats.org/drawingml/2006/main">
              <a:rPr lang="es" sz="1500" dirty="0">
                <a:solidFill>
                  <a:srgbClr val="00206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4. ¿De qué tienes miedo?</a:t>
            </a:r>
          </a:p>
          <a:p>
            <a:pPr xmlns:a="http://schemas.openxmlformats.org/drawingml/2006/main">
              <a:lnSpc>
                <a:spcPct val="150000"/>
              </a:lnSpc>
              <a:buSzPts val="1500"/>
            </a:pPr>
            <a:r xmlns:a="http://schemas.openxmlformats.org/drawingml/2006/main">
              <a:rPr lang="es" sz="1500" dirty="0">
                <a:solidFill>
                  <a:srgbClr val="00206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5. ¿Crees que la ciencia es asombrosa?</a:t>
            </a:r>
          </a:p>
          <a:p>
            <a:pPr xmlns:a="http://schemas.openxmlformats.org/drawingml/2006/main">
              <a:lnSpc>
                <a:spcPct val="150000"/>
              </a:lnSpc>
              <a:buSzPts val="1500"/>
            </a:pPr>
            <a:r xmlns:a="http://schemas.openxmlformats.org/drawingml/2006/main">
              <a:rPr lang="es" sz="1500" dirty="0">
                <a:solidFill>
                  <a:srgbClr val="00206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6. ¿Caminar te hace sentir cansado?</a:t>
            </a:r>
          </a:p>
          <a:p>
            <a:pPr>
              <a:lnSpc>
                <a:spcPct val="150000"/>
              </a:lnSpc>
              <a:buSzPts val="1500"/>
            </a:pPr>
            <a:endParaRPr lang="es-PE" sz="1500" dirty="0">
              <a:solidFill>
                <a:srgbClr val="000000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2" name="Redondear rectángulo de esquina diagonal 11">
            <a:extLst>
              <a:ext uri="{FF2B5EF4-FFF2-40B4-BE49-F238E27FC236}">
                <a16:creationId xmlns:a16="http://schemas.microsoft.com/office/drawing/2014/main" id="{C01B9A77-9A2E-E538-0D5D-99F51A163250}"/>
              </a:ext>
            </a:extLst>
          </p:cNvPr>
          <p:cNvSpPr/>
          <p:nvPr/>
        </p:nvSpPr>
        <p:spPr>
          <a:xfrm>
            <a:off x="4885508" y="1410788"/>
            <a:ext cx="4093028" cy="2583213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>
              <a:lnSpc>
                <a:spcPct val="150000"/>
              </a:lnSpc>
              <a:buSzPts val="1500"/>
            </a:pPr>
            <a:r xmlns:a="http://schemas.openxmlformats.org/drawingml/2006/main">
              <a:rPr lang="es" sz="1500" dirty="0">
                <a:solidFill>
                  <a:srgbClr val="00206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1. Me aburro cuando </a:t>
            </a:r>
            <a:r xmlns:a="http://schemas.openxmlformats.org/drawingml/2006/main">
              <a:rPr lang="es" sz="1500" dirty="0">
                <a:solidFill>
                  <a:srgbClr val="C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no tengo nada que hacer </a:t>
            </a:r>
            <a:r xmlns:a="http://schemas.openxmlformats.org/drawingml/2006/main">
              <a:rPr lang="es" sz="1500" dirty="0">
                <a:solidFill>
                  <a:srgbClr val="00206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.</a:t>
            </a:r>
          </a:p>
          <a:p>
            <a:pPr xmlns:a="http://schemas.openxmlformats.org/drawingml/2006/main">
              <a:lnSpc>
                <a:spcPct val="150000"/>
              </a:lnSpc>
              <a:buSzPts val="1500"/>
            </a:pPr>
            <a:r xmlns:a="http://schemas.openxmlformats.org/drawingml/2006/main">
              <a:rPr lang="es" sz="1500" dirty="0">
                <a:solidFill>
                  <a:srgbClr val="00206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2 </a:t>
            </a:r>
            <a:r xmlns:a="http://schemas.openxmlformats.org/drawingml/2006/main">
              <a:rPr lang="es" sz="1500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. </a:t>
            </a:r>
            <a:r xmlns:a="http://schemas.openxmlformats.org/drawingml/2006/main">
              <a:rPr lang="es" sz="1500" dirty="0">
                <a:solidFill>
                  <a:srgbClr val="C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Patinaje</a:t>
            </a:r>
            <a:r xmlns:a="http://schemas.openxmlformats.org/drawingml/2006/main">
              <a:rPr lang="es" sz="1500" dirty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 xmlns:a="http://schemas.openxmlformats.org/drawingml/2006/main">
              <a:rPr lang="es" sz="1500" dirty="0">
                <a:solidFill>
                  <a:srgbClr val="00206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Es fascinante.</a:t>
            </a:r>
          </a:p>
          <a:p>
            <a:pPr xmlns:a="http://schemas.openxmlformats.org/drawingml/2006/main">
              <a:lnSpc>
                <a:spcPct val="150000"/>
              </a:lnSpc>
              <a:buSzPts val="1500"/>
            </a:pPr>
            <a:r xmlns:a="http://schemas.openxmlformats.org/drawingml/2006/main">
              <a:rPr lang="es" sz="1500" dirty="0">
                <a:solidFill>
                  <a:srgbClr val="00206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3. Me han asombrado los </a:t>
            </a:r>
            <a:r xmlns:a="http://schemas.openxmlformats.org/drawingml/2006/main">
              <a:rPr lang="es" sz="1500" dirty="0">
                <a:solidFill>
                  <a:srgbClr val="C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delfines.</a:t>
            </a:r>
          </a:p>
          <a:p>
            <a:pPr xmlns:a="http://schemas.openxmlformats.org/drawingml/2006/main">
              <a:lnSpc>
                <a:spcPct val="150000"/>
              </a:lnSpc>
              <a:buSzPts val="1500"/>
            </a:pPr>
            <a:r xmlns:a="http://schemas.openxmlformats.org/drawingml/2006/main">
              <a:rPr lang="es" sz="1500" dirty="0">
                <a:solidFill>
                  <a:srgbClr val="00206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4. Me dan miedo las </a:t>
            </a:r>
            <a:r xmlns:a="http://schemas.openxmlformats.org/drawingml/2006/main">
              <a:rPr lang="es" sz="1500" dirty="0">
                <a:solidFill>
                  <a:srgbClr val="C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serpientes </a:t>
            </a:r>
            <a:r xmlns:a="http://schemas.openxmlformats.org/drawingml/2006/main">
              <a:rPr lang="es" sz="1500" dirty="0">
                <a:solidFill>
                  <a:srgbClr val="0070C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.</a:t>
            </a:r>
          </a:p>
          <a:p>
            <a:pPr xmlns:a="http://schemas.openxmlformats.org/drawingml/2006/main">
              <a:lnSpc>
                <a:spcPct val="150000"/>
              </a:lnSpc>
              <a:buSzPts val="1500"/>
            </a:pPr>
            <a:r xmlns:a="http://schemas.openxmlformats.org/drawingml/2006/main">
              <a:rPr lang="es" sz="1500" dirty="0">
                <a:solidFill>
                  <a:srgbClr val="00206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5. Creo que </a:t>
            </a:r>
            <a:r xmlns:a="http://schemas.openxmlformats.org/drawingml/2006/main">
              <a:rPr lang="es" sz="1500" dirty="0">
                <a:solidFill>
                  <a:srgbClr val="C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la ciencia </a:t>
            </a:r>
            <a:r xmlns:a="http://schemas.openxmlformats.org/drawingml/2006/main">
              <a:rPr lang="es" sz="1500" dirty="0">
                <a:solidFill>
                  <a:srgbClr val="00206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es asombrosa y apasionante.</a:t>
            </a:r>
          </a:p>
          <a:p>
            <a:pPr xmlns:a="http://schemas.openxmlformats.org/drawingml/2006/main">
              <a:lnSpc>
                <a:spcPct val="150000"/>
              </a:lnSpc>
              <a:buSzPts val="1500"/>
            </a:pPr>
            <a:r xmlns:a="http://schemas.openxmlformats.org/drawingml/2006/main">
              <a:rPr lang="es" sz="1500" dirty="0">
                <a:solidFill>
                  <a:srgbClr val="00206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6. A veces </a:t>
            </a:r>
            <a:r xmlns:a="http://schemas.openxmlformats.org/drawingml/2006/main">
              <a:rPr lang="es" sz="1500" dirty="0">
                <a:solidFill>
                  <a:srgbClr val="C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caminar </a:t>
            </a:r>
            <a:r xmlns:a="http://schemas.openxmlformats.org/drawingml/2006/main">
              <a:rPr lang="es" sz="1500" dirty="0">
                <a:solidFill>
                  <a:srgbClr val="00206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 hace sentir cansado.</a:t>
            </a:r>
          </a:p>
        </p:txBody>
      </p:sp>
    </p:spTree>
    <p:extLst>
      <p:ext uri="{BB962C8B-B14F-4D97-AF65-F5344CB8AC3E}">
        <p14:creationId xmlns:p14="http://schemas.microsoft.com/office/powerpoint/2010/main" val="866738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E059053-C429-1F01-0598-CA09E9D2CE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88" t="23261" r="68598" b="67435"/>
          <a:stretch/>
        </p:blipFill>
        <p:spPr>
          <a:xfrm>
            <a:off x="452926" y="307649"/>
            <a:ext cx="639256" cy="60675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FDA52D6-43E0-2A4D-AEF7-85B5B1B148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736" t="72938" r="10375" b="13438"/>
          <a:stretch/>
        </p:blipFill>
        <p:spPr>
          <a:xfrm>
            <a:off x="5968509" y="4203463"/>
            <a:ext cx="3175491" cy="940037"/>
          </a:xfrm>
          <a:prstGeom prst="rect">
            <a:avLst/>
          </a:prstGeom>
        </p:spPr>
      </p:pic>
      <p:sp>
        <p:nvSpPr>
          <p:cNvPr id="4" name="Google Shape;194;g13714af4d1b_0_0">
            <a:extLst>
              <a:ext uri="{FF2B5EF4-FFF2-40B4-BE49-F238E27FC236}">
                <a16:creationId xmlns:a16="http://schemas.microsoft.com/office/drawing/2014/main" id="{09578770-96DF-4011-C192-66AF76A308A9}"/>
              </a:ext>
            </a:extLst>
          </p:cNvPr>
          <p:cNvSpPr txBox="1"/>
          <p:nvPr/>
        </p:nvSpPr>
        <p:spPr>
          <a:xfrm>
            <a:off x="89844" y="1454097"/>
            <a:ext cx="2574979" cy="60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alibri"/>
              <a:buNone/>
            </a:pPr>
            <a:r xmlns:a="http://schemas.openxmlformats.org/drawingml/2006/main">
              <a:rPr lang="es" b="1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1) ¿Fue tu vuelo?</a:t>
            </a:r>
            <a:r xmlns:a="http://schemas.openxmlformats.org/drawingml/2006/main">
              <a:rPr lang="es" b="1" i="0" u="none" strike="noStrike" cap="none" dirty="0">
                <a:solidFill>
                  <a:srgbClr val="FF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 xmlns:a="http://schemas.openxmlformats.org/drawingml/2006/main">
              <a:rPr lang="e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aburrido </a:t>
            </a:r>
            <a:r xmlns:a="http://schemas.openxmlformats.org/drawingml/2006/main">
              <a:rPr lang="es" b="1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?</a:t>
            </a:r>
          </a:p>
          <a:p>
            <a:pPr xmlns:a="http://schemas.openxmlformats.org/drawingml/2006/main"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 xmlns:a="http://schemas.openxmlformats.org/drawingml/2006/main">
              <a:rPr lang="es" sz="14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xmlns:a="http://schemas.openxmlformats.org/drawingml/2006/main" sz="1100" b="0" i="0" u="none" strike="noStrike" cap="none" dirty="0">
              <a:solidFill>
                <a:srgbClr val="002060"/>
              </a:solidFill>
              <a:sym typeface="Arial"/>
            </a:endParaRPr>
          </a:p>
        </p:txBody>
      </p:sp>
      <p:sp>
        <p:nvSpPr>
          <p:cNvPr id="10" name="Google Shape;203;g13714af4d1b_0_0">
            <a:extLst>
              <a:ext uri="{FF2B5EF4-FFF2-40B4-BE49-F238E27FC236}">
                <a16:creationId xmlns:a16="http://schemas.microsoft.com/office/drawing/2014/main" id="{2B369678-BF0E-0C5B-1B07-41ADA82C83D2}"/>
              </a:ext>
            </a:extLst>
          </p:cNvPr>
          <p:cNvSpPr txBox="1"/>
          <p:nvPr/>
        </p:nvSpPr>
        <p:spPr>
          <a:xfrm>
            <a:off x="1212553" y="156632"/>
            <a:ext cx="709928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 xmlns:a="http://schemas.openxmlformats.org/drawingml/2006/main">
              <a:rPr lang="es" sz="3200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Responde las preguntas por tu cuenta.</a:t>
            </a:r>
          </a:p>
        </p:txBody>
      </p:sp>
      <p:sp>
        <p:nvSpPr>
          <p:cNvPr id="3" name="Trapecio 2">
            <a:extLst>
              <a:ext uri="{FF2B5EF4-FFF2-40B4-BE49-F238E27FC236}">
                <a16:creationId xmlns:a16="http://schemas.microsoft.com/office/drawing/2014/main" id="{5620F55F-D9DB-26B8-060C-4538622759A3}"/>
              </a:ext>
            </a:extLst>
          </p:cNvPr>
          <p:cNvSpPr/>
          <p:nvPr/>
        </p:nvSpPr>
        <p:spPr>
          <a:xfrm>
            <a:off x="6181210" y="1215499"/>
            <a:ext cx="2872946" cy="912114"/>
          </a:xfrm>
          <a:prstGeom prst="trapezoi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>
              <a:buSzPts val="2000"/>
            </a:pPr>
            <a:r xmlns:a="http://schemas.openxmlformats.org/drawingml/2006/main">
              <a:rPr lang="es" sz="1500" b="1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Este libro es aburrido </a:t>
            </a:r>
            <a:r xmlns:a="http://schemas.openxmlformats.org/drawingml/2006/main">
              <a:rPr lang="es" sz="1500" b="1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.</a:t>
            </a:r>
          </a:p>
          <a:p>
            <a:pPr xmlns:a="http://schemas.openxmlformats.org/drawingml/2006/main" algn="ctr">
              <a:buSzPts val="2000"/>
            </a:pPr>
            <a:r xmlns:a="http://schemas.openxmlformats.org/drawingml/2006/main">
              <a:rPr lang="es" sz="1500" b="1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Esta película es </a:t>
            </a:r>
            <a:r xmlns:a="http://schemas.openxmlformats.org/drawingml/2006/main">
              <a:rPr lang="es" sz="1500" b="1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emocionante </a:t>
            </a:r>
            <a:r xmlns:a="http://schemas.openxmlformats.org/drawingml/2006/main">
              <a:rPr lang="es" sz="1500" b="1" dirty="0">
                <a:solidFill>
                  <a:srgbClr val="FF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.</a:t>
            </a:r>
          </a:p>
        </p:txBody>
      </p:sp>
      <p:sp>
        <p:nvSpPr>
          <p:cNvPr id="8" name="Google Shape;230;p4">
            <a:extLst>
              <a:ext uri="{FF2B5EF4-FFF2-40B4-BE49-F238E27FC236}">
                <a16:creationId xmlns:a16="http://schemas.microsoft.com/office/drawing/2014/main" id="{8EA75AEB-A524-7883-A607-711C91BEB029}"/>
              </a:ext>
            </a:extLst>
          </p:cNvPr>
          <p:cNvSpPr/>
          <p:nvPr/>
        </p:nvSpPr>
        <p:spPr>
          <a:xfrm>
            <a:off x="6052129" y="2866287"/>
            <a:ext cx="3008250" cy="99218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8080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xmlns:a="http://schemas.openxmlformats.org/drawingml/2006/main" algn="ctr">
              <a:buSzPts val="1500"/>
            </a:pPr>
            <a:r xmlns:a="http://schemas.openxmlformats.org/drawingml/2006/main">
              <a:rPr lang="e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Describir </a:t>
            </a:r>
            <a:r xmlns:a="http://schemas.openxmlformats.org/drawingml/2006/main">
              <a:rPr lang="es" sz="15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 </a:t>
            </a:r>
            <a:r xmlns:a="http://schemas.openxmlformats.org/drawingml/2006/main">
              <a:rPr lang="e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una persona, una cosa o situación.</a:t>
            </a:r>
            <a:endParaRPr xmlns:a="http://schemas.openxmlformats.org/drawingml/2006/main" sz="15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Google Shape;229;p4">
            <a:extLst>
              <a:ext uri="{FF2B5EF4-FFF2-40B4-BE49-F238E27FC236}">
                <a16:creationId xmlns:a16="http://schemas.microsoft.com/office/drawing/2014/main" id="{EF6B6FEE-55C2-06C3-F451-48607A2011FF}"/>
              </a:ext>
            </a:extLst>
          </p:cNvPr>
          <p:cNvSpPr/>
          <p:nvPr/>
        </p:nvSpPr>
        <p:spPr>
          <a:xfrm>
            <a:off x="7421929" y="2127612"/>
            <a:ext cx="268650" cy="738675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SzPts val="1400"/>
            </a:pPr>
            <a:endParaRPr sz="1050"/>
          </a:p>
        </p:txBody>
      </p:sp>
      <p:pic>
        <p:nvPicPr>
          <p:cNvPr id="14" name="Google Shape;227;p4">
            <a:extLst>
              <a:ext uri="{FF2B5EF4-FFF2-40B4-BE49-F238E27FC236}">
                <a16:creationId xmlns:a16="http://schemas.microsoft.com/office/drawing/2014/main" id="{C52E2D46-08E1-5BDA-95D0-A251533CEFC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93217" y="1117587"/>
            <a:ext cx="2119275" cy="1748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" name="Google Shape;194;g13714af4d1b_0_0">
            <a:extLst>
              <a:ext uri="{FF2B5EF4-FFF2-40B4-BE49-F238E27FC236}">
                <a16:creationId xmlns:a16="http://schemas.microsoft.com/office/drawing/2014/main" id="{8FC277D2-B2E6-F495-3FEC-CFCE5812CF12}"/>
              </a:ext>
            </a:extLst>
          </p:cNvPr>
          <p:cNvSpPr txBox="1"/>
          <p:nvPr/>
        </p:nvSpPr>
        <p:spPr>
          <a:xfrm>
            <a:off x="89844" y="1934575"/>
            <a:ext cx="3763736" cy="823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alibri"/>
              <a:buNone/>
            </a:pPr>
            <a:r xmlns:a="http://schemas.openxmlformats.org/drawingml/2006/main">
              <a:rPr lang="es" b="1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2 </a:t>
            </a:r>
            <a:r xmlns:a="http://schemas.openxmlformats.org/drawingml/2006/main">
              <a:rPr lang="es" b="1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 ¿Tu profesor de matemáticas estaba realmente en la escuela?</a:t>
            </a:r>
            <a:r xmlns:a="http://schemas.openxmlformats.org/drawingml/2006/main">
              <a:rPr lang="es" b="1" i="0" u="none" strike="noStrike" cap="none" dirty="0">
                <a:solidFill>
                  <a:srgbClr val="FF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 xmlns:a="http://schemas.openxmlformats.org/drawingml/2006/main">
              <a:rPr lang="e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alarmante </a:t>
            </a:r>
            <a:r xmlns:a="http://schemas.openxmlformats.org/drawingml/2006/main">
              <a:rPr lang="es" b="1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?</a:t>
            </a:r>
          </a:p>
          <a:p>
            <a:pPr xmlns:a="http://schemas.openxmlformats.org/drawingml/2006/main"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 xmlns:a="http://schemas.openxmlformats.org/drawingml/2006/main">
              <a:rPr lang="es" sz="14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xmlns:a="http://schemas.openxmlformats.org/drawingml/2006/main" sz="1100" b="0" i="0" u="none" strike="noStrike" cap="none" dirty="0">
              <a:solidFill>
                <a:srgbClr val="002060"/>
              </a:solidFill>
              <a:sym typeface="Arial"/>
            </a:endParaRPr>
          </a:p>
        </p:txBody>
      </p:sp>
      <p:sp>
        <p:nvSpPr>
          <p:cNvPr id="17" name="Google Shape;194;g13714af4d1b_0_0">
            <a:extLst>
              <a:ext uri="{FF2B5EF4-FFF2-40B4-BE49-F238E27FC236}">
                <a16:creationId xmlns:a16="http://schemas.microsoft.com/office/drawing/2014/main" id="{811A0FA6-618F-8726-6B59-4AB1E8F24F7B}"/>
              </a:ext>
            </a:extLst>
          </p:cNvPr>
          <p:cNvSpPr txBox="1"/>
          <p:nvPr/>
        </p:nvSpPr>
        <p:spPr>
          <a:xfrm>
            <a:off x="83621" y="2648889"/>
            <a:ext cx="3611786" cy="60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alibri"/>
              <a:buNone/>
            </a:pPr>
            <a:r xmlns:a="http://schemas.openxmlformats.org/drawingml/2006/main">
              <a:rPr lang="es" b="1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3 ) ¿Fue </a:t>
            </a:r>
            <a:r xmlns:a="http://schemas.openxmlformats.org/drawingml/2006/main">
              <a:rPr lang="e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interesante </a:t>
            </a:r>
            <a:r xmlns:a="http://schemas.openxmlformats.org/drawingml/2006/main">
              <a:rPr lang="es" b="1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tu lección de inglés </a:t>
            </a:r>
            <a:r xmlns:a="http://schemas.openxmlformats.org/drawingml/2006/main">
              <a:rPr lang="es" b="1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?</a:t>
            </a:r>
          </a:p>
          <a:p>
            <a:pPr xmlns:a="http://schemas.openxmlformats.org/drawingml/2006/main"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 xmlns:a="http://schemas.openxmlformats.org/drawingml/2006/main">
              <a:rPr lang="es" sz="14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xmlns:a="http://schemas.openxmlformats.org/drawingml/2006/main" sz="1100" b="0" i="0" u="none" strike="noStrike" cap="none" dirty="0">
              <a:solidFill>
                <a:srgbClr val="002060"/>
              </a:solidFill>
              <a:sym typeface="Arial"/>
            </a:endParaRPr>
          </a:p>
        </p:txBody>
      </p:sp>
      <p:sp>
        <p:nvSpPr>
          <p:cNvPr id="19" name="Google Shape;194;g13714af4d1b_0_0">
            <a:extLst>
              <a:ext uri="{FF2B5EF4-FFF2-40B4-BE49-F238E27FC236}">
                <a16:creationId xmlns:a16="http://schemas.microsoft.com/office/drawing/2014/main" id="{7A0AE123-34A1-E4D9-2223-EBF35FBC54C8}"/>
              </a:ext>
            </a:extLst>
          </p:cNvPr>
          <p:cNvSpPr txBox="1"/>
          <p:nvPr/>
        </p:nvSpPr>
        <p:spPr>
          <a:xfrm>
            <a:off x="83621" y="3362380"/>
            <a:ext cx="3611786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alibri"/>
              <a:buNone/>
            </a:pPr>
            <a:r xmlns:a="http://schemas.openxmlformats.org/drawingml/2006/main">
              <a:rPr lang="es" b="1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4 </a:t>
            </a:r>
            <a:r xmlns:a="http://schemas.openxmlformats.org/drawingml/2006/main">
              <a:rPr lang="es" b="1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 ¿Fue </a:t>
            </a:r>
            <a:r xmlns:a="http://schemas.openxmlformats.org/drawingml/2006/main">
              <a:rPr lang="es" b="1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ese </a:t>
            </a:r>
            <a:r xmlns:a="http://schemas.openxmlformats.org/drawingml/2006/main">
              <a:rPr lang="es" b="1" dirty="0" err="1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programa de televisión?</a:t>
            </a:r>
            <a:r xmlns:a="http://schemas.openxmlformats.org/drawingml/2006/main">
              <a:rPr lang="es" b="1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 xmlns:a="http://schemas.openxmlformats.org/drawingml/2006/main">
              <a:rPr lang="es" b="1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divertido </a:t>
            </a:r>
            <a:r xmlns:a="http://schemas.openxmlformats.org/drawingml/2006/main">
              <a:rPr lang="es" b="1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?</a:t>
            </a:r>
            <a:endParaRPr xmlns:a="http://schemas.openxmlformats.org/drawingml/2006/main" sz="1100" b="0" i="0" u="none" strike="noStrike" cap="none" dirty="0">
              <a:solidFill>
                <a:srgbClr val="00206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641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1.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.1" id="{EFBF47D0-08FB-480A-8F5C-C1A7A39C0D17}" vid="{F6FD4B7A-4C40-46AF-AB18-BB1E12FC7179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585</Words>
  <Application>Microsoft Office PowerPoint</Application>
  <PresentationFormat>Presentación en pantalla (16:9)</PresentationFormat>
  <Paragraphs>81</Paragraphs>
  <Slides>12</Slides>
  <Notes>3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Times New Roman</vt:lpstr>
      <vt:lpstr>Arial</vt:lpstr>
      <vt:lpstr>Calibri</vt:lpstr>
      <vt:lpstr>IrisUPC</vt:lpstr>
      <vt:lpstr>Simple Light</vt:lpstr>
      <vt:lpstr>Tema1.1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Erika De Paz</dc:creator>
  <cp:lastModifiedBy>X202112895 (Huarcaya Aguilar,Noe Arnaldo)</cp:lastModifiedBy>
  <cp:revision>56</cp:revision>
  <dcterms:modified xsi:type="dcterms:W3CDTF">2024-06-22T23:28:09Z</dcterms:modified>
</cp:coreProperties>
</file>