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16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14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176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60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444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568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534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648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94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437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76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55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08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24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50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48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5C6-8B8D-43C4-99F6-E8D855A2BB57}" type="datetimeFigureOut">
              <a:rPr lang="es-EC" smtClean="0"/>
              <a:t>1/3/2019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9F27-F733-4D28-BF13-3F17657D51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864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412124"/>
            <a:ext cx="8791575" cy="3097839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 smtClean="0"/>
              <a:t>INSTITUTO SUPERIOR TECNOLOGICO “RUMIÑAHUI”</a:t>
            </a:r>
            <a:br>
              <a:rPr lang="es-EC" dirty="0" smtClean="0"/>
            </a:br>
            <a:r>
              <a:rPr lang="es-EC" dirty="0"/>
              <a:t/>
            </a:r>
            <a:br>
              <a:rPr lang="es-EC" dirty="0"/>
            </a:br>
            <a:r>
              <a:rPr lang="pt-BR" dirty="0"/>
              <a:t>Curso de Bases Técnicas de </a:t>
            </a:r>
            <a:r>
              <a:rPr lang="pt-BR" dirty="0" err="1"/>
              <a:t>Android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C" dirty="0" smtClean="0"/>
              <a:t>PROGRAMACI</a:t>
            </a:r>
            <a:r>
              <a:rPr lang="es-EC" dirty="0"/>
              <a:t>Ó</a:t>
            </a:r>
            <a:r>
              <a:rPr lang="es-EC" dirty="0" smtClean="0"/>
              <a:t>N ORIENTADA OBJETOS II</a:t>
            </a:r>
          </a:p>
          <a:p>
            <a:pPr algn="r"/>
            <a:r>
              <a:rPr lang="es-EC" dirty="0" smtClean="0"/>
              <a:t>ALEXANDER LEGÑA </a:t>
            </a:r>
          </a:p>
          <a:p>
            <a:pPr algn="r"/>
            <a:r>
              <a:rPr lang="es-EC" dirty="0" smtClean="0"/>
              <a:t>SEXTO SEMESTRE</a:t>
            </a:r>
          </a:p>
          <a:p>
            <a:pPr algn="r"/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2523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Intents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4496"/>
          </a:xfrm>
        </p:spPr>
        <p:txBody>
          <a:bodyPr/>
          <a:lstStyle/>
          <a:p>
            <a:r>
              <a:rPr lang="es-EC" dirty="0"/>
              <a:t> </a:t>
            </a:r>
            <a:r>
              <a:rPr lang="es-EC" dirty="0" smtClean="0"/>
              <a:t>Sirven </a:t>
            </a:r>
            <a:r>
              <a:rPr lang="es-EC" dirty="0"/>
              <a:t>para unir componentes de una aplicación, y podemos tener dos casos </a:t>
            </a:r>
            <a:r>
              <a:rPr lang="es-EC" dirty="0" err="1" smtClean="0"/>
              <a:t>específiamente</a:t>
            </a:r>
            <a:r>
              <a:rPr lang="es-EC" dirty="0" smtClean="0"/>
              <a:t>:</a:t>
            </a:r>
          </a:p>
          <a:p>
            <a:pPr lvl="2"/>
            <a:r>
              <a:rPr lang="es-EC" dirty="0"/>
              <a:t>U</a:t>
            </a:r>
            <a:r>
              <a:rPr lang="es-EC" dirty="0" smtClean="0"/>
              <a:t>nir </a:t>
            </a:r>
            <a:r>
              <a:rPr lang="es-EC" dirty="0" err="1"/>
              <a:t>Activity’s</a:t>
            </a:r>
            <a:r>
              <a:rPr lang="es-EC" dirty="0"/>
              <a:t> dentro de la </a:t>
            </a:r>
            <a:r>
              <a:rPr lang="es-EC" dirty="0" smtClean="0"/>
              <a:t>aplicación (</a:t>
            </a:r>
            <a:r>
              <a:rPr lang="es-EC" dirty="0" err="1" smtClean="0"/>
              <a:t>Explicitos</a:t>
            </a:r>
            <a:r>
              <a:rPr lang="es-EC" dirty="0" smtClean="0"/>
              <a:t>)</a:t>
            </a:r>
          </a:p>
          <a:p>
            <a:pPr marL="914400" lvl="2" indent="0">
              <a:buNone/>
            </a:pPr>
            <a:endParaRPr lang="es-EC" dirty="0" smtClean="0"/>
          </a:p>
          <a:p>
            <a:pPr marL="914400" lvl="2" indent="0">
              <a:buNone/>
            </a:pPr>
            <a:endParaRPr lang="es-EC" dirty="0" smtClean="0"/>
          </a:p>
          <a:p>
            <a:pPr marL="914400" lvl="2" indent="0">
              <a:buNone/>
            </a:pPr>
            <a:endParaRPr lang="es-EC" dirty="0" smtClean="0"/>
          </a:p>
          <a:p>
            <a:pPr lvl="2"/>
            <a:r>
              <a:rPr lang="es-EC" dirty="0"/>
              <a:t>Unir </a:t>
            </a:r>
            <a:r>
              <a:rPr lang="es-EC" dirty="0" err="1"/>
              <a:t>Activity’s</a:t>
            </a:r>
            <a:r>
              <a:rPr lang="es-EC" dirty="0"/>
              <a:t> que viven en diferentes </a:t>
            </a:r>
            <a:r>
              <a:rPr lang="es-EC" dirty="0" smtClean="0"/>
              <a:t>aplicaciones (</a:t>
            </a:r>
            <a:r>
              <a:rPr lang="es-EC" dirty="0" err="1" smtClean="0"/>
              <a:t>Implicitos</a:t>
            </a:r>
            <a:r>
              <a:rPr lang="es-EC" dirty="0" smtClean="0"/>
              <a:t>)</a:t>
            </a:r>
          </a:p>
          <a:p>
            <a:pPr lvl="2"/>
            <a:endParaRPr lang="es-EC" dirty="0" smtClean="0"/>
          </a:p>
          <a:p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61" t="34815" r="22713" b="40185"/>
          <a:stretch/>
        </p:blipFill>
        <p:spPr>
          <a:xfrm>
            <a:off x="4507607" y="3711250"/>
            <a:ext cx="3322324" cy="8349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0965" t="28829" r="20833" b="29798"/>
          <a:stretch/>
        </p:blipFill>
        <p:spPr>
          <a:xfrm>
            <a:off x="4674819" y="5470649"/>
            <a:ext cx="2987899" cy="11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Services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Ejecutan alguna actividad en </a:t>
            </a:r>
            <a:r>
              <a:rPr lang="es-EC" dirty="0" err="1" smtClean="0"/>
              <a:t>Background</a:t>
            </a:r>
            <a:r>
              <a:rPr lang="es-EC" dirty="0" smtClean="0"/>
              <a:t>.</a:t>
            </a:r>
          </a:p>
          <a:p>
            <a:r>
              <a:rPr lang="es-EC" dirty="0" smtClean="0"/>
              <a:t>Los servicios se arrancan a partir de las </a:t>
            </a:r>
            <a:r>
              <a:rPr lang="es-EC" dirty="0" err="1" smtClean="0"/>
              <a:t>Activities</a:t>
            </a:r>
            <a:r>
              <a:rPr lang="es-EC" dirty="0" smtClean="0"/>
              <a:t>.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924" t="12984" r="45678" b="24516"/>
          <a:stretch/>
        </p:blipFill>
        <p:spPr>
          <a:xfrm>
            <a:off x="4722811" y="3476060"/>
            <a:ext cx="274320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/>
              <a:t>Broadcast</a:t>
            </a:r>
            <a:r>
              <a:rPr lang="es-EC" dirty="0"/>
              <a:t> Receivers (Receptores de Transmisiones)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99043"/>
          </a:xfrm>
        </p:spPr>
        <p:txBody>
          <a:bodyPr>
            <a:normAutofit fontScale="85000" lnSpcReduction="20000"/>
          </a:bodyPr>
          <a:lstStyle/>
          <a:p>
            <a:r>
              <a:rPr lang="es-EC" dirty="0"/>
              <a:t> </a:t>
            </a:r>
            <a:r>
              <a:rPr lang="es-EC" dirty="0" err="1"/>
              <a:t>E</a:t>
            </a:r>
            <a:r>
              <a:rPr lang="es-EC" dirty="0" err="1" smtClean="0"/>
              <a:t>stan</a:t>
            </a:r>
            <a:r>
              <a:rPr lang="es-EC" dirty="0" smtClean="0"/>
              <a:t> </a:t>
            </a:r>
            <a:r>
              <a:rPr lang="es-EC" dirty="0"/>
              <a:t>al pendiente de lo que pase en el Sistema </a:t>
            </a:r>
            <a:r>
              <a:rPr lang="es-EC" dirty="0" smtClean="0"/>
              <a:t>Operativo</a:t>
            </a:r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/>
              <a:t>Código Fuente: Como se compone una </a:t>
            </a:r>
            <a:r>
              <a:rPr lang="es-EC" dirty="0" smtClean="0"/>
              <a:t>App.</a:t>
            </a:r>
          </a:p>
          <a:p>
            <a:r>
              <a:rPr lang="es-EC" dirty="0" err="1"/>
              <a:t>Manifest</a:t>
            </a:r>
            <a:r>
              <a:rPr lang="es-EC" dirty="0"/>
              <a:t>: Se encargara de tener todo declarado respecto lo que pase en el dispositivo </a:t>
            </a:r>
            <a:r>
              <a:rPr lang="es-EC" dirty="0" err="1"/>
              <a:t>movil</a:t>
            </a:r>
            <a:r>
              <a:rPr lang="es-EC" dirty="0"/>
              <a:t>, es que el tiene contacto con el </a:t>
            </a:r>
            <a:r>
              <a:rPr lang="es-EC" dirty="0" smtClean="0"/>
              <a:t>hardware.</a:t>
            </a:r>
          </a:p>
          <a:p>
            <a:r>
              <a:rPr lang="es-EC" dirty="0" err="1" smtClean="0"/>
              <a:t>Android</a:t>
            </a:r>
            <a:r>
              <a:rPr lang="es-EC" dirty="0" smtClean="0"/>
              <a:t> </a:t>
            </a:r>
            <a:r>
              <a:rPr lang="es-EC" dirty="0" err="1" smtClean="0"/>
              <a:t>Device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dispositivo</a:t>
            </a:r>
            <a:r>
              <a:rPr lang="en-US" dirty="0" smtClean="0"/>
              <a:t> en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la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868" t="20202" r="67751" b="51981"/>
          <a:stretch/>
        </p:blipFill>
        <p:spPr>
          <a:xfrm>
            <a:off x="4353057" y="2756079"/>
            <a:ext cx="2940296" cy="2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/>
              <a:t>Asynctask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3285"/>
          </a:xfrm>
        </p:spPr>
        <p:txBody>
          <a:bodyPr/>
          <a:lstStyle/>
          <a:p>
            <a:r>
              <a:rPr lang="es-EC" dirty="0"/>
              <a:t>Es una clase ya prepara para trabajar con hilos (Son multiprocesos al mismo tiempo</a:t>
            </a:r>
            <a:r>
              <a:rPr lang="es-EC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s-EC" dirty="0"/>
              <a:t>Una mala practica es que todas las tareas que procese la App se trabajen en el hilo principal ya que ocurrirán errores como que la aplicación se detenga </a:t>
            </a:r>
            <a:r>
              <a:rPr lang="es-EC" dirty="0" smtClean="0"/>
              <a:t>.</a:t>
            </a:r>
          </a:p>
          <a:p>
            <a:endParaRPr lang="en-US" dirty="0"/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3330" t="49603" r="3115" b="35960"/>
          <a:stretch/>
        </p:blipFill>
        <p:spPr>
          <a:xfrm>
            <a:off x="3473561" y="3000776"/>
            <a:ext cx="5377564" cy="13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9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2400"/>
          </a:xfrm>
        </p:spPr>
        <p:txBody>
          <a:bodyPr>
            <a:normAutofit fontScale="90000"/>
          </a:bodyPr>
          <a:lstStyle/>
          <a:p>
            <a:pPr algn="ctr"/>
            <a:r>
              <a:rPr lang="es-EC" b="1" dirty="0"/>
              <a:t>IDE Oficial de </a:t>
            </a:r>
            <a:r>
              <a:rPr lang="es-EC" b="1" dirty="0" err="1"/>
              <a:t>Android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90918"/>
            <a:ext cx="9905999" cy="5138671"/>
          </a:xfrm>
        </p:spPr>
        <p:txBody>
          <a:bodyPr/>
          <a:lstStyle/>
          <a:p>
            <a:r>
              <a:rPr lang="es-EC" dirty="0" err="1"/>
              <a:t>Android</a:t>
            </a:r>
            <a:r>
              <a:rPr lang="es-EC" dirty="0"/>
              <a:t> Studio es el IDE oficial de </a:t>
            </a:r>
            <a:r>
              <a:rPr lang="es-EC" dirty="0" err="1"/>
              <a:t>Android</a:t>
            </a:r>
            <a:r>
              <a:rPr lang="es-EC" dirty="0"/>
              <a:t>, está basado totalmente en el entorno </a:t>
            </a:r>
            <a:r>
              <a:rPr lang="es-EC" dirty="0" err="1"/>
              <a:t>IntelliJ</a:t>
            </a:r>
            <a:r>
              <a:rPr lang="es-EC" dirty="0"/>
              <a:t> IDEA, es el más recomendado pues está diseñado totalmente para desarrollar aplicaciones móviles muy rápido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102" t="18089" r="28059" b="39481"/>
          <a:stretch/>
        </p:blipFill>
        <p:spPr>
          <a:xfrm>
            <a:off x="2781836" y="3129566"/>
            <a:ext cx="5834130" cy="31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Qué es y Cómo funciona </a:t>
            </a:r>
            <a:r>
              <a:rPr lang="es-EC" b="1" dirty="0" err="1"/>
              <a:t>Gradle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0254"/>
          </a:xfrm>
        </p:spPr>
        <p:txBody>
          <a:bodyPr>
            <a:normAutofit/>
          </a:bodyPr>
          <a:lstStyle/>
          <a:p>
            <a:r>
              <a:rPr lang="es-EC" dirty="0"/>
              <a:t>Es una herramienta que hace mucho mas rápida la construcción de proyectos de desarrollo</a:t>
            </a:r>
            <a:r>
              <a:rPr lang="es-EC" dirty="0" smtClean="0"/>
              <a:t>.</a:t>
            </a:r>
          </a:p>
          <a:p>
            <a:r>
              <a:rPr lang="es-EC" dirty="0" smtClean="0"/>
              <a:t> </a:t>
            </a:r>
            <a:r>
              <a:rPr lang="es-EC" dirty="0"/>
              <a:t>Lo que hace es tomar el código, integra las dependencias , librerías y construye un archivo ejecutable</a:t>
            </a:r>
            <a:r>
              <a:rPr lang="es-EC" dirty="0" smtClean="0"/>
              <a:t>.</a:t>
            </a:r>
          </a:p>
          <a:p>
            <a:r>
              <a:rPr lang="es-EC" dirty="0"/>
              <a:t>Está basado en el lenguaje de </a:t>
            </a:r>
            <a:r>
              <a:rPr lang="es-EC" dirty="0" smtClean="0"/>
              <a:t>programación </a:t>
            </a:r>
            <a:r>
              <a:rPr lang="es-EC" dirty="0" err="1" smtClean="0"/>
              <a:t>Groovy</a:t>
            </a:r>
            <a:r>
              <a:rPr lang="es-EC" dirty="0" smtClean="0"/>
              <a:t>, </a:t>
            </a:r>
            <a:r>
              <a:rPr lang="es-EC" dirty="0"/>
              <a:t>utiliza el </a:t>
            </a:r>
            <a:r>
              <a:rPr lang="es-EC" dirty="0" err="1"/>
              <a:t>Domain</a:t>
            </a:r>
            <a:r>
              <a:rPr lang="es-EC" dirty="0"/>
              <a:t> </a:t>
            </a:r>
            <a:r>
              <a:rPr lang="es-EC" dirty="0" err="1"/>
              <a:t>Specified</a:t>
            </a:r>
            <a:r>
              <a:rPr lang="es-EC" dirty="0"/>
              <a:t> </a:t>
            </a:r>
            <a:r>
              <a:rPr lang="es-EC" dirty="0" err="1"/>
              <a:t>Languaje</a:t>
            </a:r>
            <a:r>
              <a:rPr lang="es-EC" dirty="0"/>
              <a:t> (Lenguaje de dominio especificado).</a:t>
            </a:r>
          </a:p>
          <a:p>
            <a:r>
              <a:rPr lang="es-EC" dirty="0"/>
              <a:t>Tiene como archivo principal de </a:t>
            </a:r>
            <a:r>
              <a:rPr lang="es-EC" dirty="0" smtClean="0"/>
              <a:t>configuración: </a:t>
            </a:r>
            <a:r>
              <a:rPr lang="es-EC" dirty="0" err="1" smtClean="0"/>
              <a:t>build.gradle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0090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Qué es Material </a:t>
            </a:r>
            <a:r>
              <a:rPr lang="es-EC" b="1" dirty="0" err="1"/>
              <a:t>Design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es-EC" dirty="0" smtClean="0"/>
              <a:t>Son las métricas de diseño de aplicaciones fueron construidas por Google y traídas a </a:t>
            </a:r>
            <a:r>
              <a:rPr lang="es-EC" dirty="0" err="1" smtClean="0"/>
              <a:t>Android</a:t>
            </a:r>
            <a:r>
              <a:rPr lang="es-EC" dirty="0" smtClean="0"/>
              <a:t> a partir de la versión 5.0 </a:t>
            </a:r>
            <a:r>
              <a:rPr lang="es-EC" dirty="0" err="1" smtClean="0"/>
              <a:t>Lollipop</a:t>
            </a:r>
            <a:r>
              <a:rPr lang="es-EC" dirty="0" smtClean="0"/>
              <a:t>.</a:t>
            </a:r>
          </a:p>
          <a:p>
            <a:r>
              <a:rPr lang="es-EC" dirty="0"/>
              <a:t>Material </a:t>
            </a:r>
            <a:r>
              <a:rPr lang="es-EC" dirty="0" err="1"/>
              <a:t>Design</a:t>
            </a:r>
            <a:r>
              <a:rPr lang="es-EC" dirty="0"/>
              <a:t> está basado en el manejo real y físico de materiales, como son especialmente hojas de papel, además que este, permite jugar con las sombras para crear efectos </a:t>
            </a:r>
            <a:r>
              <a:rPr lang="es-EC" dirty="0" smtClean="0"/>
              <a:t>tridimensionales.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297" t="12985" r="38353" b="15713"/>
          <a:stretch/>
        </p:blipFill>
        <p:spPr>
          <a:xfrm>
            <a:off x="5628068" y="4610636"/>
            <a:ext cx="1267282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err="1"/>
              <a:t>Widgets</a:t>
            </a:r>
            <a:r>
              <a:rPr lang="es-EC" b="1" dirty="0"/>
              <a:t> de interfaz gráfica</a:t>
            </a:r>
            <a:br>
              <a:rPr lang="es-EC" b="1" dirty="0"/>
            </a:b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24" t="20485" r="35732" b="18061"/>
          <a:stretch/>
        </p:blipFill>
        <p:spPr>
          <a:xfrm>
            <a:off x="3859927" y="1455313"/>
            <a:ext cx="4468969" cy="52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8158"/>
          </a:xfrm>
        </p:spPr>
        <p:txBody>
          <a:bodyPr/>
          <a:lstStyle/>
          <a:p>
            <a:pPr algn="ctr"/>
            <a:r>
              <a:rPr lang="en-US" dirty="0" err="1" smtClean="0"/>
              <a:t>almacenamiento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13646"/>
            <a:ext cx="9905999" cy="543488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:</a:t>
            </a:r>
          </a:p>
          <a:p>
            <a:pPr lvl="1"/>
            <a:r>
              <a:rPr lang="es-EC" dirty="0"/>
              <a:t> Interno (del dispositivo </a:t>
            </a:r>
            <a:r>
              <a:rPr lang="es-EC" dirty="0" err="1"/>
              <a:t>movil</a:t>
            </a:r>
            <a:r>
              <a:rPr lang="es-EC" dirty="0" smtClean="0"/>
              <a:t>).</a:t>
            </a:r>
          </a:p>
          <a:p>
            <a:pPr lvl="1"/>
            <a:r>
              <a:rPr lang="es-EC" dirty="0"/>
              <a:t>Externo (SD </a:t>
            </a:r>
            <a:r>
              <a:rPr lang="es-EC" dirty="0" err="1"/>
              <a:t>Card</a:t>
            </a:r>
            <a:r>
              <a:rPr lang="es-EC" dirty="0"/>
              <a:t> expandir memoria del dispositivo): Validar que el dispositivo tenga o no la SD </a:t>
            </a:r>
            <a:r>
              <a:rPr lang="es-EC" dirty="0" err="1"/>
              <a:t>Card</a:t>
            </a:r>
            <a:r>
              <a:rPr lang="es-EC" dirty="0" smtClean="0"/>
              <a:t>.</a:t>
            </a:r>
          </a:p>
          <a:p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:</a:t>
            </a:r>
          </a:p>
          <a:p>
            <a:pPr lvl="1"/>
            <a:r>
              <a:rPr lang="es-EC" dirty="0"/>
              <a:t>File (clase de java): Incluir y dejar disponible en el celular, </a:t>
            </a:r>
            <a:r>
              <a:rPr lang="es-EC" dirty="0" err="1"/>
              <a:t>txt</a:t>
            </a:r>
            <a:r>
              <a:rPr lang="es-EC" dirty="0"/>
              <a:t>, </a:t>
            </a:r>
            <a:r>
              <a:rPr lang="es-EC" dirty="0" err="1"/>
              <a:t>png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 </a:t>
            </a:r>
            <a:r>
              <a:rPr lang="es-EC" dirty="0" err="1"/>
              <a:t>etc</a:t>
            </a:r>
            <a:r>
              <a:rPr lang="es-EC" dirty="0"/>
              <a:t>, puede vivir en la memoria interna o externa</a:t>
            </a:r>
            <a:r>
              <a:rPr lang="es-EC" dirty="0" smtClean="0"/>
              <a:t>.</a:t>
            </a:r>
          </a:p>
          <a:p>
            <a:pPr lvl="1"/>
            <a:r>
              <a:rPr lang="es-EC" dirty="0" err="1"/>
              <a:t>SharedPreference</a:t>
            </a:r>
            <a:r>
              <a:rPr lang="es-EC" dirty="0"/>
              <a:t>: Se compone a partir de datos primitivos del tipo clave-calor, </a:t>
            </a:r>
            <a:r>
              <a:rPr lang="es-EC" dirty="0" err="1"/>
              <a:t>vivira</a:t>
            </a:r>
            <a:r>
              <a:rPr lang="es-EC" dirty="0"/>
              <a:t> en el dispositivo y dentro del paquete de la </a:t>
            </a:r>
            <a:r>
              <a:rPr lang="es-EC" dirty="0" err="1"/>
              <a:t>aplicacion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Bases de datos (</a:t>
            </a:r>
            <a:r>
              <a:rPr lang="es-EC" dirty="0" err="1"/>
              <a:t>SQLite</a:t>
            </a:r>
            <a:r>
              <a:rPr lang="es-EC" dirty="0"/>
              <a:t>): tipos de datos complejos, trabaja la información en relaciones de datos, dentro del paquete de la </a:t>
            </a:r>
            <a:r>
              <a:rPr lang="es-EC" dirty="0" err="1"/>
              <a:t>aplicacion</a:t>
            </a:r>
            <a:r>
              <a:rPr lang="es-EC" dirty="0"/>
              <a:t>, </a:t>
            </a:r>
            <a:r>
              <a:rPr lang="es-EC" dirty="0" err="1"/>
              <a:t>encriptar</a:t>
            </a:r>
            <a:r>
              <a:rPr lang="es-EC" dirty="0"/>
              <a:t> en la SD </a:t>
            </a:r>
            <a:r>
              <a:rPr lang="es-EC" dirty="0" err="1" smtClean="0"/>
              <a:t>Card</a:t>
            </a:r>
            <a:r>
              <a:rPr lang="es-EC" dirty="0" smtClean="0"/>
              <a:t>.</a:t>
            </a:r>
          </a:p>
          <a:p>
            <a:pPr lvl="1"/>
            <a:r>
              <a:rPr lang="es-EC" dirty="0"/>
              <a:t>Web </a:t>
            </a:r>
            <a:r>
              <a:rPr lang="es-EC" dirty="0" err="1"/>
              <a:t>service</a:t>
            </a:r>
            <a:r>
              <a:rPr lang="es-EC" dirty="0"/>
              <a:t>: Persistencia traspasa la </a:t>
            </a:r>
            <a:r>
              <a:rPr lang="es-EC" dirty="0" err="1"/>
              <a:t>aplicacion</a:t>
            </a:r>
            <a:r>
              <a:rPr lang="es-EC" dirty="0"/>
              <a:t> por medio de internet, base de datos interna y/o externa en otro servidor, el dispositivo requiere tener </a:t>
            </a:r>
            <a:r>
              <a:rPr lang="es-EC" dirty="0" err="1"/>
              <a:t>conexion</a:t>
            </a:r>
            <a:r>
              <a:rPr lang="es-EC" dirty="0"/>
              <a:t> a internet.</a:t>
            </a:r>
            <a:endParaRPr lang="en-US" dirty="0" smtClean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0557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0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59098"/>
            <a:ext cx="9905999" cy="5698901"/>
          </a:xfrm>
        </p:spPr>
        <p:txBody>
          <a:bodyPr/>
          <a:lstStyle/>
          <a:p>
            <a:r>
              <a:rPr lang="es-EC" dirty="0"/>
              <a:t>Existen algunos tipos de pruebas que podemos ir ejecutando progresivamente a nuestras </a:t>
            </a:r>
            <a:r>
              <a:rPr lang="es-EC" dirty="0" err="1" smtClean="0"/>
              <a:t>apps</a:t>
            </a:r>
            <a:r>
              <a:rPr lang="es-EC" dirty="0" smtClean="0"/>
              <a:t>:</a:t>
            </a:r>
          </a:p>
          <a:p>
            <a:pPr lvl="1"/>
            <a:r>
              <a:rPr lang="es-EC" dirty="0"/>
              <a:t>Pruebas de unidad </a:t>
            </a:r>
            <a:r>
              <a:rPr lang="es-EC" dirty="0" smtClean="0"/>
              <a:t>local: </a:t>
            </a:r>
            <a:r>
              <a:rPr lang="es-EC" dirty="0"/>
              <a:t>son test pequeños que a medida que vas generando código lo vas probando rápidamente en tu </a:t>
            </a:r>
            <a:r>
              <a:rPr lang="es-EC" dirty="0" smtClean="0"/>
              <a:t>computadora.</a:t>
            </a:r>
            <a:endParaRPr lang="es-EC" dirty="0"/>
          </a:p>
          <a:p>
            <a:pPr lvl="1"/>
            <a:r>
              <a:rPr lang="es-EC" dirty="0"/>
              <a:t>Pruebas </a:t>
            </a:r>
            <a:r>
              <a:rPr lang="es-EC" dirty="0" smtClean="0"/>
              <a:t>instrumentadas : principalmente </a:t>
            </a:r>
            <a:r>
              <a:rPr lang="es-EC" dirty="0"/>
              <a:t>las deberás ejecutar en el dispositivo y son básicamente pruebas donde integras los test anteriores a fin de que módulo a módulo la aplicación se vaya comportando </a:t>
            </a:r>
            <a:r>
              <a:rPr lang="es-EC" dirty="0" smtClean="0"/>
              <a:t>adecuadamente.</a:t>
            </a:r>
            <a:endParaRPr lang="es-EC" dirty="0"/>
          </a:p>
          <a:p>
            <a:pPr lvl="1"/>
            <a:r>
              <a:rPr lang="es-EC" dirty="0"/>
              <a:t>Pruebas de interfaz de </a:t>
            </a:r>
            <a:r>
              <a:rPr lang="es-EC" dirty="0" smtClean="0"/>
              <a:t>usuario: </a:t>
            </a:r>
            <a:r>
              <a:rPr lang="es-EC" dirty="0"/>
              <a:t> son totalmente enfocadas en el flujo de la interfaz de usuario, con esto nos aseguramos que las tareas que debe realizar el usuario en la aplicación funcionen como se espera.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388" t="36224" r="33701" b="22402"/>
          <a:stretch/>
        </p:blipFill>
        <p:spPr>
          <a:xfrm>
            <a:off x="6593984" y="4855334"/>
            <a:ext cx="3116990" cy="1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Android</a:t>
            </a:r>
            <a:r>
              <a:rPr lang="es-EC" dirty="0" smtClean="0"/>
              <a:t> es un Sistema Operativo que fue diseñado por Google y esta basado en el </a:t>
            </a:r>
            <a:r>
              <a:rPr lang="es-EC" dirty="0" err="1" smtClean="0"/>
              <a:t>kernel</a:t>
            </a:r>
            <a:r>
              <a:rPr lang="es-EC" dirty="0" smtClean="0"/>
              <a:t> de Linux.</a:t>
            </a:r>
          </a:p>
          <a:p>
            <a:r>
              <a:rPr lang="es-EC" dirty="0" smtClean="0"/>
              <a:t>Sistema Operativo que esta optimizado para trabajar con dispositivos móviles.</a:t>
            </a:r>
          </a:p>
          <a:p>
            <a:r>
              <a:rPr lang="es-EC" dirty="0" err="1" smtClean="0"/>
              <a:t>Android</a:t>
            </a:r>
            <a:r>
              <a:rPr lang="es-EC" dirty="0" smtClean="0"/>
              <a:t> es Open </a:t>
            </a:r>
            <a:r>
              <a:rPr lang="es-EC" dirty="0" err="1" smtClean="0"/>
              <a:t>Source</a:t>
            </a:r>
            <a:r>
              <a:rPr lang="es-EC" dirty="0" smtClean="0"/>
              <a:t>.</a:t>
            </a:r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270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550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Evolución de </a:t>
            </a:r>
            <a:r>
              <a:rPr lang="es-EC" dirty="0" err="1" smtClean="0"/>
              <a:t>android</a:t>
            </a:r>
            <a:endParaRPr lang="es-EC" dirty="0"/>
          </a:p>
        </p:txBody>
      </p:sp>
      <p:pic>
        <p:nvPicPr>
          <p:cNvPr id="1026" name="Picture 2" descr="Resultado de imagen para versiones de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0" y="1584101"/>
            <a:ext cx="8564451" cy="50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431"/>
          </a:xfrm>
        </p:spPr>
        <p:txBody>
          <a:bodyPr/>
          <a:lstStyle/>
          <a:p>
            <a:pPr algn="ctr"/>
            <a:r>
              <a:rPr lang="es-EC" dirty="0" smtClean="0"/>
              <a:t>Retos para desarrollar en </a:t>
            </a:r>
            <a:r>
              <a:rPr lang="es-EC" dirty="0" err="1" smtClean="0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39404"/>
            <a:ext cx="9905999" cy="5215942"/>
          </a:xfrm>
        </p:spPr>
        <p:txBody>
          <a:bodyPr>
            <a:normAutofit/>
          </a:bodyPr>
          <a:lstStyle/>
          <a:p>
            <a:r>
              <a:rPr lang="es-EC" dirty="0" smtClean="0"/>
              <a:t>Disponibilidad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gama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funcione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Rendimiento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app la </a:t>
            </a:r>
            <a:r>
              <a:rPr lang="en-US" dirty="0" err="1" smtClean="0"/>
              <a:t>manera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y </a:t>
            </a:r>
            <a:r>
              <a:rPr lang="en-US" dirty="0" err="1" smtClean="0"/>
              <a:t>cumple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Rendimiento</a:t>
            </a:r>
            <a:r>
              <a:rPr lang="en-US" dirty="0" smtClean="0"/>
              <a:t>: </a:t>
            </a:r>
            <a:r>
              <a:rPr lang="en-US" dirty="0" err="1" smtClean="0"/>
              <a:t>consumo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Versionamiento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: los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SO de Android </a:t>
            </a:r>
          </a:p>
          <a:p>
            <a:r>
              <a:rPr lang="en-US" dirty="0" err="1" smtClean="0"/>
              <a:t>Densidad</a:t>
            </a:r>
            <a:r>
              <a:rPr lang="en-US" dirty="0" smtClean="0"/>
              <a:t> del </a:t>
            </a:r>
            <a:r>
              <a:rPr lang="en-US" dirty="0" err="1" smtClean="0"/>
              <a:t>dispositivo</a:t>
            </a:r>
            <a:r>
              <a:rPr lang="en-US" dirty="0" smtClean="0"/>
              <a:t>: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densidad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Calidad</a:t>
            </a:r>
            <a:r>
              <a:rPr lang="en-US" dirty="0" smtClean="0"/>
              <a:t>: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haga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dice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9635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279"/>
          </a:xfrm>
        </p:spPr>
        <p:txBody>
          <a:bodyPr/>
          <a:lstStyle/>
          <a:p>
            <a:pPr algn="ctr"/>
            <a:r>
              <a:rPr lang="es-EC" dirty="0" smtClean="0"/>
              <a:t>Compatibilidad </a:t>
            </a:r>
            <a:r>
              <a:rPr lang="es-EC" dirty="0" err="1" smtClean="0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3798"/>
            <a:ext cx="9905999" cy="5151548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Compatibilidad con el dispositivo: se tiene que hacer que el SO </a:t>
            </a:r>
            <a:r>
              <a:rPr lang="es-EC" dirty="0" err="1" smtClean="0"/>
              <a:t>Android</a:t>
            </a:r>
            <a:r>
              <a:rPr lang="es-EC" dirty="0" smtClean="0"/>
              <a:t> y el Hardware en el que se trabajara sean compatibles, poder ejecutar todas las cosas de </a:t>
            </a:r>
            <a:r>
              <a:rPr lang="es-EC" dirty="0" err="1" smtClean="0"/>
              <a:t>Android</a:t>
            </a:r>
            <a:r>
              <a:rPr lang="es-EC" dirty="0" smtClean="0"/>
              <a:t> en este Hardware.</a:t>
            </a:r>
          </a:p>
          <a:p>
            <a:r>
              <a:rPr lang="es-EC" dirty="0" smtClean="0"/>
              <a:t>Compatibilidad con la aplicación: se hace que la aplicación sea compatible con las herramientas en el desarrollo de la aplicación </a:t>
            </a:r>
            <a:r>
              <a:rPr lang="es-EC" dirty="0" err="1" smtClean="0"/>
              <a:t>Android</a:t>
            </a:r>
            <a:r>
              <a:rPr lang="es-EC" dirty="0" smtClean="0"/>
              <a:t>.</a:t>
            </a:r>
            <a:endParaRPr lang="es-EC" dirty="0"/>
          </a:p>
          <a:p>
            <a:r>
              <a:rPr lang="es-EC" dirty="0" smtClean="0"/>
              <a:t>Compatibilidad de pantalla: tiene que adaptarse a los diferentes tipos de pantallas que existen. 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Tablets</a:t>
            </a:r>
          </a:p>
          <a:p>
            <a:pPr lvl="1"/>
            <a:r>
              <a:rPr lang="en-US" dirty="0"/>
              <a:t>Smartphones</a:t>
            </a:r>
          </a:p>
          <a:p>
            <a:pPr lvl="1"/>
            <a:r>
              <a:rPr lang="en-US" dirty="0" err="1"/>
              <a:t>SmartWatch</a:t>
            </a:r>
            <a:endParaRPr lang="en-US" dirty="0"/>
          </a:p>
          <a:p>
            <a:pPr lvl="1"/>
            <a:r>
              <a:rPr lang="en-US" dirty="0"/>
              <a:t>TV</a:t>
            </a:r>
          </a:p>
          <a:p>
            <a:pPr lvl="1"/>
            <a:r>
              <a:rPr lang="en-US" dirty="0"/>
              <a:t>Autos.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389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especificar </a:t>
            </a:r>
            <a:r>
              <a:rPr lang="es-EC" dirty="0"/>
              <a:t>dos versiones de API para </a:t>
            </a:r>
            <a:r>
              <a:rPr lang="es-EC" dirty="0" err="1"/>
              <a:t>Android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err="1"/>
              <a:t>minSdkVersion</a:t>
            </a:r>
            <a:r>
              <a:rPr lang="es-EC" dirty="0"/>
              <a:t>: Siendo esta la cual soportaremos como mínimo dando soporte de acá en adelante.</a:t>
            </a:r>
          </a:p>
          <a:p>
            <a:r>
              <a:rPr lang="es-EC" dirty="0" err="1"/>
              <a:t>targetSdkVersion</a:t>
            </a:r>
            <a:r>
              <a:rPr lang="es-EC" dirty="0"/>
              <a:t>: Siendo esta nuestro objetivo, es decir, que daremos </a:t>
            </a:r>
            <a:r>
              <a:rPr lang="es-EC" dirty="0" err="1"/>
              <a:t>features</a:t>
            </a:r>
            <a:r>
              <a:rPr lang="es-EC" dirty="0"/>
              <a:t> de nuestra aplicación considerando esta versión, por ejemplo si en </a:t>
            </a:r>
            <a:r>
              <a:rPr lang="es-EC" dirty="0" err="1"/>
              <a:t>Android</a:t>
            </a:r>
            <a:r>
              <a:rPr lang="es-EC" dirty="0"/>
              <a:t> Oreo nos dan la capacidad de agrupar notificaciones y Oreo es nuestra versión target nuestra App deberá tener un soporte para este tipo de notificaciones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51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Activity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Es una pantalla de una aplicación</a:t>
            </a:r>
          </a:p>
          <a:p>
            <a:r>
              <a:rPr lang="es-EC" dirty="0" smtClean="0"/>
              <a:t>Se compone de dos cosas: una clase de java que derive de la clase </a:t>
            </a:r>
            <a:r>
              <a:rPr lang="es-EC" dirty="0" err="1" smtClean="0"/>
              <a:t>Activity</a:t>
            </a:r>
            <a:r>
              <a:rPr lang="es-EC" dirty="0" smtClean="0"/>
              <a:t> y un </a:t>
            </a:r>
            <a:r>
              <a:rPr lang="es-EC" dirty="0" err="1" smtClean="0"/>
              <a:t>Layout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47" t="17561" r="70126" b="41769"/>
          <a:stretch/>
        </p:blipFill>
        <p:spPr>
          <a:xfrm>
            <a:off x="4108361" y="3631843"/>
            <a:ext cx="3464417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Ciclo de vida de una actividad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46" t="33212" r="2203" b="38061"/>
          <a:stretch/>
        </p:blipFill>
        <p:spPr>
          <a:xfrm>
            <a:off x="1352282" y="1893194"/>
            <a:ext cx="9350062" cy="43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err="1" smtClean="0"/>
              <a:t>Fragment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R</a:t>
            </a:r>
            <a:r>
              <a:rPr lang="es-EC" dirty="0" smtClean="0"/>
              <a:t>epresenta </a:t>
            </a:r>
            <a:r>
              <a:rPr lang="es-EC" dirty="0"/>
              <a:t>un comportamiento o una parte de la interfaz de usuario en una </a:t>
            </a:r>
            <a:r>
              <a:rPr lang="es-EC" dirty="0" err="1"/>
              <a:t>Activity</a:t>
            </a:r>
            <a:r>
              <a:rPr lang="es-EC" dirty="0"/>
              <a:t>. </a:t>
            </a:r>
            <a:endParaRPr lang="es-EC" dirty="0" smtClean="0"/>
          </a:p>
          <a:p>
            <a:r>
              <a:rPr lang="es-EC" dirty="0" smtClean="0"/>
              <a:t>Se puede </a:t>
            </a:r>
            <a:r>
              <a:rPr lang="es-EC" dirty="0"/>
              <a:t>combinar múltiples fragmentos en una sola actividad para crear una IU </a:t>
            </a:r>
            <a:r>
              <a:rPr lang="es-EC" dirty="0" err="1"/>
              <a:t>multipanel</a:t>
            </a:r>
            <a:r>
              <a:rPr lang="es-EC" dirty="0"/>
              <a:t> y volver a usar un fragmento en múltiples actividades</a:t>
            </a:r>
            <a:r>
              <a:rPr lang="es-EC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632" t="19146" r="65375" b="42297"/>
          <a:stretch/>
        </p:blipFill>
        <p:spPr>
          <a:xfrm>
            <a:off x="4275787" y="4378817"/>
            <a:ext cx="3193960" cy="23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208</TotalTime>
  <Words>668</Words>
  <Application>Microsoft Office PowerPoint</Application>
  <PresentationFormat>Panorámica</PresentationFormat>
  <Paragraphs>87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Circuito</vt:lpstr>
      <vt:lpstr>INSTITUTO SUPERIOR TECNOLOGICO “RUMIÑAHUI”  Curso de Bases Técnicas de Android</vt:lpstr>
      <vt:lpstr>Introducción</vt:lpstr>
      <vt:lpstr>Evolución de android</vt:lpstr>
      <vt:lpstr>Retos para desarrollar en android</vt:lpstr>
      <vt:lpstr>Compatibilidad android</vt:lpstr>
      <vt:lpstr>especificar dos versiones de API para Android</vt:lpstr>
      <vt:lpstr>Activity</vt:lpstr>
      <vt:lpstr>Ciclo de vida de una actividad</vt:lpstr>
      <vt:lpstr>Fragment</vt:lpstr>
      <vt:lpstr>Intents</vt:lpstr>
      <vt:lpstr>Services</vt:lpstr>
      <vt:lpstr>Broadcast Receivers (Receptores de Transmisiones)</vt:lpstr>
      <vt:lpstr>Asynctask</vt:lpstr>
      <vt:lpstr>IDE Oficial de Android </vt:lpstr>
      <vt:lpstr>Qué es y Cómo funciona Gradle</vt:lpstr>
      <vt:lpstr>Qué es Material Design </vt:lpstr>
      <vt:lpstr>Widgets de interfaz gráfica </vt:lpstr>
      <vt:lpstr>almacenamiento</vt:lpstr>
      <vt:lpstr>testing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Legña</dc:creator>
  <cp:lastModifiedBy>Alexander Legña</cp:lastModifiedBy>
  <cp:revision>18</cp:revision>
  <dcterms:created xsi:type="dcterms:W3CDTF">2019-03-01T03:05:46Z</dcterms:created>
  <dcterms:modified xsi:type="dcterms:W3CDTF">2019-03-01T13:26:20Z</dcterms:modified>
</cp:coreProperties>
</file>