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handoutMasterIdLst>
    <p:handoutMasterId r:id="rId10"/>
  </p:handoutMasterIdLst>
  <p:sldIdLst>
    <p:sldId id="256" r:id="rId2"/>
    <p:sldId id="307" r:id="rId3"/>
    <p:sldId id="311" r:id="rId4"/>
    <p:sldId id="288" r:id="rId5"/>
    <p:sldId id="289" r:id="rId6"/>
    <p:sldId id="287" r:id="rId7"/>
    <p:sldId id="292" r:id="rId8"/>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27" autoAdjust="0"/>
    <p:restoredTop sz="83890" autoAdjust="0"/>
  </p:normalViewPr>
  <p:slideViewPr>
    <p:cSldViewPr snapToGrid="0">
      <p:cViewPr varScale="1">
        <p:scale>
          <a:sx n="71" d="100"/>
          <a:sy n="71" d="100"/>
        </p:scale>
        <p:origin x="1424"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2A27E39D-B7BA-4F37-BE30-A1AD5CA0F7DB}" type="datetimeFigureOut">
              <a:rPr lang="en-US" smtClean="0"/>
              <a:t>4/10/18</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6EB44640-87F1-494F-96CA-BDEA1C98843C}" type="slidenum">
              <a:rPr lang="en-US" smtClean="0"/>
              <a:t>‹#›</a:t>
            </a:fld>
            <a:endParaRPr lang="en-US"/>
          </a:p>
        </p:txBody>
      </p:sp>
    </p:spTree>
    <p:extLst>
      <p:ext uri="{BB962C8B-B14F-4D97-AF65-F5344CB8AC3E}">
        <p14:creationId xmlns:p14="http://schemas.microsoft.com/office/powerpoint/2010/main" val="850974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1032F552-1C25-4EC8-8338-8C47FB27F0DE}" type="datetimeFigureOut">
              <a:rPr lang="en-US" smtClean="0"/>
              <a:t>4/10/18</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668A7F74-1ADE-41E5-B9B1-9EFA3DECC123}" type="slidenum">
              <a:rPr lang="en-US" smtClean="0"/>
              <a:t>‹#›</a:t>
            </a:fld>
            <a:endParaRPr lang="en-US"/>
          </a:p>
        </p:txBody>
      </p:sp>
    </p:spTree>
    <p:extLst>
      <p:ext uri="{BB962C8B-B14F-4D97-AF65-F5344CB8AC3E}">
        <p14:creationId xmlns:p14="http://schemas.microsoft.com/office/powerpoint/2010/main" val="200829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68A7F74-1ADE-41E5-B9B1-9EFA3DECC123}" type="slidenum">
              <a:rPr lang="en-US" smtClean="0"/>
              <a:t>1</a:t>
            </a:fld>
            <a:endParaRPr lang="en-US"/>
          </a:p>
        </p:txBody>
      </p:sp>
    </p:spTree>
    <p:extLst>
      <p:ext uri="{BB962C8B-B14F-4D97-AF65-F5344CB8AC3E}">
        <p14:creationId xmlns:p14="http://schemas.microsoft.com/office/powerpoint/2010/main" val="50085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are you being forced to learn this?  And more importantly, why am I here.  Well, increasingly humanities work is being informed</a:t>
            </a:r>
            <a:r>
              <a:rPr lang="en-US" baseline="0" dirty="0"/>
              <a:t> by, and taking advantage of computers.  And digital projects in the humanities seem to follow a lifecycle that looks a lot like this diagram.  At the end of our time, you will have he basic building blocks to create a small micro DH data set.  That micro DH project could ultimately end up as a capstone which needs stewarding and curating in order to be ingested into the Institutional Repository.</a:t>
            </a: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2</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Note:  When structuring information,</a:t>
            </a:r>
            <a:r>
              <a:rPr lang="en-US" baseline="0" dirty="0"/>
              <a:t> </a:t>
            </a:r>
            <a:r>
              <a:rPr lang="en-US" dirty="0"/>
              <a:t>it is more important to be consistently wrong</a:t>
            </a:r>
            <a:r>
              <a:rPr lang="en-US" baseline="0" dirty="0"/>
              <a:t> than inconsistently right.</a:t>
            </a: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3</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XML provides a very specific way of structuring information and of looking at the world. It asks us to identify pieces of information that we are interested in, and it asks us to group them together. We can represent these groupings in various different visual ways, all of which represent the same thing—XML’s structure. The first useful metaphor is that of a set of nested boxes, like in this example. These boxes always nest perfectly within each other, and do not overlap. </a:t>
            </a:r>
          </a:p>
        </p:txBody>
      </p:sp>
      <p:sp>
        <p:nvSpPr>
          <p:cNvPr id="4" name="Slide Number Placeholder 3"/>
          <p:cNvSpPr>
            <a:spLocks noGrp="1"/>
          </p:cNvSpPr>
          <p:nvPr>
            <p:ph type="sldNum" sz="quarter" idx="10"/>
          </p:nvPr>
        </p:nvSpPr>
        <p:spPr/>
        <p:txBody>
          <a:bodyPr/>
          <a:lstStyle/>
          <a:p>
            <a:fld id="{668A7F74-1ADE-41E5-B9B1-9EFA3DECC123}" type="slidenum">
              <a:rPr lang="en-US" smtClean="0"/>
              <a:t>4</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mostly be looking at the syntax of xml, and the</a:t>
            </a:r>
            <a:r>
              <a:rPr lang="en-US" baseline="0" dirty="0"/>
              <a:t> rules for creating xml documents. </a:t>
            </a: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5</a:t>
            </a:fld>
            <a:endParaRPr lang="en-US"/>
          </a:p>
        </p:txBody>
      </p:sp>
    </p:spTree>
    <p:extLst>
      <p:ext uri="{BB962C8B-B14F-4D97-AF65-F5344CB8AC3E}">
        <p14:creationId xmlns:p14="http://schemas.microsoft.com/office/powerpoint/2010/main" val="4108103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Note the root</a:t>
            </a:r>
            <a:r>
              <a:rPr lang="en-US" baseline="0" dirty="0">
                <a:effectLst/>
              </a:rPr>
              <a:t> element.  This is absolutely necessary to create xml.</a:t>
            </a:r>
          </a:p>
          <a:p>
            <a:r>
              <a:rPr lang="en-US" baseline="0" dirty="0">
                <a:effectLst/>
              </a:rPr>
              <a:t>Our root element declares that this document uses the TEI</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five predefined entities: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&amp;</a:t>
            </a:r>
            <a:r>
              <a:rPr lang="en-US" sz="1200" kern="1200" dirty="0" err="1">
                <a:solidFill>
                  <a:schemeClr val="tx1"/>
                </a:solidFill>
                <a:effectLst/>
                <a:latin typeface="+mn-lt"/>
                <a:ea typeface="+mn-ea"/>
                <a:cs typeface="+mn-cs"/>
              </a:rPr>
              <a:t>lt</a:t>
            </a:r>
            <a:r>
              <a:rPr lang="en-US" sz="1200" kern="1200" dirty="0">
                <a:solidFill>
                  <a:schemeClr val="tx1"/>
                </a:solidFill>
                <a:effectLst/>
                <a:latin typeface="+mn-lt"/>
                <a:ea typeface="+mn-ea"/>
                <a:cs typeface="+mn-cs"/>
              </a:rPr>
              <a:t>; represents "&lt;";</a:t>
            </a:r>
          </a:p>
          <a:p>
            <a:r>
              <a:rPr lang="en-US" sz="1200" kern="1200" dirty="0">
                <a:solidFill>
                  <a:schemeClr val="tx1"/>
                </a:solidFill>
                <a:effectLst/>
                <a:latin typeface="+mn-lt"/>
                <a:ea typeface="+mn-ea"/>
                <a:cs typeface="+mn-cs"/>
              </a:rPr>
              <a:t>&amp;</a:t>
            </a:r>
            <a:r>
              <a:rPr lang="en-US" sz="1200" kern="1200" dirty="0" err="1">
                <a:solidFill>
                  <a:schemeClr val="tx1"/>
                </a:solidFill>
                <a:effectLst/>
                <a:latin typeface="+mn-lt"/>
                <a:ea typeface="+mn-ea"/>
                <a:cs typeface="+mn-cs"/>
              </a:rPr>
              <a:t>gt</a:t>
            </a:r>
            <a:r>
              <a:rPr lang="en-US" sz="1200" kern="1200" dirty="0">
                <a:solidFill>
                  <a:schemeClr val="tx1"/>
                </a:solidFill>
                <a:effectLst/>
                <a:latin typeface="+mn-lt"/>
                <a:ea typeface="+mn-ea"/>
                <a:cs typeface="+mn-cs"/>
              </a:rPr>
              <a:t>; represents "&gt;";</a:t>
            </a:r>
          </a:p>
          <a:p>
            <a:r>
              <a:rPr lang="en-US" sz="1200" kern="1200" dirty="0">
                <a:solidFill>
                  <a:schemeClr val="tx1"/>
                </a:solidFill>
                <a:effectLst/>
                <a:latin typeface="+mn-lt"/>
                <a:ea typeface="+mn-ea"/>
                <a:cs typeface="+mn-cs"/>
              </a:rPr>
              <a:t>&amp;amp; represents "&amp;";</a:t>
            </a:r>
          </a:p>
          <a:p>
            <a:r>
              <a:rPr lang="en-US" sz="1200" kern="1200" dirty="0">
                <a:solidFill>
                  <a:schemeClr val="tx1"/>
                </a:solidFill>
                <a:effectLst/>
                <a:latin typeface="+mn-lt"/>
                <a:ea typeface="+mn-ea"/>
                <a:cs typeface="+mn-cs"/>
              </a:rPr>
              <a:t>&amp;</a:t>
            </a:r>
            <a:r>
              <a:rPr lang="en-US" sz="1200" kern="1200" dirty="0" err="1">
                <a:solidFill>
                  <a:schemeClr val="tx1"/>
                </a:solidFill>
                <a:effectLst/>
                <a:latin typeface="+mn-lt"/>
                <a:ea typeface="+mn-ea"/>
                <a:cs typeface="+mn-cs"/>
              </a:rPr>
              <a:t>apos</a:t>
            </a:r>
            <a:r>
              <a:rPr lang="en-US" sz="1200" kern="1200" dirty="0">
                <a:solidFill>
                  <a:schemeClr val="tx1"/>
                </a:solidFill>
                <a:effectLst/>
                <a:latin typeface="+mn-lt"/>
                <a:ea typeface="+mn-ea"/>
                <a:cs typeface="+mn-cs"/>
              </a:rPr>
              <a:t>; represents "'";</a:t>
            </a:r>
          </a:p>
          <a:p>
            <a:r>
              <a:rPr lang="en-US" sz="1200" kern="1200" dirty="0">
                <a:solidFill>
                  <a:schemeClr val="tx1"/>
                </a:solidFill>
                <a:effectLst/>
                <a:latin typeface="+mn-lt"/>
                <a:ea typeface="+mn-ea"/>
                <a:cs typeface="+mn-cs"/>
              </a:rPr>
              <a:t>&amp;</a:t>
            </a:r>
            <a:r>
              <a:rPr lang="en-US" sz="1200" kern="1200" dirty="0" err="1">
                <a:solidFill>
                  <a:schemeClr val="tx1"/>
                </a:solidFill>
                <a:effectLst/>
                <a:latin typeface="+mn-lt"/>
                <a:ea typeface="+mn-ea"/>
                <a:cs typeface="+mn-cs"/>
              </a:rPr>
              <a:t>quot</a:t>
            </a:r>
            <a:r>
              <a:rPr lang="en-US" sz="1200" kern="1200" dirty="0">
                <a:solidFill>
                  <a:schemeClr val="tx1"/>
                </a:solidFill>
                <a:effectLst/>
                <a:latin typeface="+mn-lt"/>
                <a:ea typeface="+mn-ea"/>
                <a:cs typeface="+mn-cs"/>
              </a:rPr>
              <a:t>; represents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EpiDoc</a:t>
            </a:r>
            <a:r>
              <a:rPr lang="en-US" sz="1200" kern="1200" dirty="0">
                <a:solidFill>
                  <a:schemeClr val="tx1"/>
                </a:solidFill>
                <a:effectLst/>
                <a:latin typeface="+mn-lt"/>
                <a:ea typeface="+mn-ea"/>
                <a:cs typeface="+mn-cs"/>
              </a:rPr>
              <a:t> schema, the set of rules that tells an XML editor or processor what elements, attributes and other content are available in an </a:t>
            </a:r>
            <a:r>
              <a:rPr lang="en-US" sz="1200" kern="1200" dirty="0" err="1">
                <a:solidFill>
                  <a:schemeClr val="tx1"/>
                </a:solidFill>
                <a:effectLst/>
                <a:latin typeface="+mn-lt"/>
                <a:ea typeface="+mn-ea"/>
                <a:cs typeface="+mn-cs"/>
              </a:rPr>
              <a:t>EpiDoc</a:t>
            </a:r>
            <a:r>
              <a:rPr lang="en-US" sz="1200" kern="1200" dirty="0">
                <a:solidFill>
                  <a:schemeClr val="tx1"/>
                </a:solidFill>
                <a:effectLst/>
                <a:latin typeface="+mn-lt"/>
                <a:ea typeface="+mn-ea"/>
                <a:cs typeface="+mn-cs"/>
              </a:rPr>
              <a:t> file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XML processors are classified as validating or non-validating depending on whether or not they check XML documents for validity.  A processor that discovers a validity error must be able to report it, but may continue normal processing.</a:t>
            </a:r>
          </a:p>
          <a:p>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6</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A7F74-1ADE-41E5-B9B1-9EFA3DECC123}" type="slidenum">
              <a:rPr lang="en-US" smtClean="0"/>
              <a:t>7</a:t>
            </a:fld>
            <a:endParaRPr lang="en-US"/>
          </a:p>
        </p:txBody>
      </p:sp>
    </p:spTree>
    <p:extLst>
      <p:ext uri="{BB962C8B-B14F-4D97-AF65-F5344CB8AC3E}">
        <p14:creationId xmlns:p14="http://schemas.microsoft.com/office/powerpoint/2010/main" val="30236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Helvetica Neue"/>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Helvetica Neue"/>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Helvetica Neue"/>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Helvetica Neue"/>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Helvetica Neue"/>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Helvetica Neue"/>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0066"/>
            <a:ext cx="7772400" cy="1463040"/>
          </a:xfrm>
        </p:spPr>
        <p:txBody>
          <a:bodyPr/>
          <a:lstStyle/>
          <a:p>
            <a:r>
              <a:rPr lang="en-US" dirty="0">
                <a:latin typeface="Helvetica Neue"/>
                <a:cs typeface="Helvetica Neue"/>
              </a:rPr>
              <a:t>XML and </a:t>
            </a:r>
            <a:r>
              <a:rPr lang="en-US" dirty="0" err="1">
                <a:latin typeface="Helvetica Neue"/>
                <a:cs typeface="Helvetica Neue"/>
              </a:rPr>
              <a:t>Epidoc</a:t>
            </a:r>
            <a:endParaRPr lang="en-US" dirty="0">
              <a:latin typeface="Helvetica Neue"/>
              <a:cs typeface="Helvetica Neue"/>
            </a:endParaRPr>
          </a:p>
        </p:txBody>
      </p:sp>
      <p:sp>
        <p:nvSpPr>
          <p:cNvPr id="3" name="Subtitle 2"/>
          <p:cNvSpPr>
            <a:spLocks noGrp="1"/>
          </p:cNvSpPr>
          <p:nvPr>
            <p:ph type="body" sz="half" idx="2"/>
          </p:nvPr>
        </p:nvSpPr>
        <p:spPr>
          <a:xfrm>
            <a:off x="7797490" y="3282993"/>
            <a:ext cx="4311294" cy="1463040"/>
          </a:xfrm>
        </p:spPr>
        <p:txBody>
          <a:bodyPr>
            <a:normAutofit/>
          </a:bodyPr>
          <a:lstStyle/>
          <a:p>
            <a:r>
              <a:rPr lang="en-US" dirty="0">
                <a:latin typeface="Helvetica Neue"/>
                <a:cs typeface="Helvetica Neue"/>
              </a:rPr>
              <a:t>Part 1: Introduction to XML</a:t>
            </a:r>
          </a:p>
          <a:p>
            <a:endParaRPr lang="en-US" dirty="0"/>
          </a:p>
        </p:txBody>
      </p:sp>
      <p:sp>
        <p:nvSpPr>
          <p:cNvPr id="10" name="TextBox 9"/>
          <p:cNvSpPr txBox="1"/>
          <p:nvPr/>
        </p:nvSpPr>
        <p:spPr>
          <a:xfrm>
            <a:off x="8487833" y="5283200"/>
            <a:ext cx="2366995" cy="553998"/>
          </a:xfrm>
          <a:prstGeom prst="rect">
            <a:avLst/>
          </a:prstGeom>
          <a:noFill/>
        </p:spPr>
        <p:txBody>
          <a:bodyPr wrap="none" rtlCol="0">
            <a:spAutoFit/>
          </a:bodyPr>
          <a:lstStyle/>
          <a:p>
            <a:r>
              <a:rPr lang="en-US" dirty="0">
                <a:latin typeface="Helvetica Neue"/>
                <a:cs typeface="Helvetica Neue"/>
              </a:rPr>
              <a:t>A simple introduction</a:t>
            </a:r>
          </a:p>
          <a:p>
            <a:r>
              <a:rPr lang="en-US" sz="1200" dirty="0">
                <a:latin typeface="Helvetica Neue"/>
                <a:cs typeface="Helvetica Neue"/>
              </a:rPr>
              <a:t>Latin 002 Class project</a:t>
            </a:r>
          </a:p>
        </p:txBody>
      </p:sp>
      <p:pic>
        <p:nvPicPr>
          <p:cNvPr id="21" name="Picture Placeholder 20">
            <a:extLst>
              <a:ext uri="{FF2B5EF4-FFF2-40B4-BE49-F238E27FC236}">
                <a16:creationId xmlns:a16="http://schemas.microsoft.com/office/drawing/2014/main" id="{C1114B66-3F2A-0043-9A1C-43498102BF59}"/>
              </a:ext>
            </a:extLst>
          </p:cNvPr>
          <p:cNvPicPr>
            <a:picLocks noGrp="1" noChangeAspect="1"/>
          </p:cNvPicPr>
          <p:nvPr>
            <p:ph type="pic" idx="1"/>
          </p:nvPr>
        </p:nvPicPr>
        <p:blipFill>
          <a:blip r:embed="rId3"/>
          <a:srcRect t="22008" b="22008"/>
          <a:stretch>
            <a:fillRect/>
          </a:stretch>
        </p:blipFill>
        <p:spPr/>
      </p:pic>
    </p:spTree>
    <p:extLst>
      <p:ext uri="{BB962C8B-B14F-4D97-AF65-F5344CB8AC3E}">
        <p14:creationId xmlns:p14="http://schemas.microsoft.com/office/powerpoint/2010/main" val="5256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928" y="597916"/>
            <a:ext cx="9834372" cy="1499616"/>
          </a:xfrm>
        </p:spPr>
        <p:txBody>
          <a:bodyPr/>
          <a:lstStyle/>
          <a:p>
            <a:r>
              <a:rPr lang="en-US" dirty="0"/>
              <a:t>The Emerging Digital Humanities lifecycle</a:t>
            </a:r>
          </a:p>
        </p:txBody>
      </p:sp>
      <p:pic>
        <p:nvPicPr>
          <p:cNvPr id="5" name="Content Placeholder 3"/>
          <p:cNvPicPr>
            <a:picLocks noChangeAspect="1"/>
          </p:cNvPicPr>
          <p:nvPr/>
        </p:nvPicPr>
        <p:blipFill>
          <a:blip r:embed="rId3">
            <a:extLst>
              <a:ext uri="{BEBA8EAE-BF5A-486C-A8C5-ECC9F3942E4B}">
                <a14:imgProps xmlns:a14="http://schemas.microsoft.com/office/drawing/2010/main">
                  <a14:imgLayer r:embed="rId4">
                    <a14:imgEffect>
                      <a14:sharpenSoften amount="41000"/>
                    </a14:imgEffect>
                  </a14:imgLayer>
                </a14:imgProps>
              </a:ext>
            </a:extLst>
          </a:blip>
          <a:stretch>
            <a:fillRect/>
          </a:stretch>
        </p:blipFill>
        <p:spPr>
          <a:xfrm>
            <a:off x="1417256" y="2101549"/>
            <a:ext cx="9354331" cy="4386695"/>
          </a:xfrm>
          <a:prstGeom prst="rect">
            <a:avLst/>
          </a:prstGeom>
        </p:spPr>
      </p:pic>
      <p:sp>
        <p:nvSpPr>
          <p:cNvPr id="4" name="Rectangle 3"/>
          <p:cNvSpPr/>
          <p:nvPr/>
        </p:nvSpPr>
        <p:spPr>
          <a:xfrm>
            <a:off x="8973797" y="6462468"/>
            <a:ext cx="2843967" cy="276999"/>
          </a:xfrm>
          <a:prstGeom prst="rect">
            <a:avLst/>
          </a:prstGeom>
        </p:spPr>
        <p:txBody>
          <a:bodyPr wrap="none">
            <a:spAutoFit/>
          </a:bodyPr>
          <a:lstStyle/>
          <a:p>
            <a:r>
              <a:rPr lang="en-US" sz="1200" dirty="0">
                <a:latin typeface="Helvetica Neue"/>
              </a:rPr>
              <a:t>Image from the Women Writers Project</a:t>
            </a:r>
          </a:p>
        </p:txBody>
      </p:sp>
    </p:spTree>
    <p:extLst>
      <p:ext uri="{BB962C8B-B14F-4D97-AF65-F5344CB8AC3E}">
        <p14:creationId xmlns:p14="http://schemas.microsoft.com/office/powerpoint/2010/main" val="163059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528" y="215900"/>
            <a:ext cx="5186171" cy="2171700"/>
          </a:xfrm>
        </p:spPr>
        <p:txBody>
          <a:bodyPr>
            <a:normAutofit/>
          </a:bodyPr>
          <a:lstStyle/>
          <a:p>
            <a:r>
              <a:rPr lang="en-US" dirty="0">
                <a:solidFill>
                  <a:schemeClr val="tx1"/>
                </a:solidFill>
                <a:latin typeface="Helvetica Neue"/>
                <a:cs typeface="Helvetica Neue"/>
              </a:rPr>
              <a:t>A Gentle introduction</a:t>
            </a:r>
          </a:p>
        </p:txBody>
      </p:sp>
      <p:sp>
        <p:nvSpPr>
          <p:cNvPr id="3" name="Rectangle 2"/>
          <p:cNvSpPr/>
          <p:nvPr/>
        </p:nvSpPr>
        <p:spPr>
          <a:xfrm>
            <a:off x="1156973" y="2370268"/>
            <a:ext cx="4170338" cy="3139321"/>
          </a:xfrm>
          <a:prstGeom prst="rect">
            <a:avLst/>
          </a:prstGeom>
        </p:spPr>
        <p:txBody>
          <a:bodyPr wrap="square">
            <a:spAutoFit/>
          </a:bodyPr>
          <a:lstStyle/>
          <a:p>
            <a:r>
              <a:rPr lang="en-US" dirty="0">
                <a:latin typeface="Helvetica Neue"/>
              </a:rPr>
              <a:t>One way to understand what XML does is to think about it as a way of structuring, or organizing information.</a:t>
            </a:r>
          </a:p>
          <a:p>
            <a:endParaRPr lang="en-US" dirty="0">
              <a:latin typeface="Helvetica Neue"/>
            </a:endParaRPr>
          </a:p>
          <a:p>
            <a:r>
              <a:rPr lang="en-US" dirty="0">
                <a:latin typeface="Helvetica Neue"/>
              </a:rPr>
              <a:t>Structure is what makes digital information useful to us; it helps us find things, it helps us identify them and understand what they are, and it helps us communicate about them to other people. </a:t>
            </a:r>
          </a:p>
          <a:p>
            <a:endParaRPr lang="en-US" dirty="0">
              <a:latin typeface="Helvetica Neue"/>
            </a:endParaRPr>
          </a:p>
        </p:txBody>
      </p:sp>
      <p:pic>
        <p:nvPicPr>
          <p:cNvPr id="8" name="Picture 7"/>
          <p:cNvPicPr>
            <a:picLocks noChangeAspect="1"/>
          </p:cNvPicPr>
          <p:nvPr/>
        </p:nvPicPr>
        <p:blipFill>
          <a:blip r:embed="rId3">
            <a:alphaModFix/>
            <a:extLst>
              <a:ext uri="{BEBA8EAE-BF5A-486C-A8C5-ECC9F3942E4B}">
                <a14:imgProps xmlns:a14="http://schemas.microsoft.com/office/drawing/2010/main">
                  <a14:imgLayer r:embed="rId4">
                    <a14:imgEffect>
                      <a14:sharpenSoften amount="28000"/>
                    </a14:imgEffect>
                    <a14:imgEffect>
                      <a14:colorTemperature colorTemp="9435"/>
                    </a14:imgEffect>
                    <a14:imgEffect>
                      <a14:brightnessContrast contrast="72000"/>
                    </a14:imgEffect>
                  </a14:imgLayer>
                </a14:imgProps>
              </a:ext>
            </a:extLst>
          </a:blip>
          <a:stretch>
            <a:fillRect/>
          </a:stretch>
        </p:blipFill>
        <p:spPr>
          <a:xfrm>
            <a:off x="6244167" y="609600"/>
            <a:ext cx="4373034" cy="5833916"/>
          </a:xfrm>
          <a:prstGeom prst="rect">
            <a:avLst/>
          </a:prstGeom>
          <a:effectLst>
            <a:outerShdw blurRad="50800" dist="38100" dir="2700000" algn="tl" rotWithShape="0">
              <a:srgbClr val="000000"/>
            </a:outerShdw>
          </a:effectLst>
        </p:spPr>
      </p:pic>
    </p:spTree>
    <p:extLst>
      <p:ext uri="{BB962C8B-B14F-4D97-AF65-F5344CB8AC3E}">
        <p14:creationId xmlns:p14="http://schemas.microsoft.com/office/powerpoint/2010/main" val="138979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8">
            <a:extLst>
              <a:ext uri="{FF2B5EF4-FFF2-40B4-BE49-F238E27FC236}">
                <a16:creationId xmlns:a16="http://schemas.microsoft.com/office/drawing/2014/main" id="{C23416DF-B283-4D9F-A625-146552CA9E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Oval 5">
            <a:extLst>
              <a:ext uri="{FF2B5EF4-FFF2-40B4-BE49-F238E27FC236}">
                <a16:creationId xmlns:a16="http://schemas.microsoft.com/office/drawing/2014/main" id="{73834904-4D9B-41F7-8DA6-0709FD9F7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5" name="Straight Connector 32">
            <a:extLst>
              <a:ext uri="{FF2B5EF4-FFF2-40B4-BE49-F238E27FC236}">
                <a16:creationId xmlns:a16="http://schemas.microsoft.com/office/drawing/2014/main" id="{C00D1207-ECAF-48E9-8834-2CE4D219823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ectangle 34">
            <a:extLst>
              <a:ext uri="{FF2B5EF4-FFF2-40B4-BE49-F238E27FC236}">
                <a16:creationId xmlns:a16="http://schemas.microsoft.com/office/drawing/2014/main" id="{A8B5B693-C595-4524-A03C-B775B6BE5D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B4C78D-49F1-C74D-85C5-919B90591787}"/>
              </a:ext>
            </a:extLst>
          </p:cNvPr>
          <p:cNvPicPr>
            <a:picLocks noChangeAspect="1"/>
          </p:cNvPicPr>
          <p:nvPr/>
        </p:nvPicPr>
        <p:blipFill>
          <a:blip r:embed="rId3"/>
          <a:stretch>
            <a:fillRect/>
          </a:stretch>
        </p:blipFill>
        <p:spPr>
          <a:xfrm>
            <a:off x="634275" y="926968"/>
            <a:ext cx="7675757" cy="3358143"/>
          </a:xfrm>
          <a:prstGeom prst="rect">
            <a:avLst/>
          </a:prstGeom>
        </p:spPr>
      </p:pic>
      <p:pic>
        <p:nvPicPr>
          <p:cNvPr id="11" name="Picture 10">
            <a:extLst>
              <a:ext uri="{FF2B5EF4-FFF2-40B4-BE49-F238E27FC236}">
                <a16:creationId xmlns:a16="http://schemas.microsoft.com/office/drawing/2014/main" id="{025141C6-9F58-AD4F-9D9D-58379B0A9604}"/>
              </a:ext>
            </a:extLst>
          </p:cNvPr>
          <p:cNvPicPr>
            <a:picLocks noChangeAspect="1"/>
          </p:cNvPicPr>
          <p:nvPr/>
        </p:nvPicPr>
        <p:blipFill>
          <a:blip r:embed="rId4"/>
          <a:stretch>
            <a:fillRect/>
          </a:stretch>
        </p:blipFill>
        <p:spPr>
          <a:xfrm>
            <a:off x="8470900" y="1003911"/>
            <a:ext cx="3081019" cy="3204259"/>
          </a:xfrm>
          <a:prstGeom prst="rect">
            <a:avLst/>
          </a:prstGeom>
        </p:spPr>
      </p:pic>
      <p:sp>
        <p:nvSpPr>
          <p:cNvPr id="47" name="Rectangle 36">
            <a:extLst>
              <a:ext uri="{FF2B5EF4-FFF2-40B4-BE49-F238E27FC236}">
                <a16:creationId xmlns:a16="http://schemas.microsoft.com/office/drawing/2014/main" id="{211CBF94-6002-4EC8-9498-6AC47E680A1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5" y="4676775"/>
            <a:ext cx="10917644" cy="1546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38">
            <a:extLst>
              <a:ext uri="{FF2B5EF4-FFF2-40B4-BE49-F238E27FC236}">
                <a16:creationId xmlns:a16="http://schemas.microsoft.com/office/drawing/2014/main" id="{981A7DF2-B382-4775-B387-03B45F29E9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499305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52500" y="4773068"/>
            <a:ext cx="7277100" cy="1354365"/>
          </a:xfrm>
        </p:spPr>
        <p:txBody>
          <a:bodyPr vert="horz" lIns="91440" tIns="45720" rIns="91440" bIns="45720" rtlCol="0" anchor="ctr">
            <a:normAutofit/>
          </a:bodyPr>
          <a:lstStyle/>
          <a:p>
            <a:pPr algn="r"/>
            <a:r>
              <a:rPr lang="en-US" spc="200" dirty="0">
                <a:solidFill>
                  <a:srgbClr val="FFFFFF"/>
                </a:solidFill>
              </a:rPr>
              <a:t>Xml as a means of structuring information</a:t>
            </a:r>
          </a:p>
        </p:txBody>
      </p:sp>
    </p:spTree>
    <p:extLst>
      <p:ext uri="{BB962C8B-B14F-4D97-AF65-F5344CB8AC3E}">
        <p14:creationId xmlns:p14="http://schemas.microsoft.com/office/powerpoint/2010/main" val="40270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829205" cy="1499616"/>
          </a:xfrm>
        </p:spPr>
        <p:txBody>
          <a:bodyPr>
            <a:normAutofit/>
          </a:bodyPr>
          <a:lstStyle/>
          <a:p>
            <a:r>
              <a:rPr lang="en-US" dirty="0"/>
              <a:t>The relationship between xml and TEI</a:t>
            </a:r>
          </a:p>
        </p:txBody>
      </p:sp>
      <p:sp>
        <p:nvSpPr>
          <p:cNvPr id="5" name="Rectangle 4"/>
          <p:cNvSpPr/>
          <p:nvPr/>
        </p:nvSpPr>
        <p:spPr>
          <a:xfrm>
            <a:off x="683534" y="5488343"/>
            <a:ext cx="10289553" cy="1200329"/>
          </a:xfrm>
          <a:prstGeom prst="rect">
            <a:avLst/>
          </a:prstGeom>
        </p:spPr>
        <p:txBody>
          <a:bodyPr wrap="square">
            <a:spAutoFit/>
          </a:bodyPr>
          <a:lstStyle/>
          <a:p>
            <a:r>
              <a:rPr lang="en-US" dirty="0">
                <a:latin typeface="Helvetica Neue"/>
              </a:rPr>
              <a:t>XML defines a syntax for text encoding. It is a method for distinguishing our markup from the content that we are marking up. The TEI provides the specifics of the actual encoding language. It translates our concepts into XML, and </a:t>
            </a:r>
            <a:r>
              <a:rPr lang="en-US" b="1" i="1" dirty="0">
                <a:latin typeface="Helvetica Neue"/>
              </a:rPr>
              <a:t>provides a controlled vocabulary</a:t>
            </a:r>
            <a:r>
              <a:rPr lang="en-US" b="1" dirty="0">
                <a:latin typeface="Helvetica Neue"/>
              </a:rPr>
              <a:t> </a:t>
            </a:r>
            <a:r>
              <a:rPr lang="en-US" dirty="0">
                <a:latin typeface="Helvetica Neue"/>
              </a:rPr>
              <a:t>that we use in marking up the text.</a:t>
            </a:r>
          </a:p>
        </p:txBody>
      </p:sp>
      <p:sp>
        <p:nvSpPr>
          <p:cNvPr id="7" name="TextBox 6"/>
          <p:cNvSpPr txBox="1"/>
          <p:nvPr/>
        </p:nvSpPr>
        <p:spPr>
          <a:xfrm>
            <a:off x="1555539" y="4288014"/>
            <a:ext cx="1881284" cy="923330"/>
          </a:xfrm>
          <a:prstGeom prst="rect">
            <a:avLst/>
          </a:prstGeom>
          <a:noFill/>
        </p:spPr>
        <p:txBody>
          <a:bodyPr wrap="none" rtlCol="0">
            <a:spAutoFit/>
          </a:bodyPr>
          <a:lstStyle/>
          <a:p>
            <a:pPr marL="285750" indent="-285750">
              <a:buFont typeface="Arial"/>
              <a:buChar char="•"/>
            </a:pPr>
            <a:r>
              <a:rPr lang="en-US" dirty="0">
                <a:latin typeface="Helvetica Neue"/>
              </a:rPr>
              <a:t>Lines</a:t>
            </a:r>
          </a:p>
          <a:p>
            <a:pPr marL="285750" indent="-285750">
              <a:buFont typeface="Arial"/>
              <a:buChar char="•"/>
            </a:pPr>
            <a:r>
              <a:rPr lang="en-US" dirty="0">
                <a:latin typeface="Helvetica Neue"/>
              </a:rPr>
              <a:t>Persons</a:t>
            </a:r>
          </a:p>
          <a:p>
            <a:pPr marL="285750" indent="-285750">
              <a:buFont typeface="Arial"/>
              <a:buChar char="•"/>
            </a:pPr>
            <a:r>
              <a:rPr lang="en-US" dirty="0">
                <a:latin typeface="Helvetica Neue"/>
              </a:rPr>
              <a:t>Abbreviations</a:t>
            </a:r>
          </a:p>
        </p:txBody>
      </p:sp>
      <p:sp>
        <p:nvSpPr>
          <p:cNvPr id="8" name="TextBox 7"/>
          <p:cNvSpPr txBox="1"/>
          <p:nvPr/>
        </p:nvSpPr>
        <p:spPr>
          <a:xfrm>
            <a:off x="3793065" y="1947340"/>
            <a:ext cx="3606800" cy="2985433"/>
          </a:xfrm>
          <a:prstGeom prst="rect">
            <a:avLst/>
          </a:prstGeom>
          <a:noFill/>
          <a:ln>
            <a:noFill/>
          </a:ln>
        </p:spPr>
        <p:txBody>
          <a:bodyPr wrap="square" rtlCol="0">
            <a:spAutoFit/>
          </a:bodyPr>
          <a:lstStyle/>
          <a:p>
            <a:r>
              <a:rPr lang="en-US" sz="4000" b="1" dirty="0">
                <a:latin typeface="Helvetica Neue"/>
              </a:rPr>
              <a:t>XML</a:t>
            </a:r>
          </a:p>
          <a:p>
            <a:r>
              <a:rPr lang="en-US" b="1" dirty="0">
                <a:latin typeface="Helvetica Neue"/>
              </a:rPr>
              <a:t>Syntax</a:t>
            </a:r>
          </a:p>
          <a:p>
            <a:endParaRPr lang="en-US" sz="1400" dirty="0">
              <a:solidFill>
                <a:srgbClr val="9F44D4"/>
              </a:solidFill>
              <a:latin typeface="Helvetica"/>
              <a:ea typeface="Helvetica"/>
              <a:cs typeface="Helvetica"/>
            </a:endParaRPr>
          </a:p>
          <a:p>
            <a:r>
              <a:rPr lang="en-US" sz="1400" dirty="0">
                <a:solidFill>
                  <a:srgbClr val="9F44D4"/>
                </a:solidFill>
                <a:latin typeface="Helvetica"/>
                <a:ea typeface="Helvetica"/>
                <a:cs typeface="Helvetica"/>
              </a:rPr>
              <a:t>&lt;?xml version="1.0" encoding="UTF-8"?&gt;</a:t>
            </a:r>
            <a:endParaRPr lang="en-US" sz="1400" dirty="0">
              <a:solidFill>
                <a:srgbClr val="000000"/>
              </a:solidFill>
              <a:latin typeface="Helvetica"/>
              <a:ea typeface="Helvetica"/>
              <a:cs typeface="Helvetica"/>
            </a:endParaRPr>
          </a:p>
          <a:p>
            <a:r>
              <a:rPr lang="en-US" sz="1400" dirty="0">
                <a:solidFill>
                  <a:srgbClr val="011DA7"/>
                </a:solidFill>
                <a:latin typeface="Helvetica"/>
                <a:ea typeface="Helvetica"/>
                <a:cs typeface="Helvetica"/>
              </a:rPr>
              <a:t>&lt;root&gt;</a:t>
            </a:r>
            <a:endParaRPr lang="en-US" sz="1400" dirty="0">
              <a:solidFill>
                <a:srgbClr val="000000"/>
              </a:solidFill>
              <a:latin typeface="Helvetica"/>
              <a:ea typeface="Helvetica"/>
              <a:cs typeface="Helvetica"/>
            </a:endParaRPr>
          </a:p>
          <a:p>
            <a:r>
              <a:rPr lang="en-US" sz="1400" dirty="0">
                <a:solidFill>
                  <a:srgbClr val="000000"/>
                </a:solidFill>
                <a:latin typeface="Helvetica"/>
                <a:ea typeface="Helvetica"/>
                <a:cs typeface="Helvetica"/>
              </a:rPr>
              <a:t>    </a:t>
            </a:r>
            <a:r>
              <a:rPr lang="en-US" sz="1400" dirty="0">
                <a:solidFill>
                  <a:srgbClr val="011DA7"/>
                </a:solidFill>
                <a:latin typeface="Helvetica"/>
                <a:ea typeface="Helvetica"/>
                <a:cs typeface="Helvetica"/>
              </a:rPr>
              <a:t>&lt;element&gt;</a:t>
            </a:r>
            <a:r>
              <a:rPr lang="en-US" sz="1400" dirty="0">
                <a:solidFill>
                  <a:srgbClr val="000000"/>
                </a:solidFill>
                <a:latin typeface="Helvetica"/>
                <a:ea typeface="Helvetica"/>
                <a:cs typeface="Helvetica"/>
              </a:rPr>
              <a:t>Content</a:t>
            </a:r>
          </a:p>
          <a:p>
            <a:r>
              <a:rPr lang="en-US" sz="1400" dirty="0">
                <a:solidFill>
                  <a:srgbClr val="000000"/>
                </a:solidFill>
                <a:latin typeface="Helvetica"/>
                <a:ea typeface="Helvetica"/>
                <a:cs typeface="Helvetica"/>
              </a:rPr>
              <a:t>       </a:t>
            </a:r>
            <a:r>
              <a:rPr lang="en-US" sz="1400" dirty="0">
                <a:solidFill>
                  <a:srgbClr val="011DA7"/>
                </a:solidFill>
                <a:latin typeface="Helvetica"/>
                <a:ea typeface="Helvetica"/>
                <a:cs typeface="Helvetica"/>
              </a:rPr>
              <a:t>&lt;element</a:t>
            </a:r>
            <a:r>
              <a:rPr lang="en-US" sz="1400" dirty="0">
                <a:solidFill>
                  <a:srgbClr val="F9985E"/>
                </a:solidFill>
                <a:latin typeface="Helvetica"/>
                <a:ea typeface="Helvetica"/>
                <a:cs typeface="Helvetica"/>
              </a:rPr>
              <a:t> attribute </a:t>
            </a:r>
            <a:r>
              <a:rPr lang="en-US" sz="1400" dirty="0">
                <a:solidFill>
                  <a:srgbClr val="FF9450"/>
                </a:solidFill>
                <a:latin typeface="Helvetica"/>
                <a:ea typeface="Helvetica"/>
                <a:cs typeface="Helvetica"/>
              </a:rPr>
              <a:t>= </a:t>
            </a:r>
            <a:r>
              <a:rPr lang="en-US" sz="1400" dirty="0">
                <a:solidFill>
                  <a:srgbClr val="AB4500"/>
                </a:solidFill>
                <a:latin typeface="Helvetica"/>
                <a:ea typeface="Helvetica"/>
                <a:cs typeface="Helvetica"/>
              </a:rPr>
              <a:t>"value"</a:t>
            </a:r>
            <a:r>
              <a:rPr lang="en-US" sz="1400" dirty="0">
                <a:solidFill>
                  <a:srgbClr val="011DA7"/>
                </a:solidFill>
                <a:latin typeface="Helvetica"/>
                <a:ea typeface="Helvetica"/>
                <a:cs typeface="Helvetica"/>
              </a:rPr>
              <a:t>&gt;</a:t>
            </a:r>
            <a:r>
              <a:rPr lang="en-US" sz="1400" dirty="0">
                <a:solidFill>
                  <a:srgbClr val="000000"/>
                </a:solidFill>
                <a:latin typeface="Helvetica"/>
                <a:ea typeface="Helvetica"/>
                <a:cs typeface="Helvetica"/>
              </a:rPr>
              <a:t>More content.</a:t>
            </a:r>
            <a:r>
              <a:rPr lang="en-US" sz="1400" dirty="0">
                <a:solidFill>
                  <a:srgbClr val="011DA7"/>
                </a:solidFill>
                <a:latin typeface="Helvetica"/>
                <a:ea typeface="Helvetica"/>
                <a:cs typeface="Helvetica"/>
              </a:rPr>
              <a:t>&lt;/element&gt;</a:t>
            </a:r>
            <a:r>
              <a:rPr lang="en-US" sz="1400" dirty="0">
                <a:solidFill>
                  <a:srgbClr val="000000"/>
                </a:solidFill>
                <a:latin typeface="Helvetica"/>
                <a:ea typeface="Helvetica"/>
                <a:cs typeface="Helvetica"/>
              </a:rPr>
              <a:t> </a:t>
            </a:r>
          </a:p>
          <a:p>
            <a:r>
              <a:rPr lang="en-US" sz="1400" dirty="0">
                <a:solidFill>
                  <a:srgbClr val="000000"/>
                </a:solidFill>
                <a:latin typeface="Helvetica"/>
                <a:ea typeface="Helvetica"/>
                <a:cs typeface="Helvetica"/>
              </a:rPr>
              <a:t>    </a:t>
            </a:r>
            <a:r>
              <a:rPr lang="en-US" sz="1400" dirty="0">
                <a:solidFill>
                  <a:srgbClr val="011DA7"/>
                </a:solidFill>
                <a:latin typeface="Helvetica"/>
                <a:ea typeface="Helvetica"/>
                <a:cs typeface="Helvetica"/>
              </a:rPr>
              <a:t>&lt;/element&gt;</a:t>
            </a:r>
            <a:endParaRPr lang="en-US" sz="1400" dirty="0">
              <a:solidFill>
                <a:srgbClr val="000000"/>
              </a:solidFill>
              <a:latin typeface="Helvetica"/>
              <a:ea typeface="Helvetica"/>
              <a:cs typeface="Helvetica"/>
            </a:endParaRPr>
          </a:p>
          <a:p>
            <a:r>
              <a:rPr lang="en-US" sz="1400" dirty="0">
                <a:solidFill>
                  <a:srgbClr val="011DA7"/>
                </a:solidFill>
                <a:latin typeface="Helvetica"/>
                <a:ea typeface="Helvetica"/>
                <a:cs typeface="Helvetica"/>
              </a:rPr>
              <a:t>&lt;/root&gt;</a:t>
            </a:r>
            <a:endParaRPr lang="en-US" sz="1400" b="1" dirty="0">
              <a:latin typeface="Helvetica Neue"/>
            </a:endParaRPr>
          </a:p>
          <a:p>
            <a:endParaRPr lang="en-US" b="1" dirty="0">
              <a:latin typeface="Helvetica Neue"/>
            </a:endParaRPr>
          </a:p>
        </p:txBody>
      </p:sp>
      <p:sp>
        <p:nvSpPr>
          <p:cNvPr id="9" name="TextBox 8"/>
          <p:cNvSpPr txBox="1"/>
          <p:nvPr/>
        </p:nvSpPr>
        <p:spPr>
          <a:xfrm>
            <a:off x="7569200" y="1947332"/>
            <a:ext cx="4815544" cy="2923877"/>
          </a:xfrm>
          <a:prstGeom prst="rect">
            <a:avLst/>
          </a:prstGeom>
          <a:noFill/>
          <a:ln>
            <a:noFill/>
          </a:ln>
        </p:spPr>
        <p:txBody>
          <a:bodyPr wrap="square" rtlCol="0">
            <a:spAutoFit/>
          </a:bodyPr>
          <a:lstStyle/>
          <a:p>
            <a:r>
              <a:rPr lang="en-US" sz="4000" b="1" dirty="0">
                <a:latin typeface="Helvetica Neue"/>
              </a:rPr>
              <a:t>TEI</a:t>
            </a:r>
          </a:p>
          <a:p>
            <a:r>
              <a:rPr lang="en-US" b="1" dirty="0">
                <a:latin typeface="Helvetica Neue"/>
              </a:rPr>
              <a:t>Schema = </a:t>
            </a:r>
            <a:r>
              <a:rPr lang="en-US" b="1" dirty="0" err="1">
                <a:latin typeface="Helvetica Neue"/>
              </a:rPr>
              <a:t>Epidoc</a:t>
            </a:r>
            <a:endParaRPr lang="en-US" b="1" dirty="0">
              <a:latin typeface="Helvetica Neue"/>
            </a:endParaRPr>
          </a:p>
          <a:p>
            <a:r>
              <a:rPr lang="mr-IN" sz="1400" dirty="0">
                <a:solidFill>
                  <a:srgbClr val="011DA7"/>
                </a:solidFill>
                <a:latin typeface="Helvetica"/>
                <a:ea typeface="Helvetica"/>
                <a:cs typeface="Helvetica"/>
              </a:rPr>
              <a:t>…</a:t>
            </a:r>
            <a:endParaRPr lang="en-US" sz="1400" dirty="0">
              <a:solidFill>
                <a:srgbClr val="011DA7"/>
              </a:solidFill>
              <a:latin typeface="Helvetica"/>
              <a:ea typeface="Helvetica"/>
              <a:cs typeface="Helvetica"/>
            </a:endParaRPr>
          </a:p>
          <a:p>
            <a:r>
              <a:rPr lang="en-US" sz="1400" dirty="0">
                <a:solidFill>
                  <a:srgbClr val="011DA7"/>
                </a:solidFill>
                <a:latin typeface="Helvetica"/>
                <a:ea typeface="Helvetica"/>
                <a:cs typeface="Helvetica"/>
              </a:rPr>
              <a:t>&lt;body&gt;</a:t>
            </a:r>
            <a:endParaRPr lang="en-US" sz="1400" dirty="0">
              <a:solidFill>
                <a:srgbClr val="000000"/>
              </a:solidFill>
              <a:latin typeface="Helvetica"/>
              <a:ea typeface="Helvetica"/>
              <a:cs typeface="Helvetica"/>
            </a:endParaRPr>
          </a:p>
          <a:p>
            <a:r>
              <a:rPr lang="en-US" sz="1400" dirty="0">
                <a:solidFill>
                  <a:srgbClr val="000000"/>
                </a:solidFill>
                <a:latin typeface="Helvetica"/>
                <a:ea typeface="Helvetica"/>
                <a:cs typeface="Helvetica"/>
              </a:rPr>
              <a:t>      </a:t>
            </a:r>
            <a:r>
              <a:rPr lang="en-US" sz="1400" dirty="0">
                <a:solidFill>
                  <a:srgbClr val="011DA7"/>
                </a:solidFill>
                <a:latin typeface="Helvetica"/>
                <a:ea typeface="Helvetica"/>
                <a:cs typeface="Helvetica"/>
              </a:rPr>
              <a:t>&lt;div</a:t>
            </a:r>
            <a:r>
              <a:rPr lang="en-US" sz="1400" dirty="0">
                <a:solidFill>
                  <a:srgbClr val="F9985E"/>
                </a:solidFill>
                <a:latin typeface="Helvetica"/>
                <a:ea typeface="Helvetica"/>
                <a:cs typeface="Helvetica"/>
              </a:rPr>
              <a:t> type</a:t>
            </a:r>
            <a:r>
              <a:rPr lang="en-US" sz="1400" dirty="0">
                <a:solidFill>
                  <a:srgbClr val="FF9450"/>
                </a:solidFill>
                <a:latin typeface="Helvetica"/>
                <a:ea typeface="Helvetica"/>
                <a:cs typeface="Helvetica"/>
              </a:rPr>
              <a:t>=</a:t>
            </a:r>
            <a:r>
              <a:rPr lang="en-US" sz="1400" dirty="0">
                <a:solidFill>
                  <a:srgbClr val="AB4500"/>
                </a:solidFill>
                <a:latin typeface="Helvetica"/>
                <a:ea typeface="Helvetica"/>
                <a:cs typeface="Helvetica"/>
              </a:rPr>
              <a:t>”edition"</a:t>
            </a:r>
            <a:r>
              <a:rPr lang="en-US" sz="1400" dirty="0">
                <a:solidFill>
                  <a:srgbClr val="011DA7"/>
                </a:solidFill>
                <a:latin typeface="Helvetica"/>
                <a:ea typeface="Helvetica"/>
                <a:cs typeface="Helvetica"/>
              </a:rPr>
              <a:t>&gt;</a:t>
            </a:r>
          </a:p>
          <a:p>
            <a:r>
              <a:rPr lang="en-US" sz="1400" dirty="0">
                <a:solidFill>
                  <a:srgbClr val="011DA7"/>
                </a:solidFill>
                <a:latin typeface="Helvetica"/>
                <a:ea typeface="Helvetica"/>
                <a:cs typeface="Helvetica"/>
              </a:rPr>
              <a:t>	</a:t>
            </a:r>
            <a:r>
              <a:rPr lang="en-US" sz="1400" dirty="0">
                <a:solidFill>
                  <a:srgbClr val="021DA7"/>
                </a:solidFill>
                <a:latin typeface="Helvetica" pitchFamily="2" charset="0"/>
              </a:rPr>
              <a:t>&lt;ab&gt;</a:t>
            </a:r>
          </a:p>
          <a:p>
            <a:r>
              <a:rPr lang="en-US" sz="1400" dirty="0">
                <a:solidFill>
                  <a:srgbClr val="000000"/>
                </a:solidFill>
                <a:latin typeface="Helvetica"/>
              </a:rPr>
              <a:t>	</a:t>
            </a:r>
            <a:r>
              <a:rPr lang="en-US" sz="1400" dirty="0">
                <a:solidFill>
                  <a:srgbClr val="021DA7"/>
                </a:solidFill>
                <a:latin typeface="Helvetica" pitchFamily="2" charset="0"/>
              </a:rPr>
              <a:t>&lt;</a:t>
            </a:r>
            <a:r>
              <a:rPr lang="en-US" sz="1400" dirty="0" err="1">
                <a:solidFill>
                  <a:srgbClr val="021DA7"/>
                </a:solidFill>
                <a:latin typeface="Helvetica" pitchFamily="2" charset="0"/>
              </a:rPr>
              <a:t>lb</a:t>
            </a:r>
            <a:r>
              <a:rPr lang="en-US" sz="1400" dirty="0">
                <a:solidFill>
                  <a:srgbClr val="F9975E"/>
                </a:solidFill>
                <a:latin typeface="Helvetica" pitchFamily="2" charset="0"/>
              </a:rPr>
              <a:t> n</a:t>
            </a:r>
            <a:r>
              <a:rPr lang="en-US" sz="1400" dirty="0">
                <a:solidFill>
                  <a:srgbClr val="FF9450"/>
                </a:solidFill>
                <a:latin typeface="Helvetica" pitchFamily="2" charset="0"/>
              </a:rPr>
              <a:t>=</a:t>
            </a:r>
            <a:r>
              <a:rPr lang="en-US" sz="1400" dirty="0">
                <a:solidFill>
                  <a:srgbClr val="AB4500"/>
                </a:solidFill>
                <a:latin typeface="Helvetica" pitchFamily="2" charset="0"/>
              </a:rPr>
              <a:t>"1"</a:t>
            </a:r>
            <a:r>
              <a:rPr lang="en-US" sz="1400" dirty="0">
                <a:solidFill>
                  <a:srgbClr val="021DA7"/>
                </a:solidFill>
                <a:latin typeface="Helvetica" pitchFamily="2" charset="0"/>
              </a:rPr>
              <a:t>/&gt;&lt;</a:t>
            </a:r>
            <a:r>
              <a:rPr lang="en-US" sz="1400" dirty="0" err="1">
                <a:solidFill>
                  <a:srgbClr val="021DA7"/>
                </a:solidFill>
                <a:latin typeface="Helvetica" pitchFamily="2" charset="0"/>
              </a:rPr>
              <a:t>persName</a:t>
            </a:r>
            <a:r>
              <a:rPr lang="en-US" sz="1400" dirty="0">
                <a:solidFill>
                  <a:srgbClr val="F9975E"/>
                </a:solidFill>
                <a:latin typeface="Helvetica" pitchFamily="2" charset="0"/>
              </a:rPr>
              <a:t> 			</a:t>
            </a:r>
            <a:r>
              <a:rPr lang="en-US" sz="1400" dirty="0">
                <a:solidFill>
                  <a:srgbClr val="021DA7"/>
                </a:solidFill>
                <a:latin typeface="Helvetica" pitchFamily="2" charset="0"/>
              </a:rPr>
              <a:t>&lt;</a:t>
            </a:r>
            <a:r>
              <a:rPr lang="en-US" sz="1400" dirty="0" err="1">
                <a:solidFill>
                  <a:srgbClr val="021DA7"/>
                </a:solidFill>
                <a:latin typeface="Helvetica" pitchFamily="2" charset="0"/>
              </a:rPr>
              <a:t>expan</a:t>
            </a:r>
            <a:r>
              <a:rPr lang="en-US" sz="1400" dirty="0">
                <a:solidFill>
                  <a:srgbClr val="021DA7"/>
                </a:solidFill>
                <a:latin typeface="Helvetica" pitchFamily="2" charset="0"/>
              </a:rPr>
              <a:t>&gt;&lt;</a:t>
            </a:r>
            <a:r>
              <a:rPr lang="en-US" sz="1400" dirty="0" err="1">
                <a:solidFill>
                  <a:srgbClr val="021DA7"/>
                </a:solidFill>
                <a:latin typeface="Helvetica" pitchFamily="2" charset="0"/>
              </a:rPr>
              <a:t>abbr</a:t>
            </a:r>
            <a:r>
              <a:rPr lang="en-US" sz="1400" dirty="0">
                <a:solidFill>
                  <a:srgbClr val="021DA7"/>
                </a:solidFill>
                <a:latin typeface="Helvetica" pitchFamily="2" charset="0"/>
              </a:rPr>
              <a:t>&gt;</a:t>
            </a:r>
            <a:r>
              <a:rPr lang="en-US" sz="1400" dirty="0">
                <a:solidFill>
                  <a:srgbClr val="000000"/>
                </a:solidFill>
                <a:latin typeface="Helvetica" pitchFamily="2" charset="0"/>
              </a:rPr>
              <a:t>A</a:t>
            </a:r>
            <a:r>
              <a:rPr lang="en-US" sz="1400" dirty="0">
                <a:solidFill>
                  <a:srgbClr val="021DA7"/>
                </a:solidFill>
                <a:latin typeface="Helvetica" pitchFamily="2" charset="0"/>
              </a:rPr>
              <a:t>&lt;/</a:t>
            </a:r>
            <a:r>
              <a:rPr lang="en-US" sz="1400" dirty="0" err="1">
                <a:solidFill>
                  <a:srgbClr val="021DA7"/>
                </a:solidFill>
                <a:latin typeface="Helvetica" pitchFamily="2" charset="0"/>
              </a:rPr>
              <a:t>abbr</a:t>
            </a:r>
            <a:r>
              <a:rPr lang="en-US" sz="1400" dirty="0">
                <a:solidFill>
                  <a:srgbClr val="021DA7"/>
                </a:solidFill>
                <a:latin typeface="Helvetica" pitchFamily="2" charset="0"/>
              </a:rPr>
              <a:t>&gt;&lt;ex&gt;</a:t>
            </a:r>
            <a:r>
              <a:rPr lang="en-US" sz="1400" dirty="0" err="1">
                <a:solidFill>
                  <a:srgbClr val="000000"/>
                </a:solidFill>
                <a:latin typeface="Helvetica" pitchFamily="2" charset="0"/>
              </a:rPr>
              <a:t>ulo</a:t>
            </a:r>
            <a:r>
              <a:rPr lang="en-US" sz="1400" dirty="0">
                <a:solidFill>
                  <a:srgbClr val="021DA7"/>
                </a:solidFill>
                <a:latin typeface="Helvetica" pitchFamily="2" charset="0"/>
              </a:rPr>
              <a:t>&lt;/ex&gt;&lt;/</a:t>
            </a:r>
            <a:r>
              <a:rPr lang="en-US" sz="1400" dirty="0" err="1">
                <a:solidFill>
                  <a:srgbClr val="021DA7"/>
                </a:solidFill>
                <a:latin typeface="Helvetica" pitchFamily="2" charset="0"/>
              </a:rPr>
              <a:t>expan</a:t>
            </a:r>
            <a:r>
              <a:rPr lang="en-US" sz="1400" dirty="0">
                <a:solidFill>
                  <a:srgbClr val="021DA7"/>
                </a:solidFill>
                <a:latin typeface="Helvetica" pitchFamily="2" charset="0"/>
              </a:rPr>
              <a:t>&gt;</a:t>
            </a:r>
          </a:p>
          <a:p>
            <a:r>
              <a:rPr lang="en-US" sz="1400" dirty="0">
                <a:solidFill>
                  <a:srgbClr val="021DA7"/>
                </a:solidFill>
                <a:latin typeface="Helvetica" pitchFamily="2" charset="0"/>
              </a:rPr>
              <a:t>	&lt;/ab&gt;</a:t>
            </a:r>
            <a:endParaRPr lang="en-US" sz="1400" dirty="0">
              <a:solidFill>
                <a:srgbClr val="AB4500"/>
              </a:solidFill>
              <a:latin typeface="Helvetica" pitchFamily="2" charset="0"/>
            </a:endParaRPr>
          </a:p>
          <a:p>
            <a:r>
              <a:rPr lang="en-US" sz="1400" dirty="0">
                <a:solidFill>
                  <a:srgbClr val="011DA7"/>
                </a:solidFill>
                <a:latin typeface="Helvetica"/>
                <a:ea typeface="Helvetica"/>
                <a:cs typeface="Helvetica"/>
              </a:rPr>
              <a:t>&lt;/div&gt;</a:t>
            </a:r>
          </a:p>
          <a:p>
            <a:r>
              <a:rPr lang="en-US" sz="1400" dirty="0">
                <a:solidFill>
                  <a:srgbClr val="011DA7"/>
                </a:solidFill>
                <a:latin typeface="Helvetica"/>
                <a:ea typeface="Helvetica"/>
                <a:cs typeface="Helvetica"/>
              </a:rPr>
              <a:t>&lt;/body&gt;</a:t>
            </a:r>
            <a:endParaRPr lang="en-US" sz="1400" dirty="0">
              <a:latin typeface="Helvetica Neue"/>
            </a:endParaRPr>
          </a:p>
        </p:txBody>
      </p:sp>
      <p:pic>
        <p:nvPicPr>
          <p:cNvPr id="6" name="Picture 5">
            <a:extLst>
              <a:ext uri="{FF2B5EF4-FFF2-40B4-BE49-F238E27FC236}">
                <a16:creationId xmlns:a16="http://schemas.microsoft.com/office/drawing/2014/main" id="{41506997-FB19-9843-A85C-9EBC7CB1E035}"/>
              </a:ext>
            </a:extLst>
          </p:cNvPr>
          <p:cNvPicPr>
            <a:picLocks noChangeAspect="1"/>
          </p:cNvPicPr>
          <p:nvPr/>
        </p:nvPicPr>
        <p:blipFill>
          <a:blip r:embed="rId3"/>
          <a:stretch>
            <a:fillRect/>
          </a:stretch>
        </p:blipFill>
        <p:spPr>
          <a:xfrm>
            <a:off x="1555539" y="1737194"/>
            <a:ext cx="1577127" cy="2449805"/>
          </a:xfrm>
          <a:prstGeom prst="rect">
            <a:avLst/>
          </a:prstGeom>
        </p:spPr>
      </p:pic>
    </p:spTree>
    <p:extLst>
      <p:ext uri="{BB962C8B-B14F-4D97-AF65-F5344CB8AC3E}">
        <p14:creationId xmlns:p14="http://schemas.microsoft.com/office/powerpoint/2010/main" val="134769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5470" y="1961868"/>
            <a:ext cx="6368990" cy="5047536"/>
          </a:xfrm>
          <a:prstGeom prst="rect">
            <a:avLst/>
          </a:prstGeom>
          <a:noFill/>
        </p:spPr>
        <p:txBody>
          <a:bodyPr wrap="square" rtlCol="0">
            <a:spAutoFit/>
          </a:bodyPr>
          <a:lstStyle/>
          <a:p>
            <a:endParaRPr lang="en-US" dirty="0">
              <a:latin typeface="Helvetica Neue"/>
            </a:endParaRPr>
          </a:p>
          <a:p>
            <a:r>
              <a:rPr lang="en-US" sz="1600" dirty="0">
                <a:solidFill>
                  <a:srgbClr val="8B26C9"/>
                </a:solidFill>
                <a:latin typeface="Times New Roman"/>
                <a:ea typeface="Times New Roman"/>
                <a:cs typeface="Times New Roman"/>
              </a:rPr>
              <a:t>&lt;?xml version="1.0" encoding="UTF-8"?&gt;</a:t>
            </a:r>
          </a:p>
          <a:p>
            <a:r>
              <a:rPr lang="en-US" sz="1600" dirty="0">
                <a:solidFill>
                  <a:srgbClr val="9F44D4"/>
                </a:solidFill>
                <a:latin typeface="Times New Roman"/>
                <a:ea typeface="Helvetica"/>
                <a:cs typeface="Times New Roman"/>
              </a:rPr>
              <a:t>&lt;?oxygen </a:t>
            </a:r>
            <a:r>
              <a:rPr lang="en-US" sz="1600" dirty="0" err="1">
                <a:solidFill>
                  <a:srgbClr val="9F44D4"/>
                </a:solidFill>
                <a:latin typeface="Times New Roman"/>
                <a:ea typeface="Helvetica"/>
                <a:cs typeface="Times New Roman"/>
              </a:rPr>
              <a:t>RNGSchema</a:t>
            </a:r>
            <a:r>
              <a:rPr lang="en-US" sz="1600" dirty="0">
                <a:solidFill>
                  <a:srgbClr val="9F44D4"/>
                </a:solidFill>
                <a:latin typeface="Times New Roman"/>
                <a:ea typeface="Helvetica"/>
                <a:cs typeface="Times New Roman"/>
              </a:rPr>
              <a:t>="http://</a:t>
            </a:r>
            <a:r>
              <a:rPr lang="en-US" sz="1600" dirty="0" err="1">
                <a:solidFill>
                  <a:srgbClr val="9F44D4"/>
                </a:solidFill>
                <a:latin typeface="Times New Roman"/>
                <a:ea typeface="Helvetica"/>
                <a:cs typeface="Times New Roman"/>
              </a:rPr>
              <a:t>cds.library.brown.edu</a:t>
            </a:r>
            <a:r>
              <a:rPr lang="en-US" sz="1600" dirty="0">
                <a:solidFill>
                  <a:srgbClr val="9F44D4"/>
                </a:solidFill>
                <a:latin typeface="Times New Roman"/>
                <a:ea typeface="Helvetica"/>
                <a:cs typeface="Times New Roman"/>
              </a:rPr>
              <a:t>/projects/</a:t>
            </a:r>
            <a:r>
              <a:rPr lang="en-US" sz="1600" dirty="0" err="1">
                <a:solidFill>
                  <a:srgbClr val="9F44D4"/>
                </a:solidFill>
                <a:latin typeface="Times New Roman"/>
                <a:ea typeface="Helvetica"/>
                <a:cs typeface="Times New Roman"/>
              </a:rPr>
              <a:t>usepigraphy</a:t>
            </a:r>
            <a:r>
              <a:rPr lang="en-US" sz="1600" dirty="0">
                <a:solidFill>
                  <a:srgbClr val="9F44D4"/>
                </a:solidFill>
                <a:latin typeface="Times New Roman"/>
                <a:ea typeface="Helvetica"/>
                <a:cs typeface="Times New Roman"/>
              </a:rPr>
              <a:t>/schema/</a:t>
            </a:r>
            <a:r>
              <a:rPr lang="en-US" sz="1600" dirty="0" err="1">
                <a:solidFill>
                  <a:srgbClr val="9F44D4"/>
                </a:solidFill>
                <a:latin typeface="Times New Roman"/>
                <a:ea typeface="Helvetica"/>
                <a:cs typeface="Times New Roman"/>
              </a:rPr>
              <a:t>exp-epidoc.rng</a:t>
            </a:r>
            <a:r>
              <a:rPr lang="en-US" sz="1600" dirty="0">
                <a:solidFill>
                  <a:srgbClr val="9F44D4"/>
                </a:solidFill>
                <a:latin typeface="Times New Roman"/>
                <a:ea typeface="Helvetica"/>
                <a:cs typeface="Times New Roman"/>
              </a:rPr>
              <a:t>" type="xml"?&gt;</a:t>
            </a:r>
            <a:endParaRPr lang="en-US" sz="1600" dirty="0">
              <a:solidFill>
                <a:srgbClr val="8B26C9"/>
              </a:solidFill>
              <a:latin typeface="Times New Roman"/>
              <a:ea typeface="Times New Roman"/>
              <a:cs typeface="Times New Roman"/>
            </a:endParaRPr>
          </a:p>
          <a:p>
            <a:r>
              <a:rPr lang="en-US" sz="1600" dirty="0">
                <a:solidFill>
                  <a:srgbClr val="000096"/>
                </a:solidFill>
                <a:latin typeface="Times New Roman"/>
                <a:ea typeface="Times New Roman"/>
                <a:cs typeface="Times New Roman"/>
              </a:rPr>
              <a:t>&lt;TEI</a:t>
            </a:r>
            <a:r>
              <a:rPr lang="en-US" sz="1600" dirty="0">
                <a:solidFill>
                  <a:srgbClr val="F5844C"/>
                </a:solidFill>
                <a:latin typeface="Times New Roman"/>
                <a:ea typeface="Times New Roman"/>
                <a:cs typeface="Times New Roman"/>
              </a:rPr>
              <a:t> </a:t>
            </a:r>
            <a:r>
              <a:rPr lang="en-US" sz="1600" dirty="0" err="1">
                <a:solidFill>
                  <a:srgbClr val="F5844C"/>
                </a:solidFill>
                <a:latin typeface="Times New Roman"/>
                <a:ea typeface="Times New Roman"/>
                <a:cs typeface="Times New Roman"/>
              </a:rPr>
              <a:t>xmlns</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"http://</a:t>
            </a:r>
            <a:r>
              <a:rPr lang="en-US" sz="1600" dirty="0" err="1">
                <a:solidFill>
                  <a:srgbClr val="993300"/>
                </a:solidFill>
                <a:latin typeface="Times New Roman"/>
                <a:ea typeface="Times New Roman"/>
                <a:cs typeface="Times New Roman"/>
              </a:rPr>
              <a:t>www.tei-c.org</a:t>
            </a:r>
            <a:r>
              <a:rPr lang="en-US" sz="1600" dirty="0">
                <a:solidFill>
                  <a:srgbClr val="993300"/>
                </a:solidFill>
                <a:latin typeface="Times New Roman"/>
                <a:ea typeface="Times New Roman"/>
                <a:cs typeface="Times New Roman"/>
              </a:rPr>
              <a:t>/ns/1.0"</a:t>
            </a:r>
            <a:r>
              <a:rPr lang="en-US" sz="1600" dirty="0">
                <a:solidFill>
                  <a:srgbClr val="F5844C"/>
                </a:solidFill>
                <a:latin typeface="Times New Roman"/>
                <a:ea typeface="Times New Roman"/>
                <a:cs typeface="Times New Roman"/>
              </a:rPr>
              <a:t> </a:t>
            </a:r>
            <a:r>
              <a:rPr lang="en-US" sz="1600" dirty="0" err="1">
                <a:solidFill>
                  <a:srgbClr val="0099CC"/>
                </a:solidFill>
                <a:latin typeface="Times New Roman"/>
                <a:ea typeface="Times New Roman"/>
                <a:cs typeface="Times New Roman"/>
              </a:rPr>
              <a:t>xmlns:xi</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"http://www.w3.org/2001/</a:t>
            </a:r>
            <a:r>
              <a:rPr lang="en-US" sz="1600" dirty="0" err="1">
                <a:solidFill>
                  <a:srgbClr val="993300"/>
                </a:solidFill>
                <a:latin typeface="Times New Roman"/>
                <a:ea typeface="Times New Roman"/>
                <a:cs typeface="Times New Roman"/>
              </a:rPr>
              <a:t>XInclude</a:t>
            </a:r>
            <a:r>
              <a:rPr lang="en-US" sz="1600" dirty="0">
                <a:solidFill>
                  <a:srgbClr val="993300"/>
                </a:solidFill>
                <a:latin typeface="Times New Roman"/>
                <a:ea typeface="Times New Roman"/>
                <a:cs typeface="Times New Roman"/>
              </a:rPr>
              <a:t>"</a:t>
            </a:r>
            <a:r>
              <a:rPr lang="en-US" sz="1600" dirty="0">
                <a:solidFill>
                  <a:srgbClr val="000096"/>
                </a:solidFill>
                <a:latin typeface="Times New Roman"/>
                <a:ea typeface="Times New Roman"/>
                <a:cs typeface="Times New Roman"/>
              </a:rPr>
              <a:t>&gt;</a:t>
            </a:r>
          </a:p>
          <a:p>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teiHeader</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fileDesc</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titleStmt</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&lt;title&gt;</a:t>
            </a:r>
            <a:r>
              <a:rPr lang="en-US" sz="1600" dirty="0">
                <a:solidFill>
                  <a:srgbClr val="000000"/>
                </a:solidFill>
                <a:latin typeface="Times New Roman"/>
                <a:ea typeface="Times New Roman"/>
                <a:cs typeface="Times New Roman"/>
              </a:rPr>
              <a:t>MD.Balt.JHU.L.119c</a:t>
            </a:r>
            <a:r>
              <a:rPr lang="en-US" sz="1600" dirty="0">
                <a:solidFill>
                  <a:srgbClr val="000096"/>
                </a:solidFill>
                <a:latin typeface="Times New Roman"/>
                <a:ea typeface="Times New Roman"/>
                <a:cs typeface="Times New Roman"/>
              </a:rPr>
              <a:t>&lt;/title&gt;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titleStmt</a:t>
            </a:r>
            <a:r>
              <a:rPr lang="en-US" sz="1600" dirty="0">
                <a:solidFill>
                  <a:srgbClr val="000096"/>
                </a:solidFill>
                <a:latin typeface="Times New Roman"/>
                <a:ea typeface="Times New Roman"/>
                <a:cs typeface="Times New Roman"/>
              </a:rPr>
              <a:t>&gt;</a:t>
            </a:r>
          </a:p>
          <a:p>
            <a:r>
              <a:rPr lang="en-US" sz="1600" dirty="0">
                <a:solidFill>
                  <a:srgbClr val="006400"/>
                </a:solidFill>
                <a:latin typeface="Times New Roman"/>
                <a:ea typeface="Times New Roman"/>
                <a:cs typeface="Times New Roman"/>
              </a:rPr>
              <a:t>&lt;!—</a:t>
            </a:r>
            <a:r>
              <a:rPr lang="en-US" sz="1600" dirty="0" err="1">
                <a:solidFill>
                  <a:srgbClr val="006400"/>
                </a:solidFill>
                <a:latin typeface="Times New Roman"/>
                <a:ea typeface="Times New Roman"/>
                <a:cs typeface="Times New Roman"/>
              </a:rPr>
              <a:t>publicationStmt</a:t>
            </a:r>
            <a:r>
              <a:rPr lang="en-US" sz="1600" dirty="0">
                <a:solidFill>
                  <a:srgbClr val="006400"/>
                </a:solidFill>
                <a:latin typeface="Times New Roman"/>
                <a:ea typeface="Times New Roman"/>
                <a:cs typeface="Times New Roman"/>
              </a:rPr>
              <a:t> start here  --&gt; </a:t>
            </a:r>
          </a:p>
          <a:p>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publicationStmt</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&lt;authority&gt;</a:t>
            </a:r>
            <a:r>
              <a:rPr lang="en-US" sz="1600" dirty="0">
                <a:solidFill>
                  <a:srgbClr val="000000"/>
                </a:solidFill>
                <a:latin typeface="Times New Roman"/>
                <a:ea typeface="Times New Roman"/>
                <a:cs typeface="Times New Roman"/>
              </a:rPr>
              <a:t>Brown University </a:t>
            </a:r>
            <a:r>
              <a:rPr lang="en-US" sz="1600" dirty="0">
                <a:solidFill>
                  <a:srgbClr val="969600"/>
                </a:solidFill>
                <a:latin typeface="Times New Roman"/>
                <a:ea typeface="Times New Roman"/>
                <a:cs typeface="Times New Roman"/>
              </a:rPr>
              <a:t>&amp;amp; </a:t>
            </a:r>
            <a:r>
              <a:rPr lang="en-US" sz="1600" dirty="0">
                <a:solidFill>
                  <a:srgbClr val="000000"/>
                </a:solidFill>
                <a:latin typeface="Times New Roman"/>
                <a:ea typeface="Times New Roman"/>
                <a:cs typeface="Times New Roman"/>
              </a:rPr>
              <a:t>Tufts University</a:t>
            </a:r>
            <a:r>
              <a:rPr lang="en-US" sz="1600" dirty="0">
                <a:solidFill>
                  <a:srgbClr val="000096"/>
                </a:solidFill>
                <a:latin typeface="Times New Roman"/>
                <a:ea typeface="Times New Roman"/>
                <a:cs typeface="Times New Roman"/>
              </a:rPr>
              <a:t>&lt;/authority&gt;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idno</a:t>
            </a:r>
            <a:r>
              <a:rPr lang="en-US" sz="1600" dirty="0">
                <a:solidFill>
                  <a:srgbClr val="F5844C"/>
                </a:solidFill>
                <a:latin typeface="Times New Roman"/>
                <a:ea typeface="Times New Roman"/>
                <a:cs typeface="Times New Roman"/>
              </a:rPr>
              <a:t> type</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a:t>
            </a:r>
            <a:r>
              <a:rPr lang="en-US" sz="1600" dirty="0" err="1">
                <a:solidFill>
                  <a:srgbClr val="993300"/>
                </a:solidFill>
                <a:latin typeface="Times New Roman"/>
                <a:ea typeface="Times New Roman"/>
                <a:cs typeface="Times New Roman"/>
              </a:rPr>
              <a:t>USEpigraphy</a:t>
            </a:r>
            <a:r>
              <a:rPr lang="en-US" sz="1600" dirty="0">
                <a:solidFill>
                  <a:srgbClr val="993300"/>
                </a:solidFill>
                <a:latin typeface="Times New Roman"/>
                <a:ea typeface="Times New Roman"/>
                <a:cs typeface="Times New Roman"/>
              </a:rPr>
              <a:t>"</a:t>
            </a:r>
            <a:r>
              <a:rPr lang="en-US" sz="1600" dirty="0">
                <a:solidFill>
                  <a:srgbClr val="F5844C"/>
                </a:solidFill>
                <a:latin typeface="Times New Roman"/>
                <a:ea typeface="Times New Roman"/>
                <a:cs typeface="Times New Roman"/>
              </a:rPr>
              <a:t> </a:t>
            </a:r>
            <a:r>
              <a:rPr lang="en-US" sz="1600" dirty="0" err="1">
                <a:solidFill>
                  <a:srgbClr val="F5844C"/>
                </a:solidFill>
                <a:latin typeface="Times New Roman"/>
                <a:ea typeface="Times New Roman"/>
                <a:cs typeface="Times New Roman"/>
              </a:rPr>
              <a:t>xml:id</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"MD.Balt.JHU.L.119c"</a:t>
            </a:r>
            <a:r>
              <a:rPr lang="en-US" sz="1600" dirty="0">
                <a:solidFill>
                  <a:srgbClr val="000096"/>
                </a:solidFill>
                <a:latin typeface="Times New Roman"/>
                <a:ea typeface="Times New Roman"/>
                <a:cs typeface="Times New Roman"/>
              </a:rPr>
              <a:t>&gt;</a:t>
            </a:r>
            <a:r>
              <a:rPr lang="en-US" sz="1600" dirty="0">
                <a:solidFill>
                  <a:srgbClr val="000000"/>
                </a:solidFill>
                <a:latin typeface="Times New Roman"/>
                <a:ea typeface="Times New Roman"/>
                <a:cs typeface="Times New Roman"/>
              </a:rPr>
              <a:t>Repeat USEP ID</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idno</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publicationStmt</a:t>
            </a:r>
            <a:r>
              <a:rPr lang="en-US" sz="1600" dirty="0">
                <a:solidFill>
                  <a:srgbClr val="000096"/>
                </a:solidFill>
                <a:latin typeface="Times New Roman"/>
                <a:ea typeface="Times New Roman"/>
                <a:cs typeface="Times New Roman"/>
              </a:rPr>
              <a:t>&gt;</a:t>
            </a:r>
          </a:p>
          <a:p>
            <a:endParaRPr lang="en-US" sz="1600" dirty="0">
              <a:solidFill>
                <a:srgbClr val="000000"/>
              </a:solidFill>
              <a:latin typeface="Calibri"/>
              <a:ea typeface="Calibri"/>
              <a:cs typeface="Calibri"/>
            </a:endParaRPr>
          </a:p>
          <a:p>
            <a:r>
              <a:rPr lang="mr-IN" sz="1600" b="1" dirty="0">
                <a:solidFill>
                  <a:srgbClr val="000000"/>
                </a:solidFill>
                <a:latin typeface="Calibri"/>
                <a:ea typeface="Calibri"/>
                <a:cs typeface="Calibri"/>
              </a:rPr>
              <a:t>…</a:t>
            </a:r>
            <a:endParaRPr lang="en-US" sz="1600" dirty="0">
              <a:latin typeface="Helvetica Neue"/>
            </a:endParaRPr>
          </a:p>
        </p:txBody>
      </p:sp>
      <p:sp>
        <p:nvSpPr>
          <p:cNvPr id="2" name="Title 1"/>
          <p:cNvSpPr>
            <a:spLocks noGrp="1"/>
          </p:cNvSpPr>
          <p:nvPr>
            <p:ph type="title"/>
          </p:nvPr>
        </p:nvSpPr>
        <p:spPr>
          <a:xfrm>
            <a:off x="1041062" y="466683"/>
            <a:ext cx="9720072" cy="1499616"/>
          </a:xfrm>
        </p:spPr>
        <p:txBody>
          <a:bodyPr/>
          <a:lstStyle/>
          <a:p>
            <a:r>
              <a:rPr lang="en-US" dirty="0"/>
              <a:t>So what does this Really look like</a:t>
            </a:r>
            <a:r>
              <a:rPr lang="is-IS" dirty="0"/>
              <a:t>….</a:t>
            </a:r>
            <a:endParaRPr lang="en-US" dirty="0"/>
          </a:p>
        </p:txBody>
      </p:sp>
      <p:cxnSp>
        <p:nvCxnSpPr>
          <p:cNvPr id="7" name="Straight Arrow Connector 6"/>
          <p:cNvCxnSpPr/>
          <p:nvPr/>
        </p:nvCxnSpPr>
        <p:spPr>
          <a:xfrm flipH="1">
            <a:off x="6161870" y="5198944"/>
            <a:ext cx="1195021" cy="28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 Box 2"/>
          <p:cNvSpPr txBox="1">
            <a:spLocks noChangeArrowheads="1"/>
          </p:cNvSpPr>
          <p:nvPr/>
        </p:nvSpPr>
        <p:spPr bwMode="auto">
          <a:xfrm>
            <a:off x="5874202" y="4667462"/>
            <a:ext cx="86677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Comment</a:t>
            </a:r>
          </a:p>
        </p:txBody>
      </p:sp>
      <p:sp>
        <p:nvSpPr>
          <p:cNvPr id="10" name="Text Box 2"/>
          <p:cNvSpPr txBox="1">
            <a:spLocks noChangeArrowheads="1"/>
          </p:cNvSpPr>
          <p:nvPr/>
        </p:nvSpPr>
        <p:spPr bwMode="auto">
          <a:xfrm>
            <a:off x="5893252" y="5752353"/>
            <a:ext cx="914400"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a:ea typeface="Calibri"/>
                <a:cs typeface="Times New Roman"/>
              </a:rPr>
              <a:t>Attribute</a:t>
            </a:r>
          </a:p>
        </p:txBody>
      </p:sp>
      <p:cxnSp>
        <p:nvCxnSpPr>
          <p:cNvPr id="11" name="Straight Arrow Connector 10"/>
          <p:cNvCxnSpPr/>
          <p:nvPr/>
        </p:nvCxnSpPr>
        <p:spPr>
          <a:xfrm flipH="1">
            <a:off x="4945469" y="4769351"/>
            <a:ext cx="899559" cy="25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 Box 2"/>
          <p:cNvSpPr txBox="1">
            <a:spLocks noChangeArrowheads="1"/>
          </p:cNvSpPr>
          <p:nvPr/>
        </p:nvSpPr>
        <p:spPr bwMode="auto">
          <a:xfrm>
            <a:off x="7980632" y="5999180"/>
            <a:ext cx="119062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Attribute Value</a:t>
            </a:r>
          </a:p>
        </p:txBody>
      </p:sp>
      <p:cxnSp>
        <p:nvCxnSpPr>
          <p:cNvPr id="13" name="Straight Arrow Connector 12"/>
          <p:cNvCxnSpPr>
            <a:cxnSpLocks/>
          </p:cNvCxnSpPr>
          <p:nvPr/>
        </p:nvCxnSpPr>
        <p:spPr>
          <a:xfrm flipH="1" flipV="1">
            <a:off x="5639714" y="6100927"/>
            <a:ext cx="2340918" cy="9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 Box 2"/>
          <p:cNvSpPr txBox="1">
            <a:spLocks noChangeArrowheads="1"/>
          </p:cNvSpPr>
          <p:nvPr/>
        </p:nvSpPr>
        <p:spPr bwMode="auto">
          <a:xfrm>
            <a:off x="7327900" y="4985977"/>
            <a:ext cx="1305464" cy="40467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latin typeface="Calibri"/>
                <a:ea typeface="Calibri"/>
                <a:cs typeface="Times New Roman"/>
              </a:rPr>
              <a:t>Predefined Entity</a:t>
            </a:r>
            <a:endParaRPr lang="en-US" sz="1100" dirty="0">
              <a:effectLst/>
              <a:latin typeface="Calibri"/>
              <a:ea typeface="Calibri"/>
              <a:cs typeface="Times New Roman"/>
            </a:endParaRPr>
          </a:p>
        </p:txBody>
      </p:sp>
      <p:cxnSp>
        <p:nvCxnSpPr>
          <p:cNvPr id="15" name="Straight Arrow Connector 14"/>
          <p:cNvCxnSpPr>
            <a:cxnSpLocks/>
            <a:stCxn id="16" idx="3"/>
          </p:cNvCxnSpPr>
          <p:nvPr/>
        </p:nvCxnSpPr>
        <p:spPr>
          <a:xfrm flipV="1">
            <a:off x="2130804" y="5579167"/>
            <a:ext cx="1314761" cy="5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1664079" y="5505005"/>
            <a:ext cx="46672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Tag</a:t>
            </a:r>
          </a:p>
        </p:txBody>
      </p:sp>
      <p:sp>
        <p:nvSpPr>
          <p:cNvPr id="17" name="Text Box 2"/>
          <p:cNvSpPr txBox="1">
            <a:spLocks noChangeArrowheads="1"/>
          </p:cNvSpPr>
          <p:nvPr/>
        </p:nvSpPr>
        <p:spPr bwMode="auto">
          <a:xfrm>
            <a:off x="498137" y="2786542"/>
            <a:ext cx="1085850"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Root element</a:t>
            </a:r>
          </a:p>
        </p:txBody>
      </p:sp>
      <p:cxnSp>
        <p:nvCxnSpPr>
          <p:cNvPr id="18" name="Straight Arrow Connector 17"/>
          <p:cNvCxnSpPr/>
          <p:nvPr/>
        </p:nvCxnSpPr>
        <p:spPr>
          <a:xfrm>
            <a:off x="1642465" y="3086922"/>
            <a:ext cx="843005" cy="271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H="1">
            <a:off x="4190163" y="5771705"/>
            <a:ext cx="1642726" cy="24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flipV="1">
            <a:off x="1897441" y="5331752"/>
            <a:ext cx="643242" cy="140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 Box 2"/>
          <p:cNvSpPr txBox="1">
            <a:spLocks noChangeArrowheads="1"/>
          </p:cNvSpPr>
          <p:nvPr/>
        </p:nvSpPr>
        <p:spPr bwMode="auto">
          <a:xfrm>
            <a:off x="5212960" y="1777999"/>
            <a:ext cx="1611167" cy="2815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latin typeface="Calibri"/>
                <a:ea typeface="Calibri"/>
                <a:cs typeface="Times New Roman"/>
              </a:rPr>
              <a:t>XML declaration</a:t>
            </a:r>
            <a:endParaRPr lang="en-US" sz="1100" dirty="0">
              <a:effectLst/>
              <a:latin typeface="Calibri"/>
              <a:ea typeface="Calibri"/>
              <a:cs typeface="Times New Roman"/>
            </a:endParaRPr>
          </a:p>
        </p:txBody>
      </p:sp>
      <p:cxnSp>
        <p:nvCxnSpPr>
          <p:cNvPr id="20" name="Straight Arrow Connector 19"/>
          <p:cNvCxnSpPr/>
          <p:nvPr/>
        </p:nvCxnSpPr>
        <p:spPr>
          <a:xfrm flipH="1">
            <a:off x="4825996" y="2061216"/>
            <a:ext cx="393128" cy="22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 Box 2"/>
          <p:cNvSpPr txBox="1">
            <a:spLocks noChangeArrowheads="1"/>
          </p:cNvSpPr>
          <p:nvPr/>
        </p:nvSpPr>
        <p:spPr bwMode="auto">
          <a:xfrm>
            <a:off x="6702569" y="3296481"/>
            <a:ext cx="1746639" cy="31750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latin typeface="Calibri"/>
                <a:ea typeface="Calibri"/>
                <a:cs typeface="Times New Roman"/>
              </a:rPr>
              <a:t>TEI namespace attributes</a:t>
            </a:r>
            <a:endParaRPr lang="en-US" sz="1100" dirty="0">
              <a:effectLst/>
              <a:latin typeface="Calibri"/>
              <a:ea typeface="Calibri"/>
              <a:cs typeface="Times New Roman"/>
            </a:endParaRPr>
          </a:p>
        </p:txBody>
      </p:sp>
      <p:cxnSp>
        <p:nvCxnSpPr>
          <p:cNvPr id="22" name="Straight Arrow Connector 21"/>
          <p:cNvCxnSpPr>
            <a:cxnSpLocks/>
          </p:cNvCxnSpPr>
          <p:nvPr/>
        </p:nvCxnSpPr>
        <p:spPr>
          <a:xfrm flipH="1">
            <a:off x="6307589" y="3320942"/>
            <a:ext cx="366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2"/>
          <p:cNvSpPr txBox="1">
            <a:spLocks noChangeArrowheads="1"/>
          </p:cNvSpPr>
          <p:nvPr/>
        </p:nvSpPr>
        <p:spPr bwMode="auto">
          <a:xfrm>
            <a:off x="8930736" y="1889793"/>
            <a:ext cx="2511964" cy="10312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100" dirty="0">
                <a:latin typeface="Calibri"/>
                <a:ea typeface="Calibri"/>
                <a:cs typeface="Times New Roman"/>
              </a:rPr>
              <a:t>Specifies that the document uses a subset of TEI P5 elements called </a:t>
            </a:r>
            <a:r>
              <a:rPr lang="en-US" sz="1100" dirty="0" err="1">
                <a:latin typeface="Calibri"/>
                <a:ea typeface="Calibri"/>
                <a:cs typeface="Times New Roman"/>
              </a:rPr>
              <a:t>Epidoc</a:t>
            </a:r>
            <a:r>
              <a:rPr lang="en-US" sz="1100" dirty="0">
                <a:latin typeface="Calibri"/>
                <a:ea typeface="Calibri"/>
                <a:cs typeface="Times New Roman"/>
              </a:rPr>
              <a:t>, and further, is a subset of those rules, specific to Brown—your processor will validate against this.</a:t>
            </a:r>
            <a:endParaRPr lang="en-US" sz="1100" dirty="0">
              <a:effectLst/>
              <a:latin typeface="Calibri"/>
              <a:ea typeface="Calibri"/>
              <a:cs typeface="Times New Roman"/>
            </a:endParaRPr>
          </a:p>
        </p:txBody>
      </p:sp>
      <p:cxnSp>
        <p:nvCxnSpPr>
          <p:cNvPr id="31" name="Straight Arrow Connector 30"/>
          <p:cNvCxnSpPr/>
          <p:nvPr/>
        </p:nvCxnSpPr>
        <p:spPr>
          <a:xfrm flipH="1">
            <a:off x="8521696" y="2277116"/>
            <a:ext cx="393128" cy="22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96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Let’s Break that down</a:t>
            </a:r>
          </a:p>
        </p:txBody>
      </p:sp>
      <p:sp>
        <p:nvSpPr>
          <p:cNvPr id="4" name="Subtitle 3"/>
          <p:cNvSpPr>
            <a:spLocks noGrp="1"/>
          </p:cNvSpPr>
          <p:nvPr>
            <p:ph type="subTitle" idx="1"/>
          </p:nvPr>
        </p:nvSpPr>
        <p:spPr/>
        <p:txBody>
          <a:bodyPr/>
          <a:lstStyle/>
          <a:p>
            <a:r>
              <a:rPr lang="en-US" dirty="0"/>
              <a:t>What my </a:t>
            </a:r>
            <a:r>
              <a:rPr lang="en-US"/>
              <a:t>mark-up actually looks </a:t>
            </a:r>
            <a:r>
              <a:rPr lang="en-US" dirty="0"/>
              <a:t>like</a:t>
            </a:r>
          </a:p>
        </p:txBody>
      </p:sp>
    </p:spTree>
    <p:extLst>
      <p:ext uri="{BB962C8B-B14F-4D97-AF65-F5344CB8AC3E}">
        <p14:creationId xmlns:p14="http://schemas.microsoft.com/office/powerpoint/2010/main" val="16381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3276</TotalTime>
  <Words>803</Words>
  <Application>Microsoft Macintosh PowerPoint</Application>
  <PresentationFormat>Widescreen</PresentationFormat>
  <Paragraphs>88</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Helvetica</vt:lpstr>
      <vt:lpstr>Helvetica Neue</vt:lpstr>
      <vt:lpstr>Times New Roman</vt:lpstr>
      <vt:lpstr>Tw Cen MT</vt:lpstr>
      <vt:lpstr>Tw Cen MT Condensed</vt:lpstr>
      <vt:lpstr>Wingdings 3</vt:lpstr>
      <vt:lpstr>Integral</vt:lpstr>
      <vt:lpstr>XML and Epidoc</vt:lpstr>
      <vt:lpstr>The Emerging Digital Humanities lifecycle</vt:lpstr>
      <vt:lpstr>A Gentle introduction</vt:lpstr>
      <vt:lpstr>Xml as a means of structuring information</vt:lpstr>
      <vt:lpstr>The relationship between xml and TEI</vt:lpstr>
      <vt:lpstr>So what does this Really look like….</vt:lpstr>
      <vt:lpstr>Let’s Break that down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XSLT for DH projects</dc:title>
  <dc:creator>May, Alexander B.</dc:creator>
  <cp:lastModifiedBy>May, Alexander B.</cp:lastModifiedBy>
  <cp:revision>198</cp:revision>
  <cp:lastPrinted>2016-08-15T13:23:21Z</cp:lastPrinted>
  <dcterms:created xsi:type="dcterms:W3CDTF">2016-03-22T11:57:02Z</dcterms:created>
  <dcterms:modified xsi:type="dcterms:W3CDTF">2018-04-10T14:44:35Z</dcterms:modified>
</cp:coreProperties>
</file>