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256" r:id="rId2"/>
    <p:sldId id="283" r:id="rId3"/>
    <p:sldId id="288" r:id="rId4"/>
    <p:sldId id="289" r:id="rId5"/>
    <p:sldId id="287" r:id="rId6"/>
    <p:sldId id="292" r:id="rId7"/>
    <p:sldId id="297" r:id="rId8"/>
    <p:sldId id="298" r:id="rId9"/>
    <p:sldId id="290" r:id="rId10"/>
    <p:sldId id="291" r:id="rId11"/>
    <p:sldId id="284" r:id="rId12"/>
    <p:sldId id="295" r:id="rId13"/>
    <p:sldId id="293" r:id="rId14"/>
    <p:sldId id="296" r:id="rId15"/>
    <p:sldId id="277" r:id="rId16"/>
    <p:sldId id="299" r:id="rId17"/>
    <p:sldId id="300" r:id="rId18"/>
    <p:sldId id="301" r:id="rId19"/>
    <p:sldId id="302" r:id="rId20"/>
    <p:sldId id="303" r:id="rId21"/>
    <p:sldId id="304" r:id="rId22"/>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438" autoAdjust="0"/>
  </p:normalViewPr>
  <p:slideViewPr>
    <p:cSldViewPr snapToGrid="0">
      <p:cViewPr varScale="1">
        <p:scale>
          <a:sx n="92" d="100"/>
          <a:sy n="92" d="100"/>
        </p:scale>
        <p:origin x="11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2A27E39D-B7BA-4F37-BE30-A1AD5CA0F7DB}" type="datetimeFigureOut">
              <a:rPr lang="en-US" smtClean="0"/>
              <a:t>8/15/2016</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6EB44640-87F1-494F-96CA-BDEA1C98843C}" type="slidenum">
              <a:rPr lang="en-US" smtClean="0"/>
              <a:t>‹#›</a:t>
            </a:fld>
            <a:endParaRPr lang="en-US"/>
          </a:p>
        </p:txBody>
      </p:sp>
    </p:spTree>
    <p:extLst>
      <p:ext uri="{BB962C8B-B14F-4D97-AF65-F5344CB8AC3E}">
        <p14:creationId xmlns:p14="http://schemas.microsoft.com/office/powerpoint/2010/main" val="850974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1032F552-1C25-4EC8-8338-8C47FB27F0DE}" type="datetimeFigureOut">
              <a:rPr lang="en-US" smtClean="0"/>
              <a:t>8/15/2016</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668A7F74-1ADE-41E5-B9B1-9EFA3DECC123}" type="slidenum">
              <a:rPr lang="en-US" smtClean="0"/>
              <a:t>‹#›</a:t>
            </a:fld>
            <a:endParaRPr lang="en-US"/>
          </a:p>
        </p:txBody>
      </p:sp>
    </p:spTree>
    <p:extLst>
      <p:ext uri="{BB962C8B-B14F-4D97-AF65-F5344CB8AC3E}">
        <p14:creationId xmlns:p14="http://schemas.microsoft.com/office/powerpoint/2010/main" val="200829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gentle introduction adapted from several longer course I have taken.  It is not meant to be comprehensive.  </a:t>
            </a:r>
            <a:r>
              <a:rPr lang="en-US" baseline="0" dirty="0" smtClean="0"/>
              <a:t>Part 1 is designed to introduce you to the basic concepts of xml.</a:t>
            </a:r>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1</a:t>
            </a:fld>
            <a:endParaRPr lang="en-US"/>
          </a:p>
        </p:txBody>
      </p:sp>
    </p:spTree>
    <p:extLst>
      <p:ext uri="{BB962C8B-B14F-4D97-AF65-F5344CB8AC3E}">
        <p14:creationId xmlns:p14="http://schemas.microsoft.com/office/powerpoint/2010/main" val="500859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A7F74-1ADE-41E5-B9B1-9EFA3DECC123}" type="slidenum">
              <a:rPr lang="en-US" smtClean="0"/>
              <a:t>12</a:t>
            </a:fld>
            <a:endParaRPr lang="en-US"/>
          </a:p>
        </p:txBody>
      </p:sp>
    </p:spTree>
    <p:extLst>
      <p:ext uri="{BB962C8B-B14F-4D97-AF65-F5344CB8AC3E}">
        <p14:creationId xmlns:p14="http://schemas.microsoft.com/office/powerpoint/2010/main" val="45312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XML representation has order: an XML document is an ordered sequence of elements. XML elements can also nest inside each other, as in the document here.</a:t>
            </a:r>
          </a:p>
          <a:p>
            <a:r>
              <a:rPr lang="en-US" sz="1200" b="0" i="0" kern="1200" dirty="0" smtClean="0">
                <a:solidFill>
                  <a:schemeClr val="tx1"/>
                </a:solidFill>
                <a:effectLst/>
                <a:latin typeface="+mn-lt"/>
                <a:ea typeface="+mn-ea"/>
                <a:cs typeface="+mn-cs"/>
              </a:rPr>
              <a:t>Take a minute and write down (or just think about) the different type of information that the XML is telling us in this case. What are the different elements and attributes conveying?</a:t>
            </a:r>
          </a:p>
          <a:p>
            <a:r>
              <a:rPr lang="en-US" sz="1200" b="0" i="0" kern="1200" dirty="0" smtClean="0">
                <a:solidFill>
                  <a:schemeClr val="tx1"/>
                </a:solidFill>
                <a:effectLst/>
                <a:latin typeface="+mn-lt"/>
                <a:ea typeface="+mn-ea"/>
                <a:cs typeface="+mn-cs"/>
              </a:rPr>
              <a:t>You’ll notice that in this example, we are taking certain concepts about literature and making them explicit through markup. Unless we had very good natural language processing, our computers would probably not be able to recognize that the work above is a sonnet (more specifically a Shakespearean sonnet), so we need to use our markup to make these statements. So, as we do literary analysis, we note that the poem has 14 lines, so we label the lines with the n attribute.* We further know that this group of lines has a rhyme scheme of </a:t>
            </a:r>
            <a:r>
              <a:rPr lang="en-US" sz="1200" b="0" i="0" kern="1200" dirty="0" err="1" smtClean="0">
                <a:solidFill>
                  <a:schemeClr val="tx1"/>
                </a:solidFill>
                <a:effectLst/>
                <a:latin typeface="+mn-lt"/>
                <a:ea typeface="+mn-ea"/>
                <a:cs typeface="+mn-cs"/>
              </a:rPr>
              <a:t>ababcdcdefefgg</a:t>
            </a:r>
            <a:r>
              <a:rPr lang="en-US" sz="1200" b="0" i="0" kern="1200" dirty="0" smtClean="0">
                <a:solidFill>
                  <a:schemeClr val="tx1"/>
                </a:solidFill>
                <a:effectLst/>
                <a:latin typeface="+mn-lt"/>
                <a:ea typeface="+mn-ea"/>
                <a:cs typeface="+mn-cs"/>
              </a:rPr>
              <a:t>, so we state that using the rhyme attribute. When doing literary analysis, we can come to the conclusion that a 14-line poem with this rhyme scheme is a sonnet. If we wanted to, we could also further state what the meter of the lines in the poem (iambic pentameter), or that the poem is broken down into 4 line groups: 3 quatrains, 1 couplet.</a:t>
            </a:r>
          </a:p>
          <a:p>
            <a:r>
              <a:rPr lang="en-US" sz="1200" b="0" i="0" kern="1200" dirty="0" smtClean="0">
                <a:solidFill>
                  <a:schemeClr val="tx1"/>
                </a:solidFill>
                <a:effectLst/>
                <a:latin typeface="+mn-lt"/>
                <a:ea typeface="+mn-ea"/>
                <a:cs typeface="+mn-cs"/>
              </a:rPr>
              <a:t>The markup also states that there is a name, and that this name is an epithet. This example also shows that you can do phrase-level literary analysis using markup.</a:t>
            </a:r>
          </a:p>
          <a:p>
            <a:pPr lv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8A7F74-1ADE-41E5-B9B1-9EFA3DECC123}" type="slidenum">
              <a:rPr lang="en-US" smtClean="0"/>
              <a:t>13</a:t>
            </a:fld>
            <a:endParaRPr lang="en-US"/>
          </a:p>
        </p:txBody>
      </p:sp>
    </p:spTree>
    <p:extLst>
      <p:ext uri="{BB962C8B-B14F-4D97-AF65-F5344CB8AC3E}">
        <p14:creationId xmlns:p14="http://schemas.microsoft.com/office/powerpoint/2010/main" val="3885756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XML representation has order: an XML document is an ordered sequence of elements. XML elements can also nest inside each other, as in the document here.</a:t>
            </a:r>
          </a:p>
          <a:p>
            <a:r>
              <a:rPr lang="en-US" sz="1200" b="0" i="0" kern="1200" dirty="0" smtClean="0">
                <a:solidFill>
                  <a:schemeClr val="tx1"/>
                </a:solidFill>
                <a:effectLst/>
                <a:latin typeface="+mn-lt"/>
                <a:ea typeface="+mn-ea"/>
                <a:cs typeface="+mn-cs"/>
              </a:rPr>
              <a:t>Take a minute and write down (or just think about) the different type of information that the XML is telling us in this case. What are the different elements and attributes conveying?</a:t>
            </a:r>
          </a:p>
          <a:p>
            <a:r>
              <a:rPr lang="en-US" sz="1200" b="0" i="0" kern="1200" dirty="0" smtClean="0">
                <a:solidFill>
                  <a:schemeClr val="tx1"/>
                </a:solidFill>
                <a:effectLst/>
                <a:latin typeface="+mn-lt"/>
                <a:ea typeface="+mn-ea"/>
                <a:cs typeface="+mn-cs"/>
              </a:rPr>
              <a:t>You’ll notice that in this example, we are taking certain concepts about literature and making them explicit through markup. Unless we had very good natural language processing, our computers would probably not be able to recognize that the work above is a sonnet (more specifically a Shakespearean sonnet), so we need to use our markup to make these statements. So, as we do literary analysis, we note that the poem has 14 lines, so we label the lines with the n attribute.* We further know that this group of lines has a rhyme scheme of </a:t>
            </a:r>
            <a:r>
              <a:rPr lang="en-US" sz="1200" b="0" i="0" kern="1200" dirty="0" err="1" smtClean="0">
                <a:solidFill>
                  <a:schemeClr val="tx1"/>
                </a:solidFill>
                <a:effectLst/>
                <a:latin typeface="+mn-lt"/>
                <a:ea typeface="+mn-ea"/>
                <a:cs typeface="+mn-cs"/>
              </a:rPr>
              <a:t>ababcdcdefefgg</a:t>
            </a:r>
            <a:r>
              <a:rPr lang="en-US" sz="1200" b="0" i="0" kern="1200" dirty="0" smtClean="0">
                <a:solidFill>
                  <a:schemeClr val="tx1"/>
                </a:solidFill>
                <a:effectLst/>
                <a:latin typeface="+mn-lt"/>
                <a:ea typeface="+mn-ea"/>
                <a:cs typeface="+mn-cs"/>
              </a:rPr>
              <a:t>, so we state that using the rhyme attribute. When doing literary analysis, we can come to the conclusion that a 14-line poem with this rhyme scheme is a sonnet. If we wanted to, we could also further state what the meter of the lines in the poem (iambic pentameter), or that the poem is broken down into 4 line groups: 3 quatrains, 1 couplet.</a:t>
            </a:r>
          </a:p>
          <a:p>
            <a:r>
              <a:rPr lang="en-US" sz="1200" b="0" i="0" kern="1200" dirty="0" smtClean="0">
                <a:solidFill>
                  <a:schemeClr val="tx1"/>
                </a:solidFill>
                <a:effectLst/>
                <a:latin typeface="+mn-lt"/>
                <a:ea typeface="+mn-ea"/>
                <a:cs typeface="+mn-cs"/>
              </a:rPr>
              <a:t>The markup also states that there is a name, and that this name is an epithet. This example also shows that you can do phrase-level literary analysis using markup.</a:t>
            </a:r>
          </a:p>
          <a:p>
            <a:pPr lv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8A7F74-1ADE-41E5-B9B1-9EFA3DECC123}" type="slidenum">
              <a:rPr lang="en-US" smtClean="0"/>
              <a:t>14</a:t>
            </a:fld>
            <a:endParaRPr lang="en-US"/>
          </a:p>
        </p:txBody>
      </p:sp>
    </p:spTree>
    <p:extLst>
      <p:ext uri="{BB962C8B-B14F-4D97-AF65-F5344CB8AC3E}">
        <p14:creationId xmlns:p14="http://schemas.microsoft.com/office/powerpoint/2010/main" val="215991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A7F74-1ADE-41E5-B9B1-9EFA3DECC123}" type="slidenum">
              <a:rPr lang="en-US" smtClean="0"/>
              <a:t>15</a:t>
            </a:fld>
            <a:endParaRPr lang="en-US"/>
          </a:p>
        </p:txBody>
      </p:sp>
    </p:spTree>
    <p:extLst>
      <p:ext uri="{BB962C8B-B14F-4D97-AF65-F5344CB8AC3E}">
        <p14:creationId xmlns:p14="http://schemas.microsoft.com/office/powerpoint/2010/main" val="2832433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Elements and attribute names must follow these rules:</a:t>
            </a:r>
          </a:p>
          <a:p>
            <a:pPr lvl="0"/>
            <a:r>
              <a:rPr lang="en-US" sz="1200" kern="1200" dirty="0" smtClean="0">
                <a:solidFill>
                  <a:schemeClr val="tx1"/>
                </a:solidFill>
                <a:effectLst/>
                <a:latin typeface="+mn-lt"/>
                <a:ea typeface="+mn-ea"/>
                <a:cs typeface="+mn-cs"/>
              </a:rPr>
              <a:t>They may contain letters, numbers, ideographs</a:t>
            </a:r>
          </a:p>
          <a:p>
            <a:pPr lvl="0"/>
            <a:r>
              <a:rPr lang="en-US" sz="1200" kern="1200" dirty="0" smtClean="0">
                <a:solidFill>
                  <a:schemeClr val="tx1"/>
                </a:solidFill>
                <a:effectLst/>
                <a:latin typeface="+mn-lt"/>
                <a:ea typeface="+mn-ea"/>
                <a:cs typeface="+mn-cs"/>
              </a:rPr>
              <a:t>They may not contain white space, or punctuation other than hyphen, period, and underscore</a:t>
            </a:r>
          </a:p>
          <a:p>
            <a:pPr lvl="0"/>
            <a:r>
              <a:rPr lang="en-US" sz="1200" kern="1200" dirty="0" smtClean="0">
                <a:solidFill>
                  <a:schemeClr val="tx1"/>
                </a:solidFill>
                <a:effectLst/>
                <a:latin typeface="+mn-lt"/>
                <a:ea typeface="+mn-ea"/>
                <a:cs typeface="+mn-cs"/>
              </a:rPr>
              <a:t>They must begin with a letter or underscore.</a:t>
            </a:r>
          </a:p>
          <a:p>
            <a:pPr lv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8A7F74-1ADE-41E5-B9B1-9EFA3DECC123}" type="slidenum">
              <a:rPr lang="en-US" smtClean="0"/>
              <a:t>16</a:t>
            </a:fld>
            <a:endParaRPr lang="en-US"/>
          </a:p>
        </p:txBody>
      </p:sp>
    </p:spTree>
    <p:extLst>
      <p:ext uri="{BB962C8B-B14F-4D97-AF65-F5344CB8AC3E}">
        <p14:creationId xmlns:p14="http://schemas.microsoft.com/office/powerpoint/2010/main" val="4090233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Elements and attribute names must follow these rules:</a:t>
            </a:r>
          </a:p>
          <a:p>
            <a:pPr lvl="0"/>
            <a:r>
              <a:rPr lang="en-US" sz="1200" kern="1200" dirty="0" smtClean="0">
                <a:solidFill>
                  <a:schemeClr val="tx1"/>
                </a:solidFill>
                <a:effectLst/>
                <a:latin typeface="+mn-lt"/>
                <a:ea typeface="+mn-ea"/>
                <a:cs typeface="+mn-cs"/>
              </a:rPr>
              <a:t>They may contain letters, numbers, ideographs</a:t>
            </a:r>
          </a:p>
          <a:p>
            <a:pPr lvl="0"/>
            <a:r>
              <a:rPr lang="en-US" sz="1200" kern="1200" dirty="0" smtClean="0">
                <a:solidFill>
                  <a:schemeClr val="tx1"/>
                </a:solidFill>
                <a:effectLst/>
                <a:latin typeface="+mn-lt"/>
                <a:ea typeface="+mn-ea"/>
                <a:cs typeface="+mn-cs"/>
              </a:rPr>
              <a:t>They may not contain white space, or punctuation other than hyphen, period, and underscore</a:t>
            </a:r>
          </a:p>
          <a:p>
            <a:pPr lvl="0"/>
            <a:r>
              <a:rPr lang="en-US" sz="1200" kern="1200" smtClean="0">
                <a:solidFill>
                  <a:schemeClr val="tx1"/>
                </a:solidFill>
                <a:effectLst/>
                <a:latin typeface="+mn-lt"/>
                <a:ea typeface="+mn-ea"/>
                <a:cs typeface="+mn-cs"/>
              </a:rPr>
              <a:t>They must begin with a letter or underscore.</a:t>
            </a:r>
          </a:p>
          <a:p>
            <a:pPr lv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8A7F74-1ADE-41E5-B9B1-9EFA3DECC123}" type="slidenum">
              <a:rPr lang="en-US" smtClean="0"/>
              <a:t>17</a:t>
            </a:fld>
            <a:endParaRPr lang="en-US"/>
          </a:p>
        </p:txBody>
      </p:sp>
    </p:spTree>
    <p:extLst>
      <p:ext uri="{BB962C8B-B14F-4D97-AF65-F5344CB8AC3E}">
        <p14:creationId xmlns:p14="http://schemas.microsoft.com/office/powerpoint/2010/main" val="1513706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Elements and attribute names must follow these rules:</a:t>
            </a:r>
          </a:p>
          <a:p>
            <a:pPr lvl="0"/>
            <a:r>
              <a:rPr lang="en-US" sz="1200" kern="1200" dirty="0" smtClean="0">
                <a:solidFill>
                  <a:schemeClr val="tx1"/>
                </a:solidFill>
                <a:effectLst/>
                <a:latin typeface="+mn-lt"/>
                <a:ea typeface="+mn-ea"/>
                <a:cs typeface="+mn-cs"/>
              </a:rPr>
              <a:t>They may contain letters, numbers, ideographs</a:t>
            </a:r>
          </a:p>
          <a:p>
            <a:pPr lvl="0"/>
            <a:r>
              <a:rPr lang="en-US" sz="1200" kern="1200" dirty="0" smtClean="0">
                <a:solidFill>
                  <a:schemeClr val="tx1"/>
                </a:solidFill>
                <a:effectLst/>
                <a:latin typeface="+mn-lt"/>
                <a:ea typeface="+mn-ea"/>
                <a:cs typeface="+mn-cs"/>
              </a:rPr>
              <a:t>They may not contain white space, or punctuation other than hyphen, period, and underscore</a:t>
            </a:r>
          </a:p>
          <a:p>
            <a:pPr lvl="0"/>
            <a:r>
              <a:rPr lang="en-US" sz="1200" kern="1200" smtClean="0">
                <a:solidFill>
                  <a:schemeClr val="tx1"/>
                </a:solidFill>
                <a:effectLst/>
                <a:latin typeface="+mn-lt"/>
                <a:ea typeface="+mn-ea"/>
                <a:cs typeface="+mn-cs"/>
              </a:rPr>
              <a:t>They must begin with a letter or underscore.</a:t>
            </a:r>
          </a:p>
          <a:p>
            <a:pPr lv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8A7F74-1ADE-41E5-B9B1-9EFA3DECC123}" type="slidenum">
              <a:rPr lang="en-US" smtClean="0"/>
              <a:t>18</a:t>
            </a:fld>
            <a:endParaRPr lang="en-US"/>
          </a:p>
        </p:txBody>
      </p:sp>
    </p:spTree>
    <p:extLst>
      <p:ext uri="{BB962C8B-B14F-4D97-AF65-F5344CB8AC3E}">
        <p14:creationId xmlns:p14="http://schemas.microsoft.com/office/powerpoint/2010/main" val="643749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Elements and attribute names must follow these rules:</a:t>
            </a:r>
          </a:p>
          <a:p>
            <a:pPr lvl="0"/>
            <a:r>
              <a:rPr lang="en-US" sz="1200" kern="1200" dirty="0" smtClean="0">
                <a:solidFill>
                  <a:schemeClr val="tx1"/>
                </a:solidFill>
                <a:effectLst/>
                <a:latin typeface="+mn-lt"/>
                <a:ea typeface="+mn-ea"/>
                <a:cs typeface="+mn-cs"/>
              </a:rPr>
              <a:t>They may contain letters, numbers, ideographs</a:t>
            </a:r>
          </a:p>
          <a:p>
            <a:pPr lvl="0"/>
            <a:r>
              <a:rPr lang="en-US" sz="1200" kern="1200" dirty="0" smtClean="0">
                <a:solidFill>
                  <a:schemeClr val="tx1"/>
                </a:solidFill>
                <a:effectLst/>
                <a:latin typeface="+mn-lt"/>
                <a:ea typeface="+mn-ea"/>
                <a:cs typeface="+mn-cs"/>
              </a:rPr>
              <a:t>They may not contain white space, or punctuation other than hyphen, period, and underscore</a:t>
            </a:r>
          </a:p>
          <a:p>
            <a:pPr lvl="0"/>
            <a:r>
              <a:rPr lang="en-US" sz="1200" kern="1200" smtClean="0">
                <a:solidFill>
                  <a:schemeClr val="tx1"/>
                </a:solidFill>
                <a:effectLst/>
                <a:latin typeface="+mn-lt"/>
                <a:ea typeface="+mn-ea"/>
                <a:cs typeface="+mn-cs"/>
              </a:rPr>
              <a:t>They must begin with a letter or underscore.</a:t>
            </a:r>
          </a:p>
          <a:p>
            <a:pPr lv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8A7F74-1ADE-41E5-B9B1-9EFA3DECC123}" type="slidenum">
              <a:rPr lang="en-US" smtClean="0"/>
              <a:t>19</a:t>
            </a:fld>
            <a:endParaRPr lang="en-US"/>
          </a:p>
        </p:txBody>
      </p:sp>
    </p:spTree>
    <p:extLst>
      <p:ext uri="{BB962C8B-B14F-4D97-AF65-F5344CB8AC3E}">
        <p14:creationId xmlns:p14="http://schemas.microsoft.com/office/powerpoint/2010/main" val="2751280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8A7F74-1ADE-41E5-B9B1-9EFA3DECC123}" type="slidenum">
              <a:rPr lang="en-US" smtClean="0"/>
              <a:t>20</a:t>
            </a:fld>
            <a:endParaRPr lang="en-US"/>
          </a:p>
        </p:txBody>
      </p:sp>
    </p:spTree>
    <p:extLst>
      <p:ext uri="{BB962C8B-B14F-4D97-AF65-F5344CB8AC3E}">
        <p14:creationId xmlns:p14="http://schemas.microsoft.com/office/powerpoint/2010/main" val="1676727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8A7F74-1ADE-41E5-B9B1-9EFA3DECC123}" type="slidenum">
              <a:rPr lang="en-US" smtClean="0"/>
              <a:t>21</a:t>
            </a:fld>
            <a:endParaRPr lang="en-US"/>
          </a:p>
        </p:txBody>
      </p:sp>
    </p:spTree>
    <p:extLst>
      <p:ext uri="{BB962C8B-B14F-4D97-AF65-F5344CB8AC3E}">
        <p14:creationId xmlns:p14="http://schemas.microsoft.com/office/powerpoint/2010/main" val="3149642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a:t>
            </a:r>
            <a:r>
              <a:rPr lang="en-US" dirty="0" err="1" smtClean="0">
                <a:effectLst/>
              </a:rPr>
              <a:t>eXtensible</a:t>
            </a:r>
            <a:r>
              <a:rPr lang="en-US" dirty="0" smtClean="0">
                <a:effectLst/>
              </a:rPr>
              <a:t> Markup Language (XML) is a markup language that defines a set of rules for encoding documents that is both human and machine-readable.  That is, XML is a standard for constructing your tags that describes the </a:t>
            </a:r>
            <a:r>
              <a:rPr lang="en-US" i="1" dirty="0" smtClean="0">
                <a:effectLst/>
              </a:rPr>
              <a:t>structure</a:t>
            </a:r>
            <a:r>
              <a:rPr lang="en-US" dirty="0" smtClean="0">
                <a:effectLst/>
              </a:rPr>
              <a:t> of a document, rather than just its appearance.  It is a simple, flexible and customizable.  </a:t>
            </a:r>
          </a:p>
          <a:p>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markup language is a system for annotating a document that is syntactically distinguishable from the text.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2</a:t>
            </a:fld>
            <a:endParaRPr lang="en-US"/>
          </a:p>
        </p:txBody>
      </p:sp>
    </p:spTree>
    <p:extLst>
      <p:ext uri="{BB962C8B-B14F-4D97-AF65-F5344CB8AC3E}">
        <p14:creationId xmlns:p14="http://schemas.microsoft.com/office/powerpoint/2010/main" val="212518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XML provides a very specific way of structuring information and of looking at the world. It asks us to identify pieces of information that we are interested in, and it asks us to group them together. We can represent these groupings in various different visual ways, all of which represent the same thing—XML’s structure. The first useful metaphor is that of a set of nested boxes, like in the example on the left. These boxes always nest perfectly within each other, and do not overlap. You can also think about the structure of XML as being like a tree, as in the middle example. Each XML document is a complete tree, and each XML element is like a branch of that tree. The example on the right shows XML as it is written, using a system of tags that mark the boundaries of the boxes and the structural groupings that make up the informational system. Each box or tree node (or element in XML parlance) is represented by a pair of tags that mark its beginning and its end, and these elements can be nested inside one another.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3</a:t>
            </a:fld>
            <a:endParaRPr lang="en-US"/>
          </a:p>
        </p:txBody>
      </p:sp>
    </p:spTree>
    <p:extLst>
      <p:ext uri="{BB962C8B-B14F-4D97-AF65-F5344CB8AC3E}">
        <p14:creationId xmlns:p14="http://schemas.microsoft.com/office/powerpoint/2010/main" val="212518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will mostly be looking at the syntax of xml, and the</a:t>
            </a:r>
            <a:r>
              <a:rPr lang="en-US" baseline="0" dirty="0" smtClean="0"/>
              <a:t> rules for creating xml documents.</a:t>
            </a:r>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4</a:t>
            </a:fld>
            <a:endParaRPr lang="en-US"/>
          </a:p>
        </p:txBody>
      </p:sp>
    </p:spTree>
    <p:extLst>
      <p:ext uri="{BB962C8B-B14F-4D97-AF65-F5344CB8AC3E}">
        <p14:creationId xmlns:p14="http://schemas.microsoft.com/office/powerpoint/2010/main" val="4108103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Note the root</a:t>
            </a:r>
            <a:r>
              <a:rPr lang="en-US" baseline="0" dirty="0" smtClean="0">
                <a:effectLst/>
              </a:rPr>
              <a:t> element.  This is absolutely necessary to create xml.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5</a:t>
            </a:fld>
            <a:endParaRPr lang="en-US"/>
          </a:p>
        </p:txBody>
      </p:sp>
    </p:spTree>
    <p:extLst>
      <p:ext uri="{BB962C8B-B14F-4D97-AF65-F5344CB8AC3E}">
        <p14:creationId xmlns:p14="http://schemas.microsoft.com/office/powerpoint/2010/main" val="212518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A7F74-1ADE-41E5-B9B1-9EFA3DECC123}" type="slidenum">
              <a:rPr lang="en-US" smtClean="0"/>
              <a:t>6</a:t>
            </a:fld>
            <a:endParaRPr lang="en-US"/>
          </a:p>
        </p:txBody>
      </p:sp>
    </p:spTree>
    <p:extLst>
      <p:ext uri="{BB962C8B-B14F-4D97-AF65-F5344CB8AC3E}">
        <p14:creationId xmlns:p14="http://schemas.microsoft.com/office/powerpoint/2010/main" val="283243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namespace is a collection of element and attribute names names</a:t>
            </a:r>
            <a:r>
              <a:rPr lang="en-US" baseline="0" dirty="0" smtClean="0"/>
              <a:t> uniquely identified by an explicit or implicit association to a Universal Resource Identifier (usually a </a:t>
            </a:r>
            <a:r>
              <a:rPr lang="en-US" baseline="0" dirty="0" err="1" smtClean="0"/>
              <a:t>url</a:t>
            </a:r>
            <a:r>
              <a:rPr lang="en-US" baseline="0" dirty="0" smtClean="0"/>
              <a:t>) Namespaces are invoked to differentiate elements  and attributes that have the same name but different meanings and different origins. Lets say we have the two documents, and notice how they share two elements: date &amp; id, which are used differently in each context.  What if we want to integrate the information?  In other words, how would we be able to distinguish between our elements.</a:t>
            </a:r>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7</a:t>
            </a:fld>
            <a:endParaRPr lang="en-US"/>
          </a:p>
        </p:txBody>
      </p:sp>
    </p:spTree>
    <p:extLst>
      <p:ext uri="{BB962C8B-B14F-4D97-AF65-F5344CB8AC3E}">
        <p14:creationId xmlns:p14="http://schemas.microsoft.com/office/powerpoint/2010/main" val="2167541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Although a namespace usually looks like a URL, that doesn't mean that one must be connected to the Internet to actually declare and use namespaces. Rather, the namespace is intended to serve as a virtual "container" for vocabulary and un-displayed content that can be shared in the Internet space. Typing the namespace URL in a browser doesn't mean it would show all the elements and attributes in that namespace; it's just a concept. So why is the URI in the form of a URL? The idea is that URLs</a:t>
            </a:r>
            <a:r>
              <a:rPr lang="en-US" sz="1200" kern="1200" baseline="0" dirty="0" smtClean="0">
                <a:solidFill>
                  <a:schemeClr val="tx1"/>
                </a:solidFill>
                <a:latin typeface="+mn-lt"/>
                <a:ea typeface="+mn-ea"/>
                <a:cs typeface="+mn-cs"/>
              </a:rPr>
              <a:t> are typically used because in </a:t>
            </a:r>
            <a:r>
              <a:rPr lang="en-US" sz="1200" kern="1200" baseline="0" dirty="0" err="1" smtClean="0">
                <a:solidFill>
                  <a:schemeClr val="tx1"/>
                </a:solidFill>
                <a:latin typeface="+mn-lt"/>
                <a:ea typeface="+mn-ea"/>
                <a:cs typeface="+mn-cs"/>
              </a:rPr>
              <a:t>webspace</a:t>
            </a:r>
            <a:r>
              <a:rPr lang="en-US" sz="1200" kern="1200" baseline="0" dirty="0" smtClean="0">
                <a:solidFill>
                  <a:schemeClr val="tx1"/>
                </a:solidFill>
                <a:latin typeface="+mn-lt"/>
                <a:ea typeface="+mn-ea"/>
                <a:cs typeface="+mn-cs"/>
              </a:rPr>
              <a:t> URLs are unique. But always remember that they are names, not locations!  Namespaces are crucial to  </a:t>
            </a:r>
            <a:r>
              <a:rPr lang="en-US" sz="1200" kern="1200" baseline="0" dirty="0" err="1" smtClean="0">
                <a:solidFill>
                  <a:schemeClr val="tx1"/>
                </a:solidFill>
                <a:latin typeface="+mn-lt"/>
                <a:ea typeface="+mn-ea"/>
                <a:cs typeface="+mn-cs"/>
              </a:rPr>
              <a:t>xslt</a:t>
            </a:r>
            <a:r>
              <a:rPr lang="en-US" sz="1200" kern="1200" baseline="0" dirty="0" smtClean="0">
                <a:solidFill>
                  <a:schemeClr val="tx1"/>
                </a:solidFill>
                <a:latin typeface="+mn-lt"/>
                <a:ea typeface="+mn-ea"/>
                <a:cs typeface="+mn-cs"/>
              </a:rPr>
              <a:t> because they are what will allow us to distinguish XSLT instructions for the other elements we want to appear in our results document.</a:t>
            </a:r>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8</a:t>
            </a:fld>
            <a:endParaRPr lang="en-US"/>
          </a:p>
        </p:txBody>
      </p:sp>
    </p:spTree>
    <p:extLst>
      <p:ext uri="{BB962C8B-B14F-4D97-AF65-F5344CB8AC3E}">
        <p14:creationId xmlns:p14="http://schemas.microsoft.com/office/powerpoint/2010/main" val="3823735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Elements and attribute names must follow these rules:</a:t>
            </a:r>
          </a:p>
          <a:p>
            <a:pPr lvl="0"/>
            <a:r>
              <a:rPr lang="en-US" sz="1200" kern="1200" dirty="0" smtClean="0">
                <a:solidFill>
                  <a:schemeClr val="tx1"/>
                </a:solidFill>
                <a:effectLst/>
                <a:latin typeface="+mn-lt"/>
                <a:ea typeface="+mn-ea"/>
                <a:cs typeface="+mn-cs"/>
              </a:rPr>
              <a:t>They may contain letters, numbers, ideographs</a:t>
            </a:r>
          </a:p>
          <a:p>
            <a:pPr lvl="0"/>
            <a:r>
              <a:rPr lang="en-US" sz="1200" kern="1200" dirty="0" smtClean="0">
                <a:solidFill>
                  <a:schemeClr val="tx1"/>
                </a:solidFill>
                <a:effectLst/>
                <a:latin typeface="+mn-lt"/>
                <a:ea typeface="+mn-ea"/>
                <a:cs typeface="+mn-cs"/>
              </a:rPr>
              <a:t>They may not contain white space, or punctuation other than hyphen, period, and underscore</a:t>
            </a:r>
          </a:p>
          <a:p>
            <a:pPr lvl="0"/>
            <a:r>
              <a:rPr lang="en-US" sz="1200" kern="1200" dirty="0" smtClean="0">
                <a:solidFill>
                  <a:schemeClr val="tx1"/>
                </a:solidFill>
                <a:effectLst/>
                <a:latin typeface="+mn-lt"/>
                <a:ea typeface="+mn-ea"/>
                <a:cs typeface="+mn-cs"/>
              </a:rPr>
              <a:t>They must begin with a letter or underscore.</a:t>
            </a:r>
          </a:p>
        </p:txBody>
      </p:sp>
      <p:sp>
        <p:nvSpPr>
          <p:cNvPr id="4" name="Slide Number Placeholder 3"/>
          <p:cNvSpPr>
            <a:spLocks noGrp="1"/>
          </p:cNvSpPr>
          <p:nvPr>
            <p:ph type="sldNum" sz="quarter" idx="10"/>
          </p:nvPr>
        </p:nvSpPr>
        <p:spPr/>
        <p:txBody>
          <a:bodyPr/>
          <a:lstStyle/>
          <a:p>
            <a:fld id="{668A7F74-1ADE-41E5-B9B1-9EFA3DECC123}" type="slidenum">
              <a:rPr lang="en-US" smtClean="0"/>
              <a:t>11</a:t>
            </a:fld>
            <a:endParaRPr lang="en-US"/>
          </a:p>
        </p:txBody>
      </p:sp>
    </p:spTree>
    <p:extLst>
      <p:ext uri="{BB962C8B-B14F-4D97-AF65-F5344CB8AC3E}">
        <p14:creationId xmlns:p14="http://schemas.microsoft.com/office/powerpoint/2010/main" val="2125188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8/15/2016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8/15/2016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8/15/2016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8/15/2016</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0066"/>
            <a:ext cx="7772400" cy="1463040"/>
          </a:xfrm>
        </p:spPr>
        <p:txBody>
          <a:bodyPr/>
          <a:lstStyle/>
          <a:p>
            <a:r>
              <a:rPr lang="en-US" dirty="0" smtClean="0"/>
              <a:t>XML and TEI</a:t>
            </a:r>
            <a:endParaRPr lang="en-US" dirty="0"/>
          </a:p>
        </p:txBody>
      </p:sp>
      <p:pic>
        <p:nvPicPr>
          <p:cNvPr id="7" name="Picture Placeholder 6"/>
          <p:cNvPicPr>
            <a:picLocks noGrp="1" noChangeAspect="1"/>
          </p:cNvPicPr>
          <p:nvPr>
            <p:ph type="pic" idx="1"/>
          </p:nvPr>
        </p:nvPicPr>
        <p:blipFill>
          <a:blip r:embed="rId3"/>
          <a:srcRect t="24785" b="24785"/>
          <a:stretch>
            <a:fillRect/>
          </a:stretch>
        </p:blipFill>
        <p:spPr>
          <a:prstGeom prst="rect">
            <a:avLst/>
          </a:prstGeom>
        </p:spPr>
      </p:pic>
      <p:sp>
        <p:nvSpPr>
          <p:cNvPr id="3" name="Subtitle 2"/>
          <p:cNvSpPr>
            <a:spLocks noGrp="1"/>
          </p:cNvSpPr>
          <p:nvPr>
            <p:ph type="body" sz="half" idx="2"/>
          </p:nvPr>
        </p:nvSpPr>
        <p:spPr>
          <a:xfrm>
            <a:off x="7797490" y="3282993"/>
            <a:ext cx="4311294" cy="1463040"/>
          </a:xfrm>
        </p:spPr>
        <p:txBody>
          <a:bodyPr>
            <a:normAutofit/>
          </a:bodyPr>
          <a:lstStyle/>
          <a:p>
            <a:r>
              <a:rPr lang="en-US" dirty="0" smtClean="0"/>
              <a:t>Part 1: Introduction to XML</a:t>
            </a:r>
          </a:p>
          <a:p>
            <a:endParaRPr lang="en-US" dirty="0" smtClean="0"/>
          </a:p>
          <a:p>
            <a:r>
              <a:rPr lang="en-US" sz="1400" dirty="0" smtClean="0"/>
              <a:t>Adapted from the Women Writers Project</a:t>
            </a:r>
            <a:endParaRPr lang="en-US" sz="1400" dirty="0"/>
          </a:p>
        </p:txBody>
      </p:sp>
      <p:pic>
        <p:nvPicPr>
          <p:cNvPr id="4" name="Picture 3"/>
          <p:cNvPicPr>
            <a:picLocks noChangeAspect="1"/>
          </p:cNvPicPr>
          <p:nvPr/>
        </p:nvPicPr>
        <p:blipFill>
          <a:blip r:embed="rId4"/>
          <a:stretch>
            <a:fillRect/>
          </a:stretch>
        </p:blipFill>
        <p:spPr>
          <a:xfrm>
            <a:off x="9190588" y="5259926"/>
            <a:ext cx="1723810" cy="847619"/>
          </a:xfrm>
          <a:prstGeom prst="rect">
            <a:avLst/>
          </a:prstGeom>
        </p:spPr>
      </p:pic>
    </p:spTree>
    <p:extLst>
      <p:ext uri="{BB962C8B-B14F-4D97-AF65-F5344CB8AC3E}">
        <p14:creationId xmlns:p14="http://schemas.microsoft.com/office/powerpoint/2010/main" val="52560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Tags and attributes</a:t>
            </a:r>
          </a:p>
        </p:txBody>
      </p:sp>
      <p:pic>
        <p:nvPicPr>
          <p:cNvPr id="5" name="Picture 4"/>
          <p:cNvPicPr>
            <a:picLocks noChangeAspect="1"/>
          </p:cNvPicPr>
          <p:nvPr/>
        </p:nvPicPr>
        <p:blipFill>
          <a:blip r:embed="rId2"/>
          <a:stretch>
            <a:fillRect/>
          </a:stretch>
        </p:blipFill>
        <p:spPr>
          <a:xfrm>
            <a:off x="1109277" y="2420552"/>
            <a:ext cx="5759113" cy="1494827"/>
          </a:xfrm>
          <a:prstGeom prst="rect">
            <a:avLst/>
          </a:prstGeom>
        </p:spPr>
      </p:pic>
      <p:sp>
        <p:nvSpPr>
          <p:cNvPr id="6" name="Rectangle 5"/>
          <p:cNvSpPr/>
          <p:nvPr/>
        </p:nvSpPr>
        <p:spPr>
          <a:xfrm>
            <a:off x="5417773" y="3986603"/>
            <a:ext cx="5482080" cy="2031325"/>
          </a:xfrm>
          <a:prstGeom prst="rect">
            <a:avLst/>
          </a:prstGeom>
        </p:spPr>
        <p:txBody>
          <a:bodyPr wrap="square">
            <a:spAutoFit/>
          </a:bodyPr>
          <a:lstStyle/>
          <a:p>
            <a:r>
              <a:rPr lang="en-US" dirty="0"/>
              <a:t>An XML attribute is like an adjective to the element’s noun, in that it modifies an element. However, attributes are a bit more detailed than adjectives. They tell you what aspect of the element they’re describing, like its type, or its size, or its color (the name of the attribute) and the specific descriptor within that category of information (the attribute value).</a:t>
            </a:r>
          </a:p>
        </p:txBody>
      </p:sp>
    </p:spTree>
    <p:extLst>
      <p:ext uri="{BB962C8B-B14F-4D97-AF65-F5344CB8AC3E}">
        <p14:creationId xmlns:p14="http://schemas.microsoft.com/office/powerpoint/2010/main" val="385158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pic>
        <p:nvPicPr>
          <p:cNvPr id="21" name="Picture 20"/>
          <p:cNvPicPr>
            <a:picLocks noChangeAspect="1"/>
          </p:cNvPicPr>
          <p:nvPr/>
        </p:nvPicPr>
        <p:blipFill>
          <a:blip r:embed="rId3"/>
          <a:stretch>
            <a:fillRect/>
          </a:stretch>
        </p:blipFill>
        <p:spPr>
          <a:xfrm>
            <a:off x="1148817" y="2172738"/>
            <a:ext cx="10377990" cy="2261870"/>
          </a:xfrm>
          <a:prstGeom prst="rect">
            <a:avLst/>
          </a:prstGeom>
        </p:spPr>
      </p:pic>
    </p:spTree>
    <p:extLst>
      <p:ext uri="{BB962C8B-B14F-4D97-AF65-F5344CB8AC3E}">
        <p14:creationId xmlns:p14="http://schemas.microsoft.com/office/powerpoint/2010/main" val="1856989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pic>
        <p:nvPicPr>
          <p:cNvPr id="9218" name="Picture 2" descr="http://m.c.lnkd.licdn.com/mpr/mpr/AAEAAQAAAAAAAAIkAAAAJGY2ZDdmYTU3LWY0MzYtNDIzYS1iZWM0LTkwMmYxZGEzZmM4Nw.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59844" y="2392362"/>
            <a:ext cx="6648450" cy="3810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31068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in detail</a:t>
            </a:r>
            <a:endParaRPr lang="en-US" dirty="0"/>
          </a:p>
        </p:txBody>
      </p:sp>
      <p:sp>
        <p:nvSpPr>
          <p:cNvPr id="3" name="Rectangle 2"/>
          <p:cNvSpPr/>
          <p:nvPr/>
        </p:nvSpPr>
        <p:spPr>
          <a:xfrm>
            <a:off x="816311" y="2084832"/>
            <a:ext cx="5054554" cy="3477875"/>
          </a:xfrm>
          <a:prstGeom prst="rect">
            <a:avLst/>
          </a:prstGeom>
        </p:spPr>
        <p:txBody>
          <a:bodyPr wrap="square">
            <a:spAutoFit/>
          </a:bodyPr>
          <a:lstStyle/>
          <a:p>
            <a:r>
              <a:rPr lang="en-US" sz="1000" dirty="0">
                <a:solidFill>
                  <a:srgbClr val="8B26C9"/>
                </a:solidFill>
                <a:latin typeface="Consolas" panose="020B0609020204030204" pitchFamily="49" charset="0"/>
                <a:cs typeface="Consolas" panose="020B0609020204030204" pitchFamily="49" charset="0"/>
              </a:rPr>
              <a:t>&lt;?xml version="1.0" encoding="UTF-8"?&gt;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96"/>
                </a:solidFill>
                <a:latin typeface="Consolas" panose="020B0609020204030204" pitchFamily="49" charset="0"/>
                <a:cs typeface="Consolas" panose="020B0609020204030204" pitchFamily="49" charset="0"/>
              </a:rPr>
              <a:t>&lt;div</a:t>
            </a:r>
            <a:r>
              <a:rPr lang="en-US" sz="1000" dirty="0">
                <a:solidFill>
                  <a:srgbClr val="F5844C"/>
                </a:solidFill>
                <a:latin typeface="Consolas" panose="020B0609020204030204" pitchFamily="49" charset="0"/>
                <a:cs typeface="Consolas" panose="020B0609020204030204" pitchFamily="49" charset="0"/>
              </a:rPr>
              <a:t> type</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"poem"</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"18"</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96"/>
                </a:solidFill>
                <a:latin typeface="Consolas" panose="020B0609020204030204" pitchFamily="49" charset="0"/>
                <a:cs typeface="Consolas" panose="020B0609020204030204" pitchFamily="49" charset="0"/>
              </a:rPr>
              <a:t>&lt;head&gt;</a:t>
            </a:r>
            <a:r>
              <a:rPr lang="en-US" sz="1000" dirty="0">
                <a:solidFill>
                  <a:srgbClr val="000000"/>
                </a:solidFill>
                <a:latin typeface="Consolas" panose="020B0609020204030204" pitchFamily="49" charset="0"/>
                <a:cs typeface="Consolas" panose="020B0609020204030204" pitchFamily="49" charset="0"/>
              </a:rPr>
              <a:t>Sonnet 18</a:t>
            </a:r>
            <a:r>
              <a:rPr lang="en-US" sz="1000" dirty="0">
                <a:solidFill>
                  <a:srgbClr val="000096"/>
                </a:solidFill>
                <a:latin typeface="Consolas" panose="020B0609020204030204" pitchFamily="49" charset="0"/>
                <a:cs typeface="Consolas" panose="020B0609020204030204" pitchFamily="49" charset="0"/>
              </a:rPr>
              <a:t>&lt;/head&gt;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96"/>
                </a:solidFill>
                <a:latin typeface="Consolas" panose="020B0609020204030204" pitchFamily="49" charset="0"/>
                <a:cs typeface="Consolas" panose="020B0609020204030204" pitchFamily="49" charset="0"/>
              </a:rPr>
              <a:t>&lt;</a:t>
            </a:r>
            <a:r>
              <a:rPr lang="en-US" sz="1000" dirty="0" err="1">
                <a:solidFill>
                  <a:srgbClr val="000096"/>
                </a:solidFill>
                <a:latin typeface="Consolas" panose="020B0609020204030204" pitchFamily="49" charset="0"/>
                <a:cs typeface="Consolas" panose="020B0609020204030204" pitchFamily="49" charset="0"/>
              </a:rPr>
              <a:t>lg</a:t>
            </a:r>
            <a:r>
              <a:rPr lang="en-US" sz="1000" dirty="0">
                <a:solidFill>
                  <a:srgbClr val="F5844C"/>
                </a:solidFill>
                <a:latin typeface="Consolas" panose="020B0609020204030204" pitchFamily="49" charset="0"/>
                <a:cs typeface="Consolas" panose="020B0609020204030204" pitchFamily="49" charset="0"/>
              </a:rPr>
              <a:t> type</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"sonnet"</a:t>
            </a:r>
            <a:r>
              <a:rPr lang="en-US" sz="1000" dirty="0">
                <a:solidFill>
                  <a:srgbClr val="F5844C"/>
                </a:solidFill>
                <a:latin typeface="Consolas" panose="020B0609020204030204" pitchFamily="49" charset="0"/>
                <a:cs typeface="Consolas" panose="020B0609020204030204" pitchFamily="49" charset="0"/>
              </a:rPr>
              <a:t> rhyme</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a:t>
            </a:r>
            <a:r>
              <a:rPr lang="en-US" sz="1000" dirty="0" err="1">
                <a:solidFill>
                  <a:srgbClr val="993300"/>
                </a:solidFill>
                <a:latin typeface="Consolas" panose="020B0609020204030204" pitchFamily="49" charset="0"/>
                <a:cs typeface="Consolas" panose="020B0609020204030204" pitchFamily="49" charset="0"/>
              </a:rPr>
              <a:t>ababcdcdefefgg</a:t>
            </a:r>
            <a:r>
              <a:rPr lang="en-US" sz="1000" dirty="0">
                <a:solidFill>
                  <a:srgbClr val="993300"/>
                </a:solidFill>
                <a:latin typeface="Consolas" panose="020B0609020204030204" pitchFamily="49" charset="0"/>
                <a:cs typeface="Consolas" panose="020B0609020204030204" pitchFamily="49" charset="0"/>
              </a:rPr>
              <a:t>"</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"1"</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Shall I compare thee to a summer's day?</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"2"</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Thou art more lovely and more temperate.</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"3"</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Rough winds do shake the darling buds of </a:t>
            </a:r>
            <a:r>
              <a:rPr lang="en-US" sz="1000" dirty="0">
                <a:solidFill>
                  <a:srgbClr val="000096"/>
                </a:solidFill>
                <a:latin typeface="Consolas" panose="020B0609020204030204" pitchFamily="49" charset="0"/>
                <a:cs typeface="Consolas" panose="020B0609020204030204" pitchFamily="49" charset="0"/>
              </a:rPr>
              <a:t>&lt;name&gt;</a:t>
            </a:r>
            <a:r>
              <a:rPr lang="en-US" sz="1000" dirty="0">
                <a:solidFill>
                  <a:srgbClr val="000000"/>
                </a:solidFill>
                <a:latin typeface="Consolas" panose="020B0609020204030204" pitchFamily="49" charset="0"/>
                <a:cs typeface="Consolas" panose="020B0609020204030204" pitchFamily="49" charset="0"/>
              </a:rPr>
              <a:t>May</a:t>
            </a:r>
            <a:r>
              <a:rPr lang="en-US" sz="1000" dirty="0">
                <a:solidFill>
                  <a:srgbClr val="000096"/>
                </a:solidFill>
                <a:latin typeface="Consolas" panose="020B0609020204030204" pitchFamily="49" charset="0"/>
                <a:cs typeface="Consolas" panose="020B0609020204030204" pitchFamily="49" charset="0"/>
              </a:rPr>
              <a:t>&lt;/name&gt;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"4"</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And summer's lease hath all too short a date.</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"5"</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Sometime too hot the eye of heaven shines,</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"6"</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And often is his gold complexion </a:t>
            </a:r>
            <a:r>
              <a:rPr lang="en-US" sz="1000" dirty="0" err="1">
                <a:solidFill>
                  <a:srgbClr val="000000"/>
                </a:solidFill>
                <a:latin typeface="Consolas" panose="020B0609020204030204" pitchFamily="49" charset="0"/>
                <a:cs typeface="Consolas" panose="020B0609020204030204" pitchFamily="49" charset="0"/>
              </a:rPr>
              <a:t>dimm'd</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"7"</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And every fair from fair sometime declines,</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"8"</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By chance or nature's changing course </a:t>
            </a:r>
            <a:r>
              <a:rPr lang="en-US" sz="1000" dirty="0" err="1">
                <a:solidFill>
                  <a:srgbClr val="000000"/>
                </a:solidFill>
                <a:latin typeface="Consolas" panose="020B0609020204030204" pitchFamily="49" charset="0"/>
                <a:cs typeface="Consolas" panose="020B0609020204030204" pitchFamily="49" charset="0"/>
              </a:rPr>
              <a:t>untrimm'd</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"9"</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But thy eternal summer shall not fade</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"10"</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Nor lose possession of that fair thou </a:t>
            </a:r>
            <a:r>
              <a:rPr lang="en-US" sz="1000" dirty="0" err="1">
                <a:solidFill>
                  <a:srgbClr val="000000"/>
                </a:solidFill>
                <a:latin typeface="Consolas" panose="020B0609020204030204" pitchFamily="49" charset="0"/>
                <a:cs typeface="Consolas" panose="020B0609020204030204" pitchFamily="49" charset="0"/>
              </a:rPr>
              <a:t>ow'st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"11"</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Nor shall </a:t>
            </a:r>
            <a:r>
              <a:rPr lang="en-US" sz="1000" dirty="0">
                <a:solidFill>
                  <a:srgbClr val="000096"/>
                </a:solidFill>
                <a:latin typeface="Consolas" panose="020B0609020204030204" pitchFamily="49" charset="0"/>
                <a:cs typeface="Consolas" panose="020B0609020204030204" pitchFamily="49" charset="0"/>
              </a:rPr>
              <a:t>&lt;name</a:t>
            </a:r>
            <a:r>
              <a:rPr lang="en-US" sz="1000" dirty="0">
                <a:solidFill>
                  <a:srgbClr val="F5844C"/>
                </a:solidFill>
                <a:latin typeface="Consolas" panose="020B0609020204030204" pitchFamily="49" charset="0"/>
                <a:cs typeface="Consolas" panose="020B0609020204030204" pitchFamily="49" charset="0"/>
              </a:rPr>
              <a:t> type</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"epithet"</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Death</a:t>
            </a:r>
            <a:r>
              <a:rPr lang="en-US" sz="1000" dirty="0">
                <a:solidFill>
                  <a:srgbClr val="000096"/>
                </a:solidFill>
                <a:latin typeface="Consolas" panose="020B0609020204030204" pitchFamily="49" charset="0"/>
                <a:cs typeface="Consolas" panose="020B0609020204030204" pitchFamily="49" charset="0"/>
              </a:rPr>
              <a:t>&lt;/name&gt;</a:t>
            </a:r>
            <a:r>
              <a:rPr lang="en-US" sz="1000" dirty="0">
                <a:solidFill>
                  <a:srgbClr val="000000"/>
                </a:solidFill>
                <a:latin typeface="Consolas" panose="020B0609020204030204" pitchFamily="49" charset="0"/>
                <a:cs typeface="Consolas" panose="020B0609020204030204" pitchFamily="49" charset="0"/>
              </a:rPr>
              <a:t> brag thou </a:t>
            </a:r>
            <a:r>
              <a:rPr lang="en-US" sz="1000" dirty="0" err="1">
                <a:solidFill>
                  <a:srgbClr val="000000"/>
                </a:solidFill>
                <a:latin typeface="Consolas" panose="020B0609020204030204" pitchFamily="49" charset="0"/>
                <a:cs typeface="Consolas" panose="020B0609020204030204" pitchFamily="49" charset="0"/>
              </a:rPr>
              <a:t>wander'st</a:t>
            </a:r>
            <a:r>
              <a:rPr lang="en-US" sz="1000" dirty="0">
                <a:solidFill>
                  <a:srgbClr val="000000"/>
                </a:solidFill>
                <a:latin typeface="Consolas" panose="020B0609020204030204" pitchFamily="49" charset="0"/>
                <a:cs typeface="Consolas" panose="020B0609020204030204" pitchFamily="49" charset="0"/>
              </a:rPr>
              <a:t> in his shade,</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"12"</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When in eternal lines to time thou </a:t>
            </a:r>
            <a:r>
              <a:rPr lang="en-US" sz="1000" dirty="0" err="1">
                <a:solidFill>
                  <a:srgbClr val="000000"/>
                </a:solidFill>
                <a:latin typeface="Consolas" panose="020B0609020204030204" pitchFamily="49" charset="0"/>
                <a:cs typeface="Consolas" panose="020B0609020204030204" pitchFamily="49" charset="0"/>
              </a:rPr>
              <a:t>grow'st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"13"</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So long as men can breathe or eyes can see,</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"14"</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So long lives this, and this gives life to thee.</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96"/>
                </a:solidFill>
                <a:latin typeface="Consolas" panose="020B0609020204030204" pitchFamily="49" charset="0"/>
                <a:cs typeface="Consolas" panose="020B0609020204030204" pitchFamily="49" charset="0"/>
              </a:rPr>
              <a:t>&lt;/</a:t>
            </a:r>
            <a:r>
              <a:rPr lang="en-US" sz="1000" dirty="0" err="1">
                <a:solidFill>
                  <a:srgbClr val="000096"/>
                </a:solidFill>
                <a:latin typeface="Consolas" panose="020B0609020204030204" pitchFamily="49" charset="0"/>
                <a:cs typeface="Consolas" panose="020B0609020204030204" pitchFamily="49" charset="0"/>
              </a:rPr>
              <a:t>lg</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96"/>
                </a:solidFill>
                <a:latin typeface="Consolas" panose="020B0609020204030204" pitchFamily="49" charset="0"/>
                <a:cs typeface="Consolas" panose="020B0609020204030204" pitchFamily="49" charset="0"/>
              </a:rPr>
              <a:t>&lt;/div&gt;</a:t>
            </a:r>
            <a:endParaRPr lang="en-US" sz="1000" dirty="0">
              <a:latin typeface="Consolas" panose="020B0609020204030204" pitchFamily="49" charset="0"/>
              <a:cs typeface="Consolas" panose="020B0609020204030204" pitchFamily="49" charset="0"/>
            </a:endParaRPr>
          </a:p>
        </p:txBody>
      </p:sp>
      <p:sp>
        <p:nvSpPr>
          <p:cNvPr id="4" name="Rectangle 3"/>
          <p:cNvSpPr/>
          <p:nvPr/>
        </p:nvSpPr>
        <p:spPr>
          <a:xfrm>
            <a:off x="5870865" y="576727"/>
            <a:ext cx="6078680" cy="5509200"/>
          </a:xfrm>
          <a:prstGeom prst="rect">
            <a:avLst/>
          </a:prstGeom>
        </p:spPr>
        <p:txBody>
          <a:bodyPr wrap="square">
            <a:spAutoFit/>
          </a:bodyPr>
          <a:lstStyle/>
          <a:p>
            <a:r>
              <a:rPr lang="en-US" sz="1600" dirty="0"/>
              <a:t>XML representation has order: an XML document is an ordered sequence of elements. XML elements can also nest inside each other, as in the document here.</a:t>
            </a:r>
          </a:p>
          <a:p>
            <a:endParaRPr lang="en-US" sz="1600" dirty="0" smtClean="0"/>
          </a:p>
          <a:p>
            <a:r>
              <a:rPr lang="en-US" sz="1600" dirty="0" smtClean="0"/>
              <a:t>You’ll </a:t>
            </a:r>
            <a:r>
              <a:rPr lang="en-US" sz="1600" dirty="0"/>
              <a:t>notice that in this example, we are taking certain concepts about literature and making them explicit through markup. Unless we had very good natural language processing, our computers would probably not be able to recognize that the work above is a sonnet (more specifically a Shakespearean sonnet), so we need to use our markup to make these statements. So, as we do literary analysis, we note that the poem has 14 lines, so we label the lines with the n attribute</a:t>
            </a:r>
            <a:r>
              <a:rPr lang="en-US" sz="1600" dirty="0" smtClean="0"/>
              <a:t>. </a:t>
            </a:r>
            <a:r>
              <a:rPr lang="en-US" sz="1600" dirty="0"/>
              <a:t>We further know that this group of lines has a rhyme scheme of </a:t>
            </a:r>
            <a:r>
              <a:rPr lang="en-US" sz="1600" dirty="0" err="1"/>
              <a:t>ababcdcdefefgg</a:t>
            </a:r>
            <a:r>
              <a:rPr lang="en-US" sz="1600" dirty="0"/>
              <a:t>, so we state that using the rhyme attribute. When doing literary analysis, we can come to the conclusion that a 14-line poem with this rhyme scheme is a sonnet. If we wanted to, we could also further state what the meter of the lines in the poem (iambic pentameter), or that the poem is broken down into 4 line groups: 3 quatrains, 1 couplet.</a:t>
            </a:r>
          </a:p>
          <a:p>
            <a:endParaRPr lang="en-US" sz="1600" dirty="0" smtClean="0"/>
          </a:p>
          <a:p>
            <a:r>
              <a:rPr lang="en-US" sz="1600" dirty="0" smtClean="0"/>
              <a:t>The </a:t>
            </a:r>
            <a:r>
              <a:rPr lang="en-US" sz="1600" dirty="0"/>
              <a:t>markup also states that there is a name, and that this name is an epithet. This example also shows that you can do phrase-level literary analysis using markup.</a:t>
            </a:r>
          </a:p>
          <a:p>
            <a:pPr lvl="0"/>
            <a:endParaRPr lang="en-US" sz="1600" dirty="0"/>
          </a:p>
        </p:txBody>
      </p:sp>
    </p:spTree>
    <p:extLst>
      <p:ext uri="{BB962C8B-B14F-4D97-AF65-F5344CB8AC3E}">
        <p14:creationId xmlns:p14="http://schemas.microsoft.com/office/powerpoint/2010/main" val="3421832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in detail</a:t>
            </a:r>
            <a:endParaRPr lang="en-US" dirty="0"/>
          </a:p>
        </p:txBody>
      </p:sp>
      <p:sp>
        <p:nvSpPr>
          <p:cNvPr id="7" name="Rectangle 6"/>
          <p:cNvSpPr/>
          <p:nvPr/>
        </p:nvSpPr>
        <p:spPr>
          <a:xfrm>
            <a:off x="1024128" y="2084832"/>
            <a:ext cx="3433572" cy="1569660"/>
          </a:xfrm>
          <a:prstGeom prst="rect">
            <a:avLst/>
          </a:prstGeom>
        </p:spPr>
        <p:txBody>
          <a:bodyPr wrap="square">
            <a:spAutoFit/>
          </a:bodyPr>
          <a:lstStyle/>
          <a:p>
            <a:r>
              <a:rPr lang="en-US" sz="1600" b="1" dirty="0" smtClean="0"/>
              <a:t>Warp Speed, </a:t>
            </a:r>
            <a:r>
              <a:rPr lang="en-US" sz="1600" b="1" dirty="0" err="1" smtClean="0"/>
              <a:t>Ms</a:t>
            </a:r>
            <a:r>
              <a:rPr lang="en-US" sz="1600" b="1" dirty="0" smtClean="0"/>
              <a:t> Bright!</a:t>
            </a:r>
          </a:p>
          <a:p>
            <a:r>
              <a:rPr lang="en-US" sz="1600" dirty="0" smtClean="0"/>
              <a:t>There </a:t>
            </a:r>
            <a:r>
              <a:rPr lang="en-US" sz="1600" dirty="0"/>
              <a:t>was a young lady named Bright,</a:t>
            </a:r>
          </a:p>
          <a:p>
            <a:r>
              <a:rPr lang="en-US" sz="1600" dirty="0"/>
              <a:t>Who travelled much faster than light,</a:t>
            </a:r>
          </a:p>
          <a:p>
            <a:r>
              <a:rPr lang="en-US" sz="1600" dirty="0"/>
              <a:t>She departed one day,</a:t>
            </a:r>
          </a:p>
          <a:p>
            <a:r>
              <a:rPr lang="en-US" sz="1600" dirty="0"/>
              <a:t>In a relative way,</a:t>
            </a:r>
          </a:p>
          <a:p>
            <a:r>
              <a:rPr lang="en-US" sz="1600" dirty="0"/>
              <a:t>And returned on the previous night.</a:t>
            </a:r>
          </a:p>
        </p:txBody>
      </p:sp>
      <p:sp>
        <p:nvSpPr>
          <p:cNvPr id="8" name="Rectangle 7"/>
          <p:cNvSpPr/>
          <p:nvPr/>
        </p:nvSpPr>
        <p:spPr>
          <a:xfrm>
            <a:off x="4939146" y="2084832"/>
            <a:ext cx="6096000" cy="1785104"/>
          </a:xfrm>
          <a:prstGeom prst="rect">
            <a:avLst/>
          </a:prstGeom>
        </p:spPr>
        <p:txBody>
          <a:bodyPr>
            <a:spAutoFit/>
          </a:bodyPr>
          <a:lstStyle/>
          <a:p>
            <a:r>
              <a:rPr lang="en-US" sz="1000" dirty="0">
                <a:solidFill>
                  <a:srgbClr val="8B26C9"/>
                </a:solidFill>
                <a:latin typeface="Consolas" panose="020B0609020204030204" pitchFamily="49" charset="0"/>
                <a:cs typeface="Consolas" panose="020B0609020204030204" pitchFamily="49" charset="0"/>
              </a:rPr>
              <a:t>&lt;?xml version="1.0" encoding="UTF-8"?&gt;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96"/>
                </a:solidFill>
                <a:latin typeface="Consolas" panose="020B0609020204030204" pitchFamily="49" charset="0"/>
                <a:cs typeface="Consolas" panose="020B0609020204030204" pitchFamily="49" charset="0"/>
              </a:rPr>
              <a:t>&lt;</a:t>
            </a:r>
            <a:r>
              <a:rPr lang="en-US" sz="1000" dirty="0" err="1">
                <a:solidFill>
                  <a:srgbClr val="000096"/>
                </a:solidFill>
                <a:latin typeface="Consolas" panose="020B0609020204030204" pitchFamily="49" charset="0"/>
                <a:cs typeface="Consolas" panose="020B0609020204030204" pitchFamily="49" charset="0"/>
              </a:rPr>
              <a:t>lg</a:t>
            </a:r>
            <a:r>
              <a:rPr lang="en-US" sz="1000" dirty="0">
                <a:solidFill>
                  <a:srgbClr val="F5844C"/>
                </a:solidFill>
                <a:latin typeface="Consolas" panose="020B0609020204030204" pitchFamily="49" charset="0"/>
                <a:cs typeface="Consolas" panose="020B0609020204030204" pitchFamily="49" charset="0"/>
              </a:rPr>
              <a:t> type</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"limerick"</a:t>
            </a:r>
            <a:r>
              <a:rPr lang="en-US" sz="1000" dirty="0">
                <a:solidFill>
                  <a:srgbClr val="F5844C"/>
                </a:solidFill>
                <a:latin typeface="Consolas" panose="020B0609020204030204" pitchFamily="49" charset="0"/>
                <a:cs typeface="Consolas" panose="020B0609020204030204" pitchFamily="49" charset="0"/>
              </a:rPr>
              <a:t> rhyme</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a:t>
            </a:r>
            <a:r>
              <a:rPr lang="en-US" sz="1000" dirty="0" err="1">
                <a:solidFill>
                  <a:srgbClr val="993300"/>
                </a:solidFill>
                <a:latin typeface="Consolas" panose="020B0609020204030204" pitchFamily="49" charset="0"/>
                <a:cs typeface="Consolas" panose="020B0609020204030204" pitchFamily="49" charset="0"/>
              </a:rPr>
              <a:t>aabba</a:t>
            </a:r>
            <a:r>
              <a:rPr lang="en-US" sz="1000" dirty="0">
                <a:solidFill>
                  <a:srgbClr val="993300"/>
                </a:solidFill>
                <a:latin typeface="Consolas" panose="020B0609020204030204" pitchFamily="49" charset="0"/>
                <a:cs typeface="Consolas" panose="020B0609020204030204" pitchFamily="49" charset="0"/>
              </a:rPr>
              <a:t>"</a:t>
            </a:r>
            <a:r>
              <a:rPr lang="en-US" sz="1000" dirty="0">
                <a:solidFill>
                  <a:srgbClr val="F5844C"/>
                </a:solidFill>
                <a:latin typeface="Consolas" panose="020B0609020204030204" pitchFamily="49" charset="0"/>
                <a:cs typeface="Consolas" panose="020B0609020204030204" pitchFamily="49" charset="0"/>
              </a:rPr>
              <a:t> n</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"3"</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&lt;head&gt;</a:t>
            </a:r>
            <a:r>
              <a:rPr lang="en-US" sz="1000" dirty="0">
                <a:solidFill>
                  <a:srgbClr val="000000"/>
                </a:solidFill>
                <a:latin typeface="Consolas" panose="020B0609020204030204" pitchFamily="49" charset="0"/>
                <a:cs typeface="Consolas" panose="020B0609020204030204" pitchFamily="49" charset="0"/>
              </a:rPr>
              <a:t>Warp Speed, </a:t>
            </a:r>
            <a:r>
              <a:rPr lang="en-US" sz="1000" dirty="0" err="1">
                <a:solidFill>
                  <a:srgbClr val="000000"/>
                </a:solidFill>
                <a:latin typeface="Consolas" panose="020B0609020204030204" pitchFamily="49" charset="0"/>
                <a:cs typeface="Consolas" panose="020B0609020204030204" pitchFamily="49" charset="0"/>
              </a:rPr>
              <a:t>Ms</a:t>
            </a:r>
            <a:r>
              <a:rPr lang="en-US" sz="1000" dirty="0">
                <a:solidFill>
                  <a:srgbClr val="000000"/>
                </a:solidFill>
                <a:latin typeface="Consolas" panose="020B0609020204030204" pitchFamily="49" charset="0"/>
                <a:cs typeface="Consolas" panose="020B0609020204030204" pitchFamily="49" charset="0"/>
              </a:rPr>
              <a:t> Bright!</a:t>
            </a:r>
            <a:r>
              <a:rPr lang="en-US" sz="1000" dirty="0">
                <a:solidFill>
                  <a:srgbClr val="000096"/>
                </a:solidFill>
                <a:latin typeface="Consolas" panose="020B0609020204030204" pitchFamily="49" charset="0"/>
                <a:cs typeface="Consolas" panose="020B0609020204030204" pitchFamily="49" charset="0"/>
              </a:rPr>
              <a:t>&lt;/head&gt;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There was a young lady named </a:t>
            </a:r>
            <a:r>
              <a:rPr lang="en-US" sz="1000" dirty="0">
                <a:solidFill>
                  <a:srgbClr val="000096"/>
                </a:solidFill>
                <a:latin typeface="Consolas" panose="020B0609020204030204" pitchFamily="49" charset="0"/>
                <a:cs typeface="Consolas" panose="020B0609020204030204" pitchFamily="49" charset="0"/>
              </a:rPr>
              <a:t>&lt;rhyme</a:t>
            </a:r>
            <a:r>
              <a:rPr lang="en-US" sz="1000" dirty="0">
                <a:solidFill>
                  <a:srgbClr val="F5844C"/>
                </a:solidFill>
                <a:latin typeface="Consolas" panose="020B0609020204030204" pitchFamily="49" charset="0"/>
                <a:cs typeface="Consolas" panose="020B0609020204030204" pitchFamily="49" charset="0"/>
              </a:rPr>
              <a:t> label</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"a"</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Bright</a:t>
            </a:r>
            <a:r>
              <a:rPr lang="en-US" sz="1000" dirty="0">
                <a:solidFill>
                  <a:srgbClr val="000096"/>
                </a:solidFill>
                <a:latin typeface="Consolas" panose="020B0609020204030204" pitchFamily="49" charset="0"/>
                <a:cs typeface="Consolas" panose="020B0609020204030204" pitchFamily="49" charset="0"/>
              </a:rPr>
              <a:t>&lt;/rhyme&gt;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Who travelled much faster than </a:t>
            </a:r>
            <a:r>
              <a:rPr lang="en-US" sz="1000" dirty="0">
                <a:solidFill>
                  <a:srgbClr val="000096"/>
                </a:solidFill>
                <a:latin typeface="Consolas" panose="020B0609020204030204" pitchFamily="49" charset="0"/>
                <a:cs typeface="Consolas" panose="020B0609020204030204" pitchFamily="49" charset="0"/>
              </a:rPr>
              <a:t>&lt;rhyme</a:t>
            </a:r>
            <a:r>
              <a:rPr lang="en-US" sz="1000" dirty="0">
                <a:solidFill>
                  <a:srgbClr val="F5844C"/>
                </a:solidFill>
                <a:latin typeface="Consolas" panose="020B0609020204030204" pitchFamily="49" charset="0"/>
                <a:cs typeface="Consolas" panose="020B0609020204030204" pitchFamily="49" charset="0"/>
              </a:rPr>
              <a:t> label</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"a"</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light</a:t>
            </a:r>
            <a:r>
              <a:rPr lang="en-US" sz="1000" dirty="0">
                <a:solidFill>
                  <a:srgbClr val="000096"/>
                </a:solidFill>
                <a:latin typeface="Consolas" panose="020B0609020204030204" pitchFamily="49" charset="0"/>
                <a:cs typeface="Consolas" panose="020B0609020204030204" pitchFamily="49" charset="0"/>
              </a:rPr>
              <a:t>&lt;/rhyme&gt;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She departed one </a:t>
            </a:r>
            <a:r>
              <a:rPr lang="en-US" sz="1000" dirty="0">
                <a:solidFill>
                  <a:srgbClr val="000096"/>
                </a:solidFill>
                <a:latin typeface="Consolas" panose="020B0609020204030204" pitchFamily="49" charset="0"/>
                <a:cs typeface="Consolas" panose="020B0609020204030204" pitchFamily="49" charset="0"/>
              </a:rPr>
              <a:t>&lt;rhyme</a:t>
            </a:r>
            <a:r>
              <a:rPr lang="en-US" sz="1000" dirty="0">
                <a:solidFill>
                  <a:srgbClr val="F5844C"/>
                </a:solidFill>
                <a:latin typeface="Consolas" panose="020B0609020204030204" pitchFamily="49" charset="0"/>
                <a:cs typeface="Consolas" panose="020B0609020204030204" pitchFamily="49" charset="0"/>
              </a:rPr>
              <a:t> label</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"b"</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day</a:t>
            </a:r>
            <a:r>
              <a:rPr lang="en-US" sz="1000" dirty="0">
                <a:solidFill>
                  <a:srgbClr val="000096"/>
                </a:solidFill>
                <a:latin typeface="Consolas" panose="020B0609020204030204" pitchFamily="49" charset="0"/>
                <a:cs typeface="Consolas" panose="020B0609020204030204" pitchFamily="49" charset="0"/>
              </a:rPr>
              <a:t>&lt;/rhyme&gt;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In a </a:t>
            </a:r>
            <a:r>
              <a:rPr lang="en-US" sz="1000" dirty="0">
                <a:solidFill>
                  <a:srgbClr val="000096"/>
                </a:solidFill>
                <a:latin typeface="Consolas" panose="020B0609020204030204" pitchFamily="49" charset="0"/>
                <a:cs typeface="Consolas" panose="020B0609020204030204" pitchFamily="49" charset="0"/>
              </a:rPr>
              <a:t>&lt;term</a:t>
            </a:r>
            <a:r>
              <a:rPr lang="en-US" sz="1000" dirty="0">
                <a:solidFill>
                  <a:srgbClr val="F5844C"/>
                </a:solidFill>
                <a:latin typeface="Consolas" panose="020B0609020204030204" pitchFamily="49" charset="0"/>
                <a:cs typeface="Consolas" panose="020B0609020204030204" pitchFamily="49" charset="0"/>
              </a:rPr>
              <a:t> </a:t>
            </a:r>
            <a:r>
              <a:rPr lang="en-US" sz="1000" dirty="0" err="1">
                <a:solidFill>
                  <a:srgbClr val="F5844C"/>
                </a:solidFill>
                <a:latin typeface="Consolas" panose="020B0609020204030204" pitchFamily="49" charset="0"/>
                <a:cs typeface="Consolas" panose="020B0609020204030204" pitchFamily="49" charset="0"/>
              </a:rPr>
              <a:t>xml:id</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"t17"</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relative</a:t>
            </a:r>
            <a:r>
              <a:rPr lang="en-US" sz="1000" dirty="0">
                <a:solidFill>
                  <a:srgbClr val="000096"/>
                </a:solidFill>
                <a:latin typeface="Consolas" panose="020B0609020204030204" pitchFamily="49" charset="0"/>
                <a:cs typeface="Consolas" panose="020B0609020204030204" pitchFamily="49" charset="0"/>
              </a:rPr>
              <a:t>&lt;/term&gt;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&lt;rhyme</a:t>
            </a:r>
            <a:r>
              <a:rPr lang="en-US" sz="1000" dirty="0">
                <a:solidFill>
                  <a:srgbClr val="F5844C"/>
                </a:solidFill>
                <a:latin typeface="Consolas" panose="020B0609020204030204" pitchFamily="49" charset="0"/>
                <a:cs typeface="Consolas" panose="020B0609020204030204" pitchFamily="49" charset="0"/>
              </a:rPr>
              <a:t> label</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"b"</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way</a:t>
            </a:r>
            <a:r>
              <a:rPr lang="en-US" sz="1000" dirty="0">
                <a:solidFill>
                  <a:srgbClr val="000096"/>
                </a:solidFill>
                <a:latin typeface="Consolas" panose="020B0609020204030204" pitchFamily="49" charset="0"/>
                <a:cs typeface="Consolas" panose="020B0609020204030204" pitchFamily="49" charset="0"/>
              </a:rPr>
              <a:t>&lt;/rhyme&gt;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And returned on the previous </a:t>
            </a:r>
            <a:r>
              <a:rPr lang="en-US" sz="1000" dirty="0">
                <a:solidFill>
                  <a:srgbClr val="000096"/>
                </a:solidFill>
                <a:latin typeface="Consolas" panose="020B0609020204030204" pitchFamily="49" charset="0"/>
                <a:cs typeface="Consolas" panose="020B0609020204030204" pitchFamily="49" charset="0"/>
              </a:rPr>
              <a:t>&lt;rhyme</a:t>
            </a:r>
            <a:r>
              <a:rPr lang="en-US" sz="1000" dirty="0">
                <a:solidFill>
                  <a:srgbClr val="F5844C"/>
                </a:solidFill>
                <a:latin typeface="Consolas" panose="020B0609020204030204" pitchFamily="49" charset="0"/>
                <a:cs typeface="Consolas" panose="020B0609020204030204" pitchFamily="49" charset="0"/>
              </a:rPr>
              <a:t> label</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"a"</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night</a:t>
            </a:r>
            <a:r>
              <a:rPr lang="en-US" sz="1000" dirty="0">
                <a:solidFill>
                  <a:srgbClr val="000096"/>
                </a:solidFill>
                <a:latin typeface="Consolas" panose="020B0609020204030204" pitchFamily="49" charset="0"/>
                <a:cs typeface="Consolas" panose="020B0609020204030204" pitchFamily="49" charset="0"/>
              </a:rPr>
              <a:t>&lt;/rhyme&gt;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&lt;note</a:t>
            </a:r>
            <a:r>
              <a:rPr lang="en-US" sz="1000" dirty="0">
                <a:solidFill>
                  <a:srgbClr val="F5844C"/>
                </a:solidFill>
                <a:latin typeface="Consolas" panose="020B0609020204030204" pitchFamily="49" charset="0"/>
                <a:cs typeface="Consolas" panose="020B0609020204030204" pitchFamily="49" charset="0"/>
              </a:rPr>
              <a:t> target</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"#t17"</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See</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a:t>
            </a:r>
            <a:r>
              <a:rPr lang="en-US" sz="1000" dirty="0" err="1">
                <a:solidFill>
                  <a:srgbClr val="000096"/>
                </a:solidFill>
                <a:latin typeface="Consolas" panose="020B0609020204030204" pitchFamily="49" charset="0"/>
                <a:cs typeface="Consolas" panose="020B0609020204030204" pitchFamily="49" charset="0"/>
              </a:rPr>
              <a:t>ptr</a:t>
            </a:r>
            <a:r>
              <a:rPr lang="en-US" sz="1000" dirty="0">
                <a:solidFill>
                  <a:srgbClr val="F5844C"/>
                </a:solidFill>
                <a:latin typeface="Consolas" panose="020B0609020204030204" pitchFamily="49" charset="0"/>
                <a:cs typeface="Consolas" panose="020B0609020204030204" pitchFamily="49" charset="0"/>
              </a:rPr>
              <a:t> target</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"http://en.wikipedia.org/wiki/</a:t>
            </a:r>
            <a:r>
              <a:rPr lang="en-US" sz="1000" dirty="0" err="1">
                <a:solidFill>
                  <a:srgbClr val="993300"/>
                </a:solidFill>
                <a:latin typeface="Consolas" panose="020B0609020204030204" pitchFamily="49" charset="0"/>
                <a:cs typeface="Consolas" panose="020B0609020204030204" pitchFamily="49" charset="0"/>
              </a:rPr>
              <a:t>Theory_of_relativity</a:t>
            </a:r>
            <a:r>
              <a:rPr lang="en-US" sz="1000" dirty="0">
                <a:solidFill>
                  <a:srgbClr val="993300"/>
                </a:solidFill>
                <a:latin typeface="Consolas" panose="020B0609020204030204" pitchFamily="49" charset="0"/>
                <a:cs typeface="Consolas" panose="020B0609020204030204" pitchFamily="49" charset="0"/>
              </a:rPr>
              <a:t>"</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00096"/>
                </a:solidFill>
                <a:latin typeface="Consolas" panose="020B0609020204030204" pitchFamily="49" charset="0"/>
                <a:cs typeface="Consolas" panose="020B0609020204030204" pitchFamily="49" charset="0"/>
              </a:rPr>
              <a:t>&lt;/note&gt;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96"/>
                </a:solidFill>
                <a:latin typeface="Consolas" panose="020B0609020204030204" pitchFamily="49" charset="0"/>
                <a:cs typeface="Consolas" panose="020B0609020204030204" pitchFamily="49" charset="0"/>
              </a:rPr>
              <a:t>&lt;/</a:t>
            </a:r>
            <a:r>
              <a:rPr lang="en-US" sz="1000" dirty="0" err="1">
                <a:solidFill>
                  <a:srgbClr val="000096"/>
                </a:solidFill>
                <a:latin typeface="Consolas" panose="020B0609020204030204" pitchFamily="49" charset="0"/>
                <a:cs typeface="Consolas" panose="020B0609020204030204" pitchFamily="49" charset="0"/>
              </a:rPr>
              <a:t>lg</a:t>
            </a:r>
            <a:r>
              <a:rPr lang="en-US" sz="1000" dirty="0">
                <a:solidFill>
                  <a:srgbClr val="000096"/>
                </a:solidFill>
                <a:latin typeface="Consolas" panose="020B0609020204030204" pitchFamily="49" charset="0"/>
                <a:cs typeface="Consolas" panose="020B0609020204030204" pitchFamily="49" charset="0"/>
              </a:rPr>
              <a:t>&gt;</a:t>
            </a:r>
            <a:endParaRPr lang="en-US" sz="1000" dirty="0">
              <a:latin typeface="Consolas" panose="020B0609020204030204" pitchFamily="49" charset="0"/>
              <a:cs typeface="Consolas" panose="020B0609020204030204" pitchFamily="49" charset="0"/>
            </a:endParaRPr>
          </a:p>
        </p:txBody>
      </p:sp>
      <p:sp>
        <p:nvSpPr>
          <p:cNvPr id="9" name="Rectangle 8"/>
          <p:cNvSpPr/>
          <p:nvPr/>
        </p:nvSpPr>
        <p:spPr>
          <a:xfrm>
            <a:off x="741219" y="4301144"/>
            <a:ext cx="10002981" cy="1477328"/>
          </a:xfrm>
          <a:prstGeom prst="rect">
            <a:avLst/>
          </a:prstGeom>
        </p:spPr>
        <p:txBody>
          <a:bodyPr wrap="square">
            <a:spAutoFit/>
          </a:bodyPr>
          <a:lstStyle/>
          <a:p>
            <a:r>
              <a:rPr lang="en-US" dirty="0"/>
              <a:t>Here, we have another poem that is represented by the </a:t>
            </a:r>
            <a:r>
              <a:rPr lang="en-US" dirty="0" err="1"/>
              <a:t>lg</a:t>
            </a:r>
            <a:r>
              <a:rPr lang="en-US" dirty="0"/>
              <a:t> element (which stands for line group). We can see from its attributes that it is a limerick with the rhyme scheme </a:t>
            </a:r>
            <a:r>
              <a:rPr lang="en-US" dirty="0" err="1"/>
              <a:t>aabba</a:t>
            </a:r>
            <a:r>
              <a:rPr lang="en-US" dirty="0"/>
              <a:t>. Presumably it is the third in some sequence of poems, as we can see from the n attribute being 3. It has a heading and five lines. The rhyme element is telling us which words rhyme with each other. There is also a note that is glossing the term relative and pointing us to the Wikipedia page on the Theory of Relativity.</a:t>
            </a:r>
          </a:p>
        </p:txBody>
      </p:sp>
    </p:spTree>
    <p:extLst>
      <p:ext uri="{BB962C8B-B14F-4D97-AF65-F5344CB8AC3E}">
        <p14:creationId xmlns:p14="http://schemas.microsoft.com/office/powerpoint/2010/main" val="2819577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pic>
        <p:nvPicPr>
          <p:cNvPr id="9218" name="Picture 2" descr="http://m.c.lnkd.licdn.com/mpr/mpr/AAEAAQAAAAAAAAIkAAAAJGY2ZDdmYTU3LWY0MzYtNDIzYS1iZWM0LTkwMmYxZGEzZmM4Nw.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59844" y="2392362"/>
            <a:ext cx="6648450" cy="3810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34669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 Well-</a:t>
            </a:r>
            <a:r>
              <a:rPr lang="en-US" dirty="0" err="1" smtClean="0"/>
              <a:t>Formedness</a:t>
            </a:r>
            <a:endParaRPr lang="en-US" dirty="0"/>
          </a:p>
        </p:txBody>
      </p:sp>
      <p:sp>
        <p:nvSpPr>
          <p:cNvPr id="3" name="Rectangle 2"/>
          <p:cNvSpPr/>
          <p:nvPr/>
        </p:nvSpPr>
        <p:spPr>
          <a:xfrm>
            <a:off x="3830228" y="1569026"/>
            <a:ext cx="8250382" cy="3539430"/>
          </a:xfrm>
          <a:prstGeom prst="rect">
            <a:avLst/>
          </a:prstGeom>
        </p:spPr>
        <p:txBody>
          <a:bodyPr wrap="square">
            <a:spAutoFit/>
          </a:bodyPr>
          <a:lstStyle/>
          <a:p>
            <a:r>
              <a:rPr lang="en-US" sz="1600" dirty="0">
                <a:solidFill>
                  <a:srgbClr val="202020"/>
                </a:solidFill>
              </a:rPr>
              <a:t>These rules come from the W3C standard for XML, so all XML documents need to follow these three rules. These are specifically called the rules of well-</a:t>
            </a:r>
            <a:r>
              <a:rPr lang="en-US" sz="1600" dirty="0" err="1">
                <a:solidFill>
                  <a:srgbClr val="202020"/>
                </a:solidFill>
              </a:rPr>
              <a:t>formedness</a:t>
            </a:r>
            <a:r>
              <a:rPr lang="en-US" sz="1600" dirty="0">
                <a:solidFill>
                  <a:srgbClr val="202020"/>
                </a:solidFill>
              </a:rPr>
              <a:t>, and every XML language—from TEI to HTML to MathML—must follow these rules</a:t>
            </a:r>
            <a:r>
              <a:rPr lang="en-US" sz="1600" dirty="0" smtClean="0">
                <a:solidFill>
                  <a:srgbClr val="202020"/>
                </a:solidFill>
              </a:rPr>
              <a:t>. </a:t>
            </a:r>
            <a:endParaRPr lang="en-US" sz="1600" dirty="0">
              <a:solidFill>
                <a:srgbClr val="202020"/>
              </a:solidFill>
            </a:endParaRPr>
          </a:p>
          <a:p>
            <a:endParaRPr lang="en-US" sz="1600" dirty="0" smtClean="0">
              <a:solidFill>
                <a:srgbClr val="202020"/>
              </a:solidFill>
            </a:endParaRPr>
          </a:p>
          <a:p>
            <a:r>
              <a:rPr lang="en-US" sz="1600" dirty="0" smtClean="0">
                <a:solidFill>
                  <a:srgbClr val="202020"/>
                </a:solidFill>
              </a:rPr>
              <a:t>The </a:t>
            </a:r>
            <a:r>
              <a:rPr lang="en-US" sz="1600" dirty="0">
                <a:solidFill>
                  <a:srgbClr val="202020"/>
                </a:solidFill>
              </a:rPr>
              <a:t>first is that all elements must be properly delimited, i.e. they must contain all necessary characters (such as pointy brackets, quotation marks, forward slashes) in the appropriate places</a:t>
            </a:r>
            <a:r>
              <a:rPr lang="en-US" sz="1600" dirty="0" smtClean="0">
                <a:solidFill>
                  <a:srgbClr val="202020"/>
                </a:solidFill>
              </a:rPr>
              <a:t>.</a:t>
            </a:r>
          </a:p>
          <a:p>
            <a:endParaRPr lang="en-US" sz="1600" dirty="0">
              <a:solidFill>
                <a:srgbClr val="202020"/>
              </a:solidFill>
            </a:endParaRPr>
          </a:p>
          <a:p>
            <a:r>
              <a:rPr lang="en-US" sz="1600" dirty="0">
                <a:solidFill>
                  <a:srgbClr val="202020"/>
                </a:solidFill>
              </a:rPr>
              <a:t>The second rule is that all documents must have a single root element, or there must be one and only one outermost wrapper element that encloses the whole document. One way to think about this rule is by thinking about XML as a tree. </a:t>
            </a:r>
            <a:endParaRPr lang="en-US" sz="1600" dirty="0" smtClean="0">
              <a:solidFill>
                <a:srgbClr val="202020"/>
              </a:solidFill>
            </a:endParaRPr>
          </a:p>
          <a:p>
            <a:endParaRPr lang="en-US" sz="1600" dirty="0">
              <a:solidFill>
                <a:srgbClr val="202020"/>
              </a:solidFill>
            </a:endParaRPr>
          </a:p>
          <a:p>
            <a:r>
              <a:rPr lang="en-US" sz="1600" dirty="0" smtClean="0">
                <a:solidFill>
                  <a:srgbClr val="202020"/>
                </a:solidFill>
              </a:rPr>
              <a:t>Finally</a:t>
            </a:r>
            <a:r>
              <a:rPr lang="en-US" sz="1600" dirty="0">
                <a:solidFill>
                  <a:srgbClr val="202020"/>
                </a:solidFill>
              </a:rPr>
              <a:t>, XML cannot overlap. Basically this means that elements must be contained completely within each other. You cannot have a said element that begins in the middle of one p element and ends in the next. </a:t>
            </a:r>
            <a:endParaRPr lang="en-US" sz="1600" b="0" i="0" dirty="0">
              <a:solidFill>
                <a:srgbClr val="202020"/>
              </a:solidFill>
              <a:effectLst/>
            </a:endParaRPr>
          </a:p>
        </p:txBody>
      </p:sp>
      <p:sp>
        <p:nvSpPr>
          <p:cNvPr id="4" name="Rectangle 3"/>
          <p:cNvSpPr/>
          <p:nvPr/>
        </p:nvSpPr>
        <p:spPr>
          <a:xfrm>
            <a:off x="882673" y="1812023"/>
            <a:ext cx="2947555" cy="2031325"/>
          </a:xfrm>
          <a:prstGeom prst="rect">
            <a:avLst/>
          </a:prstGeom>
        </p:spPr>
        <p:txBody>
          <a:bodyPr wrap="square">
            <a:spAutoFit/>
          </a:bodyPr>
          <a:lstStyle/>
          <a:p>
            <a:r>
              <a:rPr lang="en-US" b="1" i="1" dirty="0"/>
              <a:t>Well-</a:t>
            </a:r>
            <a:r>
              <a:rPr lang="en-US" b="1" i="1" dirty="0" err="1"/>
              <a:t>formedness</a:t>
            </a:r>
            <a:r>
              <a:rPr lang="en-US" dirty="0"/>
              <a:t> means:</a:t>
            </a:r>
          </a:p>
          <a:p>
            <a:endParaRPr lang="en-US" dirty="0"/>
          </a:p>
          <a:p>
            <a:pPr marL="285750" indent="-285750">
              <a:buFont typeface="Arial" panose="020B0604020202020204" pitchFamily="34" charset="0"/>
              <a:buChar char="•"/>
            </a:pPr>
            <a:r>
              <a:rPr lang="en-US" dirty="0"/>
              <a:t>Everything is properly delimited</a:t>
            </a:r>
          </a:p>
          <a:p>
            <a:pPr marL="285750" indent="-285750">
              <a:buFont typeface="Arial" panose="020B0604020202020204" pitchFamily="34" charset="0"/>
              <a:buChar char="•"/>
            </a:pPr>
            <a:r>
              <a:rPr lang="en-US" dirty="0"/>
              <a:t>A single (one and only one) root element</a:t>
            </a:r>
          </a:p>
          <a:p>
            <a:pPr marL="285750" indent="-285750">
              <a:buFont typeface="Arial" panose="020B0604020202020204" pitchFamily="34" charset="0"/>
              <a:buChar char="•"/>
            </a:pPr>
            <a:r>
              <a:rPr lang="en-US" dirty="0"/>
              <a:t>No </a:t>
            </a:r>
            <a:r>
              <a:rPr lang="en-US" dirty="0" smtClean="0"/>
              <a:t>overlap</a:t>
            </a:r>
            <a:endParaRPr lang="en-US" dirty="0"/>
          </a:p>
        </p:txBody>
      </p:sp>
    </p:spTree>
    <p:extLst>
      <p:ext uri="{BB962C8B-B14F-4D97-AF65-F5344CB8AC3E}">
        <p14:creationId xmlns:p14="http://schemas.microsoft.com/office/powerpoint/2010/main" val="1169551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a:t>
            </a:r>
            <a:r>
              <a:rPr lang="en-US" dirty="0" err="1" smtClean="0"/>
              <a:t>formedness</a:t>
            </a:r>
            <a:endParaRPr lang="en-US" dirty="0"/>
          </a:p>
        </p:txBody>
      </p:sp>
      <p:sp>
        <p:nvSpPr>
          <p:cNvPr id="4" name="Rectangle 3"/>
          <p:cNvSpPr/>
          <p:nvPr/>
        </p:nvSpPr>
        <p:spPr>
          <a:xfrm>
            <a:off x="882673" y="1812023"/>
            <a:ext cx="5092100" cy="3323987"/>
          </a:xfrm>
          <a:prstGeom prst="rect">
            <a:avLst/>
          </a:prstGeom>
        </p:spPr>
        <p:txBody>
          <a:bodyPr wrap="square">
            <a:spAutoFit/>
          </a:bodyPr>
          <a:lstStyle/>
          <a:p>
            <a:pPr marL="228600" indent="-228600">
              <a:buFont typeface="+mj-lt"/>
              <a:buAutoNum type="arabicPeriod"/>
            </a:pPr>
            <a:r>
              <a:rPr lang="en-US" sz="1000" dirty="0" smtClean="0">
                <a:solidFill>
                  <a:srgbClr val="000096"/>
                </a:solidFill>
                <a:latin typeface="Consolas" panose="020B0609020204030204" pitchFamily="49" charset="0"/>
                <a:cs typeface="Consolas" panose="020B0609020204030204" pitchFamily="49" charset="0"/>
              </a:rPr>
              <a:t>&lt;</a:t>
            </a:r>
            <a:r>
              <a:rPr lang="en-US" sz="1000" dirty="0">
                <a:solidFill>
                  <a:srgbClr val="000096"/>
                </a:solidFill>
                <a:latin typeface="Consolas" panose="020B0609020204030204" pitchFamily="49" charset="0"/>
                <a:cs typeface="Consolas" panose="020B0609020204030204" pitchFamily="49" charset="0"/>
              </a:rPr>
              <a:t>name</a:t>
            </a:r>
            <a:r>
              <a:rPr lang="en-US" sz="1000" dirty="0">
                <a:solidFill>
                  <a:srgbClr val="F5844C"/>
                </a:solidFill>
                <a:latin typeface="Consolas" panose="020B0609020204030204" pitchFamily="49" charset="0"/>
                <a:cs typeface="Consolas" panose="020B0609020204030204" pitchFamily="49" charset="0"/>
              </a:rPr>
              <a:t> type</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"person&gt;Pearl S. Buck</a:t>
            </a:r>
            <a:r>
              <a:rPr lang="en-US" sz="1000" dirty="0">
                <a:solidFill>
                  <a:srgbClr val="000096"/>
                </a:solidFill>
                <a:latin typeface="Consolas" panose="020B0609020204030204" pitchFamily="49" charset="0"/>
                <a:cs typeface="Consolas" panose="020B0609020204030204" pitchFamily="49" charset="0"/>
              </a:rPr>
              <a:t>&lt;/name</a:t>
            </a:r>
            <a:r>
              <a:rPr lang="en-US" sz="1000" dirty="0" smtClean="0">
                <a:solidFill>
                  <a:srgbClr val="000096"/>
                </a:solidFill>
                <a:latin typeface="Consolas" panose="020B0609020204030204" pitchFamily="49" charset="0"/>
                <a:cs typeface="Consolas" panose="020B0609020204030204" pitchFamily="49" charset="0"/>
              </a:rPr>
              <a:t>&gt;</a:t>
            </a:r>
          </a:p>
          <a:p>
            <a:pPr marL="228600" indent="-228600">
              <a:buFont typeface="+mj-lt"/>
              <a:buAutoNum type="arabicPeriod"/>
            </a:pPr>
            <a:r>
              <a:rPr lang="en-US" sz="1000" dirty="0" smtClean="0">
                <a:solidFill>
                  <a:srgbClr val="000096"/>
                </a:solidFill>
                <a:latin typeface="Consolas" panose="020B0609020204030204" pitchFamily="49" charset="0"/>
                <a:cs typeface="Consolas" panose="020B0609020204030204" pitchFamily="49" charset="0"/>
              </a:rPr>
              <a:t>&lt;</a:t>
            </a:r>
            <a:r>
              <a:rPr lang="en-US" sz="1000" dirty="0">
                <a:solidFill>
                  <a:srgbClr val="000096"/>
                </a:solidFill>
                <a:latin typeface="Consolas" panose="020B0609020204030204" pitchFamily="49" charset="0"/>
                <a:cs typeface="Consolas" panose="020B0609020204030204" pitchFamily="49" charset="0"/>
              </a:rPr>
              <a:t>name</a:t>
            </a:r>
            <a:r>
              <a:rPr lang="en-US" sz="1000" dirty="0">
                <a:solidFill>
                  <a:srgbClr val="F5844C"/>
                </a:solidFill>
                <a:latin typeface="Consolas" panose="020B0609020204030204" pitchFamily="49" charset="0"/>
                <a:cs typeface="Consolas" panose="020B0609020204030204" pitchFamily="49" charset="0"/>
              </a:rPr>
              <a:t> type</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"person"</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Toni Morrison</a:t>
            </a:r>
            <a:r>
              <a:rPr lang="en-US" sz="1000" dirty="0">
                <a:solidFill>
                  <a:srgbClr val="000096"/>
                </a:solidFill>
                <a:latin typeface="Consolas" panose="020B0609020204030204" pitchFamily="49" charset="0"/>
                <a:cs typeface="Consolas" panose="020B0609020204030204" pitchFamily="49" charset="0"/>
              </a:rPr>
              <a:t>&lt;name</a:t>
            </a:r>
            <a:r>
              <a:rPr lang="en-US" sz="1000" dirty="0" smtClean="0">
                <a:solidFill>
                  <a:srgbClr val="000096"/>
                </a:solidFill>
                <a:latin typeface="Consolas" panose="020B0609020204030204" pitchFamily="49" charset="0"/>
                <a:cs typeface="Consolas" panose="020B0609020204030204" pitchFamily="49" charset="0"/>
              </a:rPr>
              <a:t>&gt;</a:t>
            </a:r>
          </a:p>
          <a:p>
            <a:pPr marL="228600" indent="-228600">
              <a:buFont typeface="+mj-lt"/>
              <a:buAutoNum type="arabicPeriod"/>
            </a:pPr>
            <a:r>
              <a:rPr lang="en-US" sz="1000" dirty="0" smtClean="0">
                <a:solidFill>
                  <a:srgbClr val="000096"/>
                </a:solidFill>
                <a:latin typeface="Consolas" panose="020B0609020204030204" pitchFamily="49" charset="0"/>
                <a:cs typeface="Consolas" panose="020B0609020204030204" pitchFamily="49" charset="0"/>
              </a:rPr>
              <a:t>&lt;</a:t>
            </a:r>
            <a:r>
              <a:rPr lang="en-US" sz="1000" dirty="0">
                <a:solidFill>
                  <a:srgbClr val="000096"/>
                </a:solidFill>
                <a:latin typeface="Consolas" panose="020B0609020204030204" pitchFamily="49" charset="0"/>
                <a:cs typeface="Consolas" panose="020B0609020204030204" pitchFamily="49" charset="0"/>
              </a:rPr>
              <a:t>name</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"person"</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Carl Sagan</a:t>
            </a:r>
            <a:r>
              <a:rPr lang="en-US" sz="1000" dirty="0">
                <a:solidFill>
                  <a:srgbClr val="000096"/>
                </a:solidFill>
                <a:latin typeface="Consolas" panose="020B0609020204030204" pitchFamily="49" charset="0"/>
                <a:cs typeface="Consolas" panose="020B0609020204030204" pitchFamily="49" charset="0"/>
              </a:rPr>
              <a:t>&lt;/name</a:t>
            </a:r>
            <a:r>
              <a:rPr lang="en-US" sz="1000" dirty="0" smtClean="0">
                <a:solidFill>
                  <a:srgbClr val="000096"/>
                </a:solidFill>
                <a:latin typeface="Consolas" panose="020B0609020204030204" pitchFamily="49" charset="0"/>
                <a:cs typeface="Consolas" panose="020B0609020204030204" pitchFamily="49" charset="0"/>
              </a:rPr>
              <a:t>&gt;</a:t>
            </a:r>
          </a:p>
          <a:p>
            <a:pPr marL="228600" indent="-228600">
              <a:buFont typeface="+mj-lt"/>
              <a:buAutoNum type="arabicPeriod"/>
            </a:pPr>
            <a:r>
              <a:rPr lang="en-US" sz="1000" dirty="0" smtClean="0">
                <a:solidFill>
                  <a:srgbClr val="000096"/>
                </a:solidFill>
                <a:latin typeface="Consolas" panose="020B0609020204030204" pitchFamily="49" charset="0"/>
                <a:cs typeface="Consolas" panose="020B0609020204030204" pitchFamily="49" charset="0"/>
              </a:rPr>
              <a:t>&lt;</a:t>
            </a:r>
            <a:r>
              <a:rPr lang="en-US" sz="1000" dirty="0">
                <a:solidFill>
                  <a:srgbClr val="000096"/>
                </a:solidFill>
                <a:latin typeface="Consolas" panose="020B0609020204030204" pitchFamily="49" charset="0"/>
                <a:cs typeface="Consolas" panose="020B0609020204030204" pitchFamily="49" charset="0"/>
              </a:rPr>
              <a:t>name</a:t>
            </a:r>
            <a:r>
              <a:rPr lang="en-US" sz="1000" dirty="0">
                <a:solidFill>
                  <a:srgbClr val="F5844C"/>
                </a:solidFill>
                <a:latin typeface="Consolas" panose="020B0609020204030204" pitchFamily="49" charset="0"/>
                <a:cs typeface="Consolas" panose="020B0609020204030204" pitchFamily="49" charset="0"/>
              </a:rPr>
              <a:t> type</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"person"</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Kurt Vonnegut</a:t>
            </a:r>
            <a:r>
              <a:rPr lang="en-US" sz="1000" dirty="0">
                <a:solidFill>
                  <a:srgbClr val="000096"/>
                </a:solidFill>
                <a:latin typeface="Consolas" panose="020B0609020204030204" pitchFamily="49" charset="0"/>
                <a:cs typeface="Consolas" panose="020B0609020204030204" pitchFamily="49" charset="0"/>
              </a:rPr>
              <a:t>&lt;/name</a:t>
            </a:r>
            <a:r>
              <a:rPr lang="en-US" sz="1000" dirty="0" smtClean="0">
                <a:solidFill>
                  <a:srgbClr val="000096"/>
                </a:solidFill>
                <a:latin typeface="Consolas" panose="020B0609020204030204" pitchFamily="49" charset="0"/>
                <a:cs typeface="Consolas" panose="020B0609020204030204" pitchFamily="49" charset="0"/>
              </a:rPr>
              <a:t>&gt;</a:t>
            </a:r>
          </a:p>
          <a:p>
            <a:pPr marL="228600" indent="-228600">
              <a:buFont typeface="+mj-lt"/>
              <a:buAutoNum type="arabicPeriod"/>
            </a:pPr>
            <a:r>
              <a:rPr lang="en-US" sz="1000" dirty="0" smtClean="0">
                <a:solidFill>
                  <a:srgbClr val="000096"/>
                </a:solidFill>
                <a:latin typeface="Consolas" panose="020B0609020204030204" pitchFamily="49" charset="0"/>
                <a:cs typeface="Consolas" panose="020B0609020204030204" pitchFamily="49" charset="0"/>
              </a:rPr>
              <a:t>&lt;</a:t>
            </a:r>
            <a:r>
              <a:rPr lang="en-US" sz="1000" dirty="0">
                <a:solidFill>
                  <a:srgbClr val="000096"/>
                </a:solidFill>
                <a:latin typeface="Consolas" panose="020B0609020204030204" pitchFamily="49" charset="0"/>
                <a:cs typeface="Consolas" panose="020B0609020204030204" pitchFamily="49" charset="0"/>
              </a:rPr>
              <a:t>name</a:t>
            </a:r>
            <a:r>
              <a:rPr lang="en-US" sz="1000" dirty="0">
                <a:solidFill>
                  <a:srgbClr val="F5844C"/>
                </a:solidFill>
                <a:latin typeface="Consolas" panose="020B0609020204030204" pitchFamily="49" charset="0"/>
                <a:cs typeface="Consolas" panose="020B0609020204030204" pitchFamily="49" charset="0"/>
              </a:rPr>
              <a:t> type</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person</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John Cleese</a:t>
            </a:r>
            <a:r>
              <a:rPr lang="en-US" sz="1000" dirty="0">
                <a:solidFill>
                  <a:srgbClr val="000096"/>
                </a:solidFill>
                <a:latin typeface="Consolas" panose="020B0609020204030204" pitchFamily="49" charset="0"/>
                <a:cs typeface="Consolas" panose="020B0609020204030204" pitchFamily="49" charset="0"/>
              </a:rPr>
              <a:t>&lt;/name</a:t>
            </a:r>
            <a:r>
              <a:rPr lang="en-US" sz="1000" dirty="0" smtClean="0">
                <a:solidFill>
                  <a:srgbClr val="000096"/>
                </a:solidFill>
                <a:latin typeface="Consolas" panose="020B0609020204030204" pitchFamily="49" charset="0"/>
                <a:cs typeface="Consolas" panose="020B0609020204030204" pitchFamily="49" charset="0"/>
              </a:rPr>
              <a:t>&gt;</a:t>
            </a:r>
          </a:p>
          <a:p>
            <a:pPr marL="228600" indent="-228600">
              <a:buFont typeface="+mj-lt"/>
              <a:buAutoNum type="arabicPeriod"/>
            </a:pPr>
            <a:r>
              <a:rPr lang="en-US" sz="1000" dirty="0" smtClean="0">
                <a:solidFill>
                  <a:srgbClr val="000096"/>
                </a:solidFill>
                <a:latin typeface="Consolas" panose="020B0609020204030204" pitchFamily="49" charset="0"/>
                <a:cs typeface="Consolas" panose="020B0609020204030204" pitchFamily="49" charset="0"/>
              </a:rPr>
              <a:t>&lt;</a:t>
            </a:r>
            <a:r>
              <a:rPr lang="en-US" sz="1000" dirty="0">
                <a:solidFill>
                  <a:srgbClr val="000096"/>
                </a:solidFill>
                <a:latin typeface="Consolas" panose="020B0609020204030204" pitchFamily="49" charset="0"/>
                <a:cs typeface="Consolas" panose="020B0609020204030204" pitchFamily="49" charset="0"/>
              </a:rPr>
              <a:t>name</a:t>
            </a:r>
            <a:r>
              <a:rPr lang="en-US" sz="1000" dirty="0">
                <a:solidFill>
                  <a:srgbClr val="F5844C"/>
                </a:solidFill>
                <a:latin typeface="Consolas" panose="020B0609020204030204" pitchFamily="49" charset="0"/>
                <a:cs typeface="Consolas" panose="020B0609020204030204" pitchFamily="49" charset="0"/>
              </a:rPr>
              <a:t> type</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"person"</a:t>
            </a:r>
            <a:r>
              <a:rPr lang="en-US" sz="1000" dirty="0">
                <a:solidFill>
                  <a:srgbClr val="000096"/>
                </a:solidFill>
                <a:latin typeface="Consolas" panose="020B0609020204030204" pitchFamily="49" charset="0"/>
                <a:cs typeface="Consolas" panose="020B0609020204030204" pitchFamily="49" charset="0"/>
              </a:rPr>
              <a:t>&gt;&lt;forename&gt;</a:t>
            </a:r>
            <a:r>
              <a:rPr lang="en-US" sz="1000" dirty="0">
                <a:solidFill>
                  <a:srgbClr val="000000"/>
                </a:solidFill>
                <a:latin typeface="Consolas" panose="020B0609020204030204" pitchFamily="49" charset="0"/>
                <a:cs typeface="Consolas" panose="020B0609020204030204" pitchFamily="49" charset="0"/>
              </a:rPr>
              <a:t>Frances</a:t>
            </a:r>
            <a:r>
              <a:rPr lang="en-US" sz="1000" dirty="0">
                <a:solidFill>
                  <a:srgbClr val="000096"/>
                </a:solidFill>
                <a:latin typeface="Consolas" panose="020B0609020204030204" pitchFamily="49" charset="0"/>
                <a:cs typeface="Consolas" panose="020B0609020204030204" pitchFamily="49" charset="0"/>
              </a:rPr>
              <a:t>&lt;/forename&gt;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&lt;surname&gt;</a:t>
            </a:r>
            <a:r>
              <a:rPr lang="en-US" sz="1000" dirty="0">
                <a:solidFill>
                  <a:srgbClr val="000000"/>
                </a:solidFill>
                <a:latin typeface="Consolas" panose="020B0609020204030204" pitchFamily="49" charset="0"/>
                <a:cs typeface="Consolas" panose="020B0609020204030204" pitchFamily="49" charset="0"/>
              </a:rPr>
              <a:t>Perkins</a:t>
            </a:r>
            <a:r>
              <a:rPr lang="en-US" sz="1000" dirty="0">
                <a:solidFill>
                  <a:srgbClr val="000096"/>
                </a:solidFill>
                <a:latin typeface="Consolas" panose="020B0609020204030204" pitchFamily="49" charset="0"/>
                <a:cs typeface="Consolas" panose="020B0609020204030204" pitchFamily="49" charset="0"/>
              </a:rPr>
              <a:t>&lt;/surname&gt;&lt;/name</a:t>
            </a:r>
            <a:r>
              <a:rPr lang="en-US" sz="1000" dirty="0" smtClean="0">
                <a:solidFill>
                  <a:srgbClr val="000096"/>
                </a:solidFill>
                <a:latin typeface="Consolas" panose="020B0609020204030204" pitchFamily="49" charset="0"/>
                <a:cs typeface="Consolas" panose="020B0609020204030204" pitchFamily="49" charset="0"/>
              </a:rPr>
              <a:t>&gt;</a:t>
            </a:r>
          </a:p>
          <a:p>
            <a:endParaRPr lang="en-US" sz="1000" dirty="0" smtClean="0">
              <a:solidFill>
                <a:srgbClr val="000096"/>
              </a:solidFill>
              <a:latin typeface="Consolas" panose="020B0609020204030204" pitchFamily="49" charset="0"/>
              <a:cs typeface="Consolas" panose="020B0609020204030204" pitchFamily="49" charset="0"/>
            </a:endParaRPr>
          </a:p>
          <a:p>
            <a:pPr marL="228600" indent="-228600">
              <a:buFont typeface="+mj-lt"/>
              <a:buAutoNum type="arabicPeriod" startAt="7"/>
            </a:pPr>
            <a:r>
              <a:rPr lang="en-US" sz="1000" dirty="0" smtClean="0">
                <a:solidFill>
                  <a:srgbClr val="8B26C9"/>
                </a:solidFill>
                <a:latin typeface="Consolas" panose="020B0609020204030204" pitchFamily="49" charset="0"/>
                <a:cs typeface="Consolas" panose="020B0609020204030204" pitchFamily="49" charset="0"/>
              </a:rPr>
              <a:t>&lt;?</a:t>
            </a:r>
            <a:r>
              <a:rPr lang="en-US" sz="1000" dirty="0">
                <a:solidFill>
                  <a:srgbClr val="8B26C9"/>
                </a:solidFill>
                <a:latin typeface="Consolas" panose="020B0609020204030204" pitchFamily="49" charset="0"/>
                <a:cs typeface="Consolas" panose="020B0609020204030204" pitchFamily="49" charset="0"/>
              </a:rPr>
              <a:t>xml version="1.0" encoding="UTF-8"?&gt;</a:t>
            </a:r>
            <a:r>
              <a:rPr lang="en-US" sz="1000" dirty="0">
                <a:solidFill>
                  <a:srgbClr val="000000"/>
                </a:solidFill>
                <a:latin typeface="Consolas" panose="020B0609020204030204" pitchFamily="49" charset="0"/>
                <a:cs typeface="Consolas" panose="020B0609020204030204" pitchFamily="49" charset="0"/>
              </a:rPr>
              <a:t>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96"/>
                </a:solidFill>
                <a:latin typeface="Consolas" panose="020B0609020204030204" pitchFamily="49" charset="0"/>
                <a:cs typeface="Consolas" panose="020B0609020204030204" pitchFamily="49" charset="0"/>
              </a:rPr>
              <a:t>&lt;item&gt;</a:t>
            </a:r>
            <a:r>
              <a:rPr lang="en-US" sz="1000" dirty="0">
                <a:solidFill>
                  <a:srgbClr val="000000"/>
                </a:solidFill>
                <a:latin typeface="Consolas" panose="020B0609020204030204" pitchFamily="49" charset="0"/>
                <a:cs typeface="Consolas" panose="020B0609020204030204" pitchFamily="49" charset="0"/>
              </a:rPr>
              <a:t>No overlap!</a:t>
            </a:r>
            <a:r>
              <a:rPr lang="en-US" sz="1000" dirty="0">
                <a:solidFill>
                  <a:srgbClr val="000096"/>
                </a:solidFill>
                <a:latin typeface="Consolas" panose="020B0609020204030204" pitchFamily="49" charset="0"/>
                <a:cs typeface="Consolas" panose="020B0609020204030204" pitchFamily="49" charset="0"/>
              </a:rPr>
              <a:t>&lt;/item&gt;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96"/>
                </a:solidFill>
                <a:latin typeface="Consolas" panose="020B0609020204030204" pitchFamily="49" charset="0"/>
                <a:cs typeface="Consolas" panose="020B0609020204030204" pitchFamily="49" charset="0"/>
              </a:rPr>
              <a:t>&lt;item&gt;</a:t>
            </a:r>
            <a:r>
              <a:rPr lang="en-US" sz="1000" dirty="0">
                <a:solidFill>
                  <a:srgbClr val="000000"/>
                </a:solidFill>
                <a:latin typeface="Consolas" panose="020B0609020204030204" pitchFamily="49" charset="0"/>
                <a:cs typeface="Consolas" panose="020B0609020204030204" pitchFamily="49" charset="0"/>
              </a:rPr>
              <a:t>One root element!</a:t>
            </a:r>
            <a:r>
              <a:rPr lang="en-US" sz="1000" dirty="0">
                <a:solidFill>
                  <a:srgbClr val="000096"/>
                </a:solidFill>
                <a:latin typeface="Consolas" panose="020B0609020204030204" pitchFamily="49" charset="0"/>
                <a:cs typeface="Consolas" panose="020B0609020204030204" pitchFamily="49" charset="0"/>
              </a:rPr>
              <a:t>&lt;/item&gt;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96"/>
                </a:solidFill>
                <a:latin typeface="Consolas" panose="020B0609020204030204" pitchFamily="49" charset="0"/>
                <a:cs typeface="Consolas" panose="020B0609020204030204" pitchFamily="49" charset="0"/>
              </a:rPr>
              <a:t>&lt;item&gt;</a:t>
            </a:r>
            <a:r>
              <a:rPr lang="en-US" sz="1000" dirty="0">
                <a:solidFill>
                  <a:srgbClr val="000000"/>
                </a:solidFill>
                <a:latin typeface="Consolas" panose="020B0609020204030204" pitchFamily="49" charset="0"/>
                <a:cs typeface="Consolas" panose="020B0609020204030204" pitchFamily="49" charset="0"/>
              </a:rPr>
              <a:t>All delimiters!</a:t>
            </a:r>
            <a:r>
              <a:rPr lang="en-US" sz="1000" dirty="0">
                <a:solidFill>
                  <a:srgbClr val="000096"/>
                </a:solidFill>
                <a:latin typeface="Consolas" panose="020B0609020204030204" pitchFamily="49" charset="0"/>
                <a:cs typeface="Consolas" panose="020B0609020204030204" pitchFamily="49" charset="0"/>
              </a:rPr>
              <a:t>&lt;/item</a:t>
            </a:r>
            <a:r>
              <a:rPr lang="en-US" sz="1000" dirty="0" smtClean="0">
                <a:solidFill>
                  <a:srgbClr val="000096"/>
                </a:solidFill>
                <a:latin typeface="Consolas" panose="020B0609020204030204" pitchFamily="49" charset="0"/>
                <a:cs typeface="Consolas" panose="020B0609020204030204" pitchFamily="49" charset="0"/>
              </a:rPr>
              <a:t>&gt;</a:t>
            </a:r>
          </a:p>
          <a:p>
            <a:endParaRPr lang="en-US" sz="1000" dirty="0" smtClean="0">
              <a:solidFill>
                <a:srgbClr val="000096"/>
              </a:solidFill>
              <a:latin typeface="Consolas" panose="020B0609020204030204" pitchFamily="49" charset="0"/>
              <a:cs typeface="Consolas" panose="020B0609020204030204" pitchFamily="49" charset="0"/>
            </a:endParaRPr>
          </a:p>
          <a:p>
            <a:pPr marL="228600" indent="-228600">
              <a:buFont typeface="+mj-lt"/>
              <a:buAutoNum type="arabicPeriod" startAt="8"/>
            </a:pPr>
            <a:r>
              <a:rPr lang="en-US" sz="1000" dirty="0" smtClean="0">
                <a:solidFill>
                  <a:srgbClr val="8B26C9"/>
                </a:solidFill>
                <a:latin typeface="Consolas" panose="020B0609020204030204" pitchFamily="49" charset="0"/>
                <a:cs typeface="Consolas" panose="020B0609020204030204" pitchFamily="49" charset="0"/>
              </a:rPr>
              <a:t>&lt;?</a:t>
            </a:r>
            <a:r>
              <a:rPr lang="en-US" sz="1000" dirty="0">
                <a:solidFill>
                  <a:srgbClr val="8B26C9"/>
                </a:solidFill>
                <a:latin typeface="Consolas" panose="020B0609020204030204" pitchFamily="49" charset="0"/>
                <a:cs typeface="Consolas" panose="020B0609020204030204" pitchFamily="49" charset="0"/>
              </a:rPr>
              <a:t>xml version="1.0" encoding="UTF-8"?&gt;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96"/>
                </a:solidFill>
                <a:latin typeface="Consolas" panose="020B0609020204030204" pitchFamily="49" charset="0"/>
                <a:cs typeface="Consolas" panose="020B0609020204030204" pitchFamily="49" charset="0"/>
              </a:rPr>
              <a:t>&lt;</a:t>
            </a:r>
            <a:r>
              <a:rPr lang="en-US" sz="1000" dirty="0" err="1">
                <a:solidFill>
                  <a:srgbClr val="000096"/>
                </a:solidFill>
                <a:latin typeface="Consolas" panose="020B0609020204030204" pitchFamily="49" charset="0"/>
                <a:cs typeface="Consolas" panose="020B0609020204030204" pitchFamily="49" charset="0"/>
              </a:rPr>
              <a:t>lg</a:t>
            </a:r>
            <a:r>
              <a:rPr lang="en-US" sz="1000" dirty="0">
                <a:solidFill>
                  <a:srgbClr val="F5844C"/>
                </a:solidFill>
                <a:latin typeface="Consolas" panose="020B0609020204030204" pitchFamily="49" charset="0"/>
                <a:cs typeface="Consolas" panose="020B0609020204030204" pitchFamily="49" charset="0"/>
              </a:rPr>
              <a:t> type</a:t>
            </a:r>
            <a:r>
              <a:rPr lang="en-US" sz="1000" dirty="0">
                <a:solidFill>
                  <a:srgbClr val="FF8040"/>
                </a:solidFill>
                <a:latin typeface="Consolas" panose="020B0609020204030204" pitchFamily="49" charset="0"/>
                <a:cs typeface="Consolas" panose="020B0609020204030204" pitchFamily="49" charset="0"/>
              </a:rPr>
              <a:t>=</a:t>
            </a:r>
            <a:r>
              <a:rPr lang="en-US" sz="1000" dirty="0">
                <a:solidFill>
                  <a:srgbClr val="993300"/>
                </a:solidFill>
                <a:latin typeface="Consolas" panose="020B0609020204030204" pitchFamily="49" charset="0"/>
                <a:cs typeface="Consolas" panose="020B0609020204030204" pitchFamily="49" charset="0"/>
              </a:rPr>
              <a:t>"poem"</a:t>
            </a:r>
            <a:r>
              <a:rPr lang="en-US" sz="1000" dirty="0">
                <a:solidFill>
                  <a:srgbClr val="000096"/>
                </a:solidFill>
                <a:latin typeface="Consolas" panose="020B0609020204030204" pitchFamily="49" charset="0"/>
                <a:cs typeface="Consolas" panose="020B0609020204030204" pitchFamily="49" charset="0"/>
              </a:rPr>
              <a:t>&gt;</a:t>
            </a:r>
            <a:r>
              <a:rPr lang="en-US" sz="1000" dirty="0">
                <a:solidFill>
                  <a:srgbClr val="000000"/>
                </a:solidFill>
                <a:latin typeface="Consolas" panose="020B0609020204030204" pitchFamily="49" charset="0"/>
                <a:cs typeface="Consolas" panose="020B0609020204030204" pitchFamily="49" charset="0"/>
              </a:rPr>
              <a:t>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There was an old man with a beard</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Who said, </a:t>
            </a:r>
            <a:r>
              <a:rPr lang="en-US" sz="1000" dirty="0">
                <a:solidFill>
                  <a:srgbClr val="000096"/>
                </a:solidFill>
                <a:latin typeface="Consolas" panose="020B0609020204030204" pitchFamily="49" charset="0"/>
                <a:cs typeface="Consolas" panose="020B0609020204030204" pitchFamily="49" charset="0"/>
              </a:rPr>
              <a:t>&lt;said&gt;</a:t>
            </a:r>
            <a:r>
              <a:rPr lang="en-US" sz="1000" dirty="0">
                <a:solidFill>
                  <a:srgbClr val="000000"/>
                </a:solidFill>
                <a:latin typeface="Consolas" panose="020B0609020204030204" pitchFamily="49" charset="0"/>
                <a:cs typeface="Consolas" panose="020B0609020204030204" pitchFamily="49" charset="0"/>
              </a:rPr>
              <a:t>It is just as I feared;</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Two Owls and a Hen,</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Four Larks and a Wren,</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96"/>
                </a:solidFill>
                <a:latin typeface="Consolas" panose="020B0609020204030204" pitchFamily="49" charset="0"/>
                <a:cs typeface="Consolas" panose="020B0609020204030204" pitchFamily="49" charset="0"/>
              </a:rPr>
              <a:t>&lt;l&gt;</a:t>
            </a:r>
            <a:r>
              <a:rPr lang="en-US" sz="1000" dirty="0">
                <a:solidFill>
                  <a:srgbClr val="000000"/>
                </a:solidFill>
                <a:latin typeface="Consolas" panose="020B0609020204030204" pitchFamily="49" charset="0"/>
                <a:cs typeface="Consolas" panose="020B0609020204030204" pitchFamily="49" charset="0"/>
              </a:rPr>
              <a:t>Have all made their nests in my beard!</a:t>
            </a:r>
            <a:r>
              <a:rPr lang="en-US" sz="1000" dirty="0">
                <a:solidFill>
                  <a:srgbClr val="000096"/>
                </a:solidFill>
                <a:latin typeface="Consolas" panose="020B0609020204030204" pitchFamily="49" charset="0"/>
                <a:cs typeface="Consolas" panose="020B0609020204030204" pitchFamily="49" charset="0"/>
              </a:rPr>
              <a:t>&lt;/said&gt;&lt;/l&gt;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96"/>
                </a:solidFill>
                <a:latin typeface="Consolas" panose="020B0609020204030204" pitchFamily="49" charset="0"/>
                <a:cs typeface="Consolas" panose="020B0609020204030204" pitchFamily="49" charset="0"/>
              </a:rPr>
              <a:t>&lt;/</a:t>
            </a:r>
            <a:r>
              <a:rPr lang="en-US" sz="1000" dirty="0" err="1">
                <a:solidFill>
                  <a:srgbClr val="000096"/>
                </a:solidFill>
                <a:latin typeface="Consolas" panose="020B0609020204030204" pitchFamily="49" charset="0"/>
                <a:cs typeface="Consolas" panose="020B0609020204030204" pitchFamily="49" charset="0"/>
              </a:rPr>
              <a:t>lg</a:t>
            </a:r>
            <a:r>
              <a:rPr lang="en-US" sz="1000" dirty="0">
                <a:solidFill>
                  <a:srgbClr val="000096"/>
                </a:solidFill>
                <a:latin typeface="Consolas" panose="020B0609020204030204" pitchFamily="49" charset="0"/>
                <a:cs typeface="Consolas" panose="020B0609020204030204" pitchFamily="49" charset="0"/>
              </a:rPr>
              <a:t>&gt;</a:t>
            </a:r>
            <a:endParaRPr lang="en-US" sz="1000" dirty="0">
              <a:latin typeface="Consolas" panose="020B0609020204030204" pitchFamily="49" charset="0"/>
              <a:cs typeface="Consolas" panose="020B0609020204030204" pitchFamily="49" charset="0"/>
            </a:endParaRPr>
          </a:p>
        </p:txBody>
      </p:sp>
      <p:sp>
        <p:nvSpPr>
          <p:cNvPr id="6" name="Rectangle 5"/>
          <p:cNvSpPr/>
          <p:nvPr/>
        </p:nvSpPr>
        <p:spPr>
          <a:xfrm>
            <a:off x="5884164" y="585216"/>
            <a:ext cx="6096000" cy="5509200"/>
          </a:xfrm>
          <a:prstGeom prst="rect">
            <a:avLst/>
          </a:prstGeom>
        </p:spPr>
        <p:txBody>
          <a:bodyPr>
            <a:spAutoFit/>
          </a:bodyPr>
          <a:lstStyle/>
          <a:p>
            <a:r>
              <a:rPr lang="en-US" sz="1600" dirty="0">
                <a:solidFill>
                  <a:srgbClr val="202020"/>
                </a:solidFill>
              </a:rPr>
              <a:t>Take a minute to go through these examples and determine which snippets of XML are well-formed and which ones aren’t. This will help to solidify your understanding of XML syntax. As a plus: it will help you with troubleshooting when you begin to encode your own TEI documents!</a:t>
            </a:r>
          </a:p>
          <a:p>
            <a:r>
              <a:rPr lang="en-US" sz="1600" dirty="0">
                <a:solidFill>
                  <a:srgbClr val="202020"/>
                </a:solidFill>
              </a:rPr>
              <a:t>Answer key:</a:t>
            </a:r>
          </a:p>
          <a:p>
            <a:r>
              <a:rPr lang="en-US" sz="1600" dirty="0" smtClean="0">
                <a:solidFill>
                  <a:srgbClr val="202020"/>
                </a:solidFill>
              </a:rPr>
              <a:t>1. Ill-formed </a:t>
            </a:r>
            <a:r>
              <a:rPr lang="en-US" sz="1600" dirty="0">
                <a:solidFill>
                  <a:srgbClr val="202020"/>
                </a:solidFill>
              </a:rPr>
              <a:t>- there is a missing quote after the attribute value.</a:t>
            </a:r>
          </a:p>
          <a:p>
            <a:r>
              <a:rPr lang="en-US" sz="1600" dirty="0" smtClean="0">
                <a:solidFill>
                  <a:srgbClr val="202020"/>
                </a:solidFill>
              </a:rPr>
              <a:t>2. Ill-formed </a:t>
            </a:r>
            <a:r>
              <a:rPr lang="en-US" sz="1600" dirty="0">
                <a:solidFill>
                  <a:srgbClr val="202020"/>
                </a:solidFill>
              </a:rPr>
              <a:t>- end-tag is missing slash, so processor will think it’s just a new start tag!</a:t>
            </a:r>
          </a:p>
          <a:p>
            <a:r>
              <a:rPr lang="en-US" sz="1600" dirty="0" smtClean="0">
                <a:solidFill>
                  <a:srgbClr val="202020"/>
                </a:solidFill>
              </a:rPr>
              <a:t>3. Ill-formed </a:t>
            </a:r>
            <a:r>
              <a:rPr lang="en-US" sz="1600" dirty="0">
                <a:solidFill>
                  <a:srgbClr val="202020"/>
                </a:solidFill>
              </a:rPr>
              <a:t>- missing attribute name. The processor will only allow an equals sign if there is whitespace between the element name and attribute name (and, of course, attribute name must be present!)</a:t>
            </a:r>
          </a:p>
          <a:p>
            <a:r>
              <a:rPr lang="en-US" sz="1600" dirty="0" smtClean="0">
                <a:solidFill>
                  <a:srgbClr val="202020"/>
                </a:solidFill>
              </a:rPr>
              <a:t>4. Well-formed</a:t>
            </a:r>
            <a:r>
              <a:rPr lang="en-US" sz="1600" dirty="0">
                <a:solidFill>
                  <a:srgbClr val="202020"/>
                </a:solidFill>
              </a:rPr>
              <a:t>! </a:t>
            </a:r>
            <a:endParaRPr lang="en-US" sz="1600" dirty="0" smtClean="0">
              <a:solidFill>
                <a:srgbClr val="202020"/>
              </a:solidFill>
            </a:endParaRPr>
          </a:p>
          <a:p>
            <a:r>
              <a:rPr lang="en-US" sz="1600" dirty="0" smtClean="0">
                <a:solidFill>
                  <a:srgbClr val="202020"/>
                </a:solidFill>
              </a:rPr>
              <a:t>5. Ill-formed </a:t>
            </a:r>
            <a:r>
              <a:rPr lang="en-US" sz="1600" dirty="0">
                <a:solidFill>
                  <a:srgbClr val="202020"/>
                </a:solidFill>
              </a:rPr>
              <a:t>- the quotes around the attribute value are missing.</a:t>
            </a:r>
          </a:p>
          <a:p>
            <a:r>
              <a:rPr lang="en-US" sz="1600" dirty="0" smtClean="0">
                <a:solidFill>
                  <a:srgbClr val="202020"/>
                </a:solidFill>
              </a:rPr>
              <a:t>6. Well-formed</a:t>
            </a:r>
            <a:r>
              <a:rPr lang="en-US" sz="1600" dirty="0">
                <a:solidFill>
                  <a:srgbClr val="202020"/>
                </a:solidFill>
              </a:rPr>
              <a:t>! All of the necessary characters are included in the correct places. Additionally, there is a singular root element.</a:t>
            </a:r>
          </a:p>
          <a:p>
            <a:r>
              <a:rPr lang="en-US" sz="1600" dirty="0" smtClean="0">
                <a:solidFill>
                  <a:srgbClr val="202020"/>
                </a:solidFill>
              </a:rPr>
              <a:t>7. Ill-formed </a:t>
            </a:r>
            <a:r>
              <a:rPr lang="en-US" sz="1600" dirty="0">
                <a:solidFill>
                  <a:srgbClr val="202020"/>
                </a:solidFill>
              </a:rPr>
              <a:t>- Although each individual element is written out correctly, there is no root element to tie them all together.</a:t>
            </a:r>
          </a:p>
          <a:p>
            <a:r>
              <a:rPr lang="en-US" sz="1600" dirty="0" smtClean="0">
                <a:solidFill>
                  <a:srgbClr val="202020"/>
                </a:solidFill>
              </a:rPr>
              <a:t>8. Ill-formed </a:t>
            </a:r>
            <a:r>
              <a:rPr lang="en-US" sz="1600" dirty="0">
                <a:solidFill>
                  <a:srgbClr val="202020"/>
                </a:solidFill>
              </a:rPr>
              <a:t>- this is an example of XML overlap. As you can see, the said tag crosses the boundaries of an several l tags (i.e. it starts in the middle of </a:t>
            </a:r>
            <a:r>
              <a:rPr lang="en-US" sz="1600" dirty="0" err="1">
                <a:solidFill>
                  <a:srgbClr val="202020"/>
                </a:solidFill>
              </a:rPr>
              <a:t>anl</a:t>
            </a:r>
            <a:r>
              <a:rPr lang="en-US" sz="1600" dirty="0">
                <a:solidFill>
                  <a:srgbClr val="202020"/>
                </a:solidFill>
              </a:rPr>
              <a:t> element, and doesn’t end until after the end of that element). Remember that elements need to nest perfectly inside each other (no overlap!).</a:t>
            </a:r>
            <a:endParaRPr lang="en-US" sz="1600" b="0" i="0" dirty="0">
              <a:solidFill>
                <a:srgbClr val="202020"/>
              </a:solidFill>
              <a:effectLst/>
            </a:endParaRPr>
          </a:p>
        </p:txBody>
      </p:sp>
    </p:spTree>
    <p:extLst>
      <p:ext uri="{BB962C8B-B14F-4D97-AF65-F5344CB8AC3E}">
        <p14:creationId xmlns:p14="http://schemas.microsoft.com/office/powerpoint/2010/main" val="2696286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 Validity</a:t>
            </a:r>
            <a:endParaRPr lang="en-US" dirty="0"/>
          </a:p>
        </p:txBody>
      </p:sp>
      <p:sp>
        <p:nvSpPr>
          <p:cNvPr id="3" name="Rectangle 2"/>
          <p:cNvSpPr/>
          <p:nvPr/>
        </p:nvSpPr>
        <p:spPr>
          <a:xfrm>
            <a:off x="5178137" y="1890512"/>
            <a:ext cx="6096000" cy="2862322"/>
          </a:xfrm>
          <a:prstGeom prst="rect">
            <a:avLst/>
          </a:prstGeom>
        </p:spPr>
        <p:txBody>
          <a:bodyPr>
            <a:spAutoFit/>
          </a:bodyPr>
          <a:lstStyle/>
          <a:p>
            <a:r>
              <a:rPr lang="en-US" dirty="0">
                <a:solidFill>
                  <a:srgbClr val="202020"/>
                </a:solidFill>
              </a:rPr>
              <a:t>In addition to </a:t>
            </a:r>
            <a:r>
              <a:rPr lang="en-US" dirty="0" smtClean="0">
                <a:solidFill>
                  <a:srgbClr val="202020"/>
                </a:solidFill>
              </a:rPr>
              <a:t>well-</a:t>
            </a:r>
            <a:r>
              <a:rPr lang="en-US" dirty="0" err="1" smtClean="0">
                <a:solidFill>
                  <a:srgbClr val="202020"/>
                </a:solidFill>
              </a:rPr>
              <a:t>formedness</a:t>
            </a:r>
            <a:r>
              <a:rPr lang="en-US" dirty="0" smtClean="0">
                <a:solidFill>
                  <a:srgbClr val="202020"/>
                </a:solidFill>
              </a:rPr>
              <a:t>, there </a:t>
            </a:r>
            <a:r>
              <a:rPr lang="en-US" dirty="0">
                <a:solidFill>
                  <a:srgbClr val="202020"/>
                </a:solidFill>
              </a:rPr>
              <a:t>is also validity which requires conforming to the rules of a specific language, such as </a:t>
            </a:r>
            <a:r>
              <a:rPr lang="en-US" dirty="0" smtClean="0">
                <a:solidFill>
                  <a:srgbClr val="202020"/>
                </a:solidFill>
              </a:rPr>
              <a:t>TEI.</a:t>
            </a:r>
            <a:endParaRPr lang="en-US" dirty="0">
              <a:solidFill>
                <a:srgbClr val="202020"/>
              </a:solidFill>
            </a:endParaRPr>
          </a:p>
          <a:p>
            <a:endParaRPr lang="en-US" dirty="0" smtClean="0">
              <a:solidFill>
                <a:srgbClr val="202020"/>
              </a:solidFill>
            </a:endParaRPr>
          </a:p>
          <a:p>
            <a:r>
              <a:rPr lang="en-US" dirty="0" smtClean="0">
                <a:solidFill>
                  <a:srgbClr val="202020"/>
                </a:solidFill>
              </a:rPr>
              <a:t>These </a:t>
            </a:r>
            <a:r>
              <a:rPr lang="en-US" dirty="0">
                <a:solidFill>
                  <a:srgbClr val="202020"/>
                </a:solidFill>
              </a:rPr>
              <a:t>rules are very similar to the rules for speaking in a human language: am I using the right words? and am I using them in the correct manner?</a:t>
            </a:r>
          </a:p>
          <a:p>
            <a:endParaRPr lang="en-US" dirty="0" smtClean="0">
              <a:solidFill>
                <a:srgbClr val="202020"/>
              </a:solidFill>
            </a:endParaRPr>
          </a:p>
          <a:p>
            <a:r>
              <a:rPr lang="en-US" dirty="0" smtClean="0">
                <a:solidFill>
                  <a:srgbClr val="202020"/>
                </a:solidFill>
              </a:rPr>
              <a:t>When </a:t>
            </a:r>
            <a:r>
              <a:rPr lang="en-US" dirty="0">
                <a:solidFill>
                  <a:srgbClr val="202020"/>
                </a:solidFill>
              </a:rPr>
              <a:t>we check an XML document for validity, we are making sure that the document obeys the rules of a specific language.</a:t>
            </a:r>
            <a:endParaRPr lang="en-US" b="0" i="0" dirty="0">
              <a:solidFill>
                <a:srgbClr val="202020"/>
              </a:solidFill>
              <a:effectLst/>
            </a:endParaRPr>
          </a:p>
        </p:txBody>
      </p:sp>
      <p:sp>
        <p:nvSpPr>
          <p:cNvPr id="5" name="Rectangle 4"/>
          <p:cNvSpPr/>
          <p:nvPr/>
        </p:nvSpPr>
        <p:spPr>
          <a:xfrm>
            <a:off x="930610" y="2084832"/>
            <a:ext cx="4007427" cy="2031325"/>
          </a:xfrm>
          <a:prstGeom prst="rect">
            <a:avLst/>
          </a:prstGeom>
        </p:spPr>
        <p:txBody>
          <a:bodyPr wrap="square">
            <a:spAutoFit/>
          </a:bodyPr>
          <a:lstStyle/>
          <a:p>
            <a:r>
              <a:rPr lang="en-US" b="1" dirty="0">
                <a:solidFill>
                  <a:srgbClr val="202020"/>
                </a:solidFill>
              </a:rPr>
              <a:t>Validity means</a:t>
            </a:r>
            <a:r>
              <a:rPr lang="en-US" dirty="0" smtClean="0">
                <a:solidFill>
                  <a:srgbClr val="202020"/>
                </a:solidFill>
              </a:rPr>
              <a:t>:</a:t>
            </a:r>
          </a:p>
          <a:p>
            <a:endParaRPr lang="en-US" dirty="0">
              <a:solidFill>
                <a:srgbClr val="202020"/>
              </a:solidFill>
            </a:endParaRPr>
          </a:p>
          <a:p>
            <a:pPr>
              <a:buFont typeface="Arial" panose="020B0604020202020204" pitchFamily="34" charset="0"/>
              <a:buChar char="•"/>
            </a:pPr>
            <a:r>
              <a:rPr lang="en-US" dirty="0">
                <a:solidFill>
                  <a:srgbClr val="202020"/>
                </a:solidFill>
              </a:rPr>
              <a:t>Correct vocabulary: all elements and attributes actually exist in that </a:t>
            </a:r>
            <a:r>
              <a:rPr lang="en-US" dirty="0" smtClean="0">
                <a:solidFill>
                  <a:srgbClr val="202020"/>
                </a:solidFill>
              </a:rPr>
              <a:t>language</a:t>
            </a:r>
          </a:p>
          <a:p>
            <a:endParaRPr lang="en-US" dirty="0">
              <a:solidFill>
                <a:srgbClr val="202020"/>
              </a:solidFill>
            </a:endParaRPr>
          </a:p>
          <a:p>
            <a:pPr>
              <a:buFont typeface="Arial" panose="020B0604020202020204" pitchFamily="34" charset="0"/>
              <a:buChar char="•"/>
            </a:pPr>
            <a:r>
              <a:rPr lang="en-US" dirty="0">
                <a:solidFill>
                  <a:srgbClr val="202020"/>
                </a:solidFill>
              </a:rPr>
              <a:t>Correct grammar: elements are used in the right place, in the right order</a:t>
            </a:r>
            <a:endParaRPr lang="en-US" b="0" i="0" dirty="0">
              <a:solidFill>
                <a:srgbClr val="202020"/>
              </a:solidFill>
              <a:effectLst/>
            </a:endParaRPr>
          </a:p>
        </p:txBody>
      </p:sp>
    </p:spTree>
    <p:extLst>
      <p:ext uri="{BB962C8B-B14F-4D97-AF65-F5344CB8AC3E}">
        <p14:creationId xmlns:p14="http://schemas.microsoft.com/office/powerpoint/2010/main" val="926499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a:t>
            </a:r>
            <a:endParaRPr lang="en-US" dirty="0"/>
          </a:p>
        </p:txBody>
      </p:sp>
      <p:sp>
        <p:nvSpPr>
          <p:cNvPr id="6" name="Rectangle 5"/>
          <p:cNvSpPr/>
          <p:nvPr/>
        </p:nvSpPr>
        <p:spPr>
          <a:xfrm>
            <a:off x="5592665" y="1694138"/>
            <a:ext cx="6096000" cy="4278094"/>
          </a:xfrm>
          <a:prstGeom prst="rect">
            <a:avLst/>
          </a:prstGeom>
        </p:spPr>
        <p:txBody>
          <a:bodyPr>
            <a:spAutoFit/>
          </a:bodyPr>
          <a:lstStyle/>
          <a:p>
            <a:r>
              <a:rPr lang="en-US" sz="1600" dirty="0"/>
              <a:t>Validity is determined by a schema, which defines the specific rules for an encoding language. </a:t>
            </a:r>
            <a:r>
              <a:rPr lang="en-US" sz="1600" dirty="0" smtClean="0"/>
              <a:t>Take </a:t>
            </a:r>
            <a:r>
              <a:rPr lang="en-US" sz="1600" dirty="0"/>
              <a:t>a minute to look over the rules in this </a:t>
            </a:r>
            <a:r>
              <a:rPr lang="en-US" sz="1600" dirty="0" smtClean="0"/>
              <a:t>schema, and then see how they are applied:</a:t>
            </a:r>
          </a:p>
          <a:p>
            <a:endParaRPr lang="en-US" sz="1600" b="0" i="0" dirty="0">
              <a:solidFill>
                <a:srgbClr val="202020"/>
              </a:solidFill>
              <a:effectLst/>
            </a:endParaRPr>
          </a:p>
          <a:p>
            <a:r>
              <a:rPr lang="en-US" sz="1600" dirty="0" smtClean="0"/>
              <a:t>A</a:t>
            </a:r>
            <a:r>
              <a:rPr lang="en-US" sz="1600" dirty="0"/>
              <a:t> </a:t>
            </a:r>
            <a:r>
              <a:rPr lang="en-US" sz="1600" b="1" dirty="0"/>
              <a:t>letter</a:t>
            </a:r>
            <a:r>
              <a:rPr lang="en-US" sz="1600" dirty="0"/>
              <a:t> must begin with a date, followed by a salutation, at least one paragraph, and a </a:t>
            </a:r>
            <a:r>
              <a:rPr lang="en-US" sz="1600" dirty="0" smtClean="0"/>
              <a:t>signature</a:t>
            </a:r>
          </a:p>
          <a:p>
            <a:endParaRPr lang="en-US" sz="1600" dirty="0"/>
          </a:p>
          <a:p>
            <a:r>
              <a:rPr lang="en-US" sz="1600" dirty="0"/>
              <a:t>A </a:t>
            </a:r>
            <a:r>
              <a:rPr lang="en-US" sz="1600" b="1" dirty="0"/>
              <a:t>date</a:t>
            </a:r>
            <a:r>
              <a:rPr lang="en-US" sz="1600" dirty="0"/>
              <a:t> may contain transcribed </a:t>
            </a:r>
            <a:r>
              <a:rPr lang="en-US" sz="1600" dirty="0" smtClean="0"/>
              <a:t>text</a:t>
            </a:r>
          </a:p>
          <a:p>
            <a:endParaRPr lang="en-US" sz="1600" dirty="0"/>
          </a:p>
          <a:p>
            <a:r>
              <a:rPr lang="en-US" sz="1600" dirty="0"/>
              <a:t>A </a:t>
            </a:r>
            <a:r>
              <a:rPr lang="en-US" sz="1600" b="1" dirty="0"/>
              <a:t>paragraph</a:t>
            </a:r>
            <a:r>
              <a:rPr lang="en-US" sz="1600" dirty="0"/>
              <a:t> may contain names and transcribed </a:t>
            </a:r>
            <a:r>
              <a:rPr lang="en-US" sz="1600" dirty="0" smtClean="0"/>
              <a:t>text</a:t>
            </a:r>
          </a:p>
          <a:p>
            <a:endParaRPr lang="en-US" sz="1600" dirty="0"/>
          </a:p>
          <a:p>
            <a:r>
              <a:rPr lang="en-US" sz="1600" dirty="0"/>
              <a:t>A </a:t>
            </a:r>
            <a:r>
              <a:rPr lang="en-US" sz="1600" b="1" dirty="0"/>
              <a:t>signature</a:t>
            </a:r>
            <a:r>
              <a:rPr lang="en-US" sz="1600" dirty="0"/>
              <a:t> may contain names and transcribed text</a:t>
            </a:r>
          </a:p>
          <a:p>
            <a:endParaRPr lang="en-US" sz="1600" dirty="0" smtClean="0"/>
          </a:p>
          <a:p>
            <a:r>
              <a:rPr lang="en-US" sz="1600" dirty="0" smtClean="0"/>
              <a:t>A</a:t>
            </a:r>
            <a:r>
              <a:rPr lang="en-US" sz="1600" dirty="0"/>
              <a:t> </a:t>
            </a:r>
            <a:r>
              <a:rPr lang="en-US" sz="1600" b="1" dirty="0"/>
              <a:t>salutation</a:t>
            </a:r>
            <a:r>
              <a:rPr lang="en-US" sz="1600" dirty="0"/>
              <a:t> may contain names and transcribed text</a:t>
            </a:r>
          </a:p>
          <a:p>
            <a:endParaRPr lang="en-US" sz="1600" dirty="0" smtClean="0"/>
          </a:p>
          <a:p>
            <a:r>
              <a:rPr lang="en-US" sz="1600" dirty="0" smtClean="0"/>
              <a:t>A</a:t>
            </a:r>
            <a:r>
              <a:rPr lang="en-US" sz="1600" dirty="0"/>
              <a:t> </a:t>
            </a:r>
            <a:r>
              <a:rPr lang="en-US" sz="1600" b="1" dirty="0"/>
              <a:t>name</a:t>
            </a:r>
            <a:r>
              <a:rPr lang="en-US" sz="1600" dirty="0"/>
              <a:t> may contain transcribed text</a:t>
            </a:r>
          </a:p>
          <a:p>
            <a:endParaRPr lang="en-US" sz="1600" b="0" i="0" dirty="0">
              <a:solidFill>
                <a:srgbClr val="202020"/>
              </a:solidFill>
              <a:effectLst/>
            </a:endParaRPr>
          </a:p>
        </p:txBody>
      </p:sp>
      <p:sp>
        <p:nvSpPr>
          <p:cNvPr id="3" name="Rectangle 2"/>
          <p:cNvSpPr/>
          <p:nvPr/>
        </p:nvSpPr>
        <p:spPr>
          <a:xfrm>
            <a:off x="730827" y="1777055"/>
            <a:ext cx="4568537" cy="2246769"/>
          </a:xfrm>
          <a:prstGeom prst="rect">
            <a:avLst/>
          </a:prstGeom>
        </p:spPr>
        <p:txBody>
          <a:bodyPr wrap="square">
            <a:spAutoFit/>
          </a:bodyPr>
          <a:lstStyle/>
          <a:p>
            <a:r>
              <a:rPr lang="en-US" sz="1000" dirty="0">
                <a:solidFill>
                  <a:srgbClr val="0099CC"/>
                </a:solidFill>
                <a:latin typeface="Consolas" panose="020B0609020204030204" pitchFamily="49" charset="0"/>
                <a:cs typeface="Consolas" panose="020B0609020204030204" pitchFamily="49" charset="0"/>
              </a:rPr>
              <a:t>datatypes</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xsd</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CC3300"/>
                </a:solidFill>
                <a:latin typeface="Consolas" panose="020B0609020204030204" pitchFamily="49" charset="0"/>
                <a:cs typeface="Consolas" panose="020B0609020204030204" pitchFamily="49" charset="0"/>
              </a:rPr>
              <a:t>"http://www.w3.org/2001/XMLSchema-datatypes"</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D4"/>
                </a:solidFill>
                <a:latin typeface="Consolas" panose="020B0609020204030204" pitchFamily="49" charset="0"/>
                <a:cs typeface="Consolas" panose="020B0609020204030204" pitchFamily="49" charset="0"/>
              </a:rPr>
              <a:t>start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D4"/>
                </a:solidFill>
                <a:latin typeface="Consolas" panose="020B0609020204030204" pitchFamily="49" charset="0"/>
                <a:cs typeface="Consolas" panose="020B0609020204030204" pitchFamily="49" charset="0"/>
              </a:rPr>
              <a:t>element</a:t>
            </a:r>
            <a:r>
              <a:rPr lang="en-US" sz="1000" dirty="0">
                <a:solidFill>
                  <a:srgbClr val="000000"/>
                </a:solidFill>
                <a:latin typeface="Consolas" panose="020B0609020204030204" pitchFamily="49" charset="0"/>
                <a:cs typeface="Consolas" panose="020B0609020204030204" pitchFamily="49" charset="0"/>
              </a:rPr>
              <a:t> letter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date</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salutation</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paragraph</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signature</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date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D4"/>
                </a:solidFill>
                <a:latin typeface="Consolas" panose="020B0609020204030204" pitchFamily="49" charset="0"/>
                <a:cs typeface="Consolas" panose="020B0609020204030204" pitchFamily="49" charset="0"/>
              </a:rPr>
              <a:t>element</a:t>
            </a:r>
            <a:r>
              <a:rPr lang="en-US" sz="1000" dirty="0">
                <a:solidFill>
                  <a:srgbClr val="000000"/>
                </a:solidFill>
                <a:latin typeface="Consolas" panose="020B0609020204030204" pitchFamily="49" charset="0"/>
                <a:cs typeface="Consolas" panose="020B0609020204030204" pitchFamily="49" charset="0"/>
              </a:rPr>
              <a:t> date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D4"/>
                </a:solidFill>
                <a:latin typeface="Consolas" panose="020B0609020204030204" pitchFamily="49" charset="0"/>
                <a:cs typeface="Consolas" panose="020B0609020204030204" pitchFamily="49" charset="0"/>
              </a:rPr>
              <a:t>text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paragraph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D4"/>
                </a:solidFill>
                <a:latin typeface="Consolas" panose="020B0609020204030204" pitchFamily="49" charset="0"/>
                <a:cs typeface="Consolas" panose="020B0609020204030204" pitchFamily="49" charset="0"/>
              </a:rPr>
              <a:t>element</a:t>
            </a:r>
            <a:r>
              <a:rPr lang="en-US" sz="1000" dirty="0">
                <a:solidFill>
                  <a:srgbClr val="000000"/>
                </a:solidFill>
                <a:latin typeface="Consolas" panose="020B0609020204030204" pitchFamily="49" charset="0"/>
                <a:cs typeface="Consolas" panose="020B0609020204030204" pitchFamily="49" charset="0"/>
              </a:rPr>
              <a:t> paragraph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stuff</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signature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D4"/>
                </a:solidFill>
                <a:latin typeface="Consolas" panose="020B0609020204030204" pitchFamily="49" charset="0"/>
                <a:cs typeface="Consolas" panose="020B0609020204030204" pitchFamily="49" charset="0"/>
              </a:rPr>
              <a:t>element</a:t>
            </a:r>
            <a:r>
              <a:rPr lang="en-US" sz="1000" dirty="0">
                <a:solidFill>
                  <a:srgbClr val="000000"/>
                </a:solidFill>
                <a:latin typeface="Consolas" panose="020B0609020204030204" pitchFamily="49" charset="0"/>
                <a:cs typeface="Consolas" panose="020B0609020204030204" pitchFamily="49" charset="0"/>
              </a:rPr>
              <a:t> signature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stuff</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salutation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D4"/>
                </a:solidFill>
                <a:latin typeface="Consolas" panose="020B0609020204030204" pitchFamily="49" charset="0"/>
                <a:cs typeface="Consolas" panose="020B0609020204030204" pitchFamily="49" charset="0"/>
              </a:rPr>
              <a:t>element</a:t>
            </a:r>
            <a:r>
              <a:rPr lang="en-US" sz="1000" dirty="0">
                <a:solidFill>
                  <a:srgbClr val="000000"/>
                </a:solidFill>
                <a:latin typeface="Consolas" panose="020B0609020204030204" pitchFamily="49" charset="0"/>
                <a:cs typeface="Consolas" panose="020B0609020204030204" pitchFamily="49" charset="0"/>
              </a:rPr>
              <a:t> salutation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stuff</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r>
            <a:br>
              <a:rPr lang="en-US" sz="1000" dirty="0">
                <a:solidFill>
                  <a:srgbClr val="000000"/>
                </a:solidFill>
                <a:latin typeface="Consolas" panose="020B0609020204030204" pitchFamily="49" charset="0"/>
                <a:cs typeface="Consolas" panose="020B0609020204030204" pitchFamily="49" charset="0"/>
              </a:rPr>
            </a:br>
            <a:r>
              <a:rPr lang="en-US" sz="1000" dirty="0">
                <a:solidFill>
                  <a:srgbClr val="000000"/>
                </a:solidFill>
                <a:latin typeface="Consolas" panose="020B0609020204030204" pitchFamily="49" charset="0"/>
                <a:cs typeface="Consolas" panose="020B0609020204030204" pitchFamily="49" charset="0"/>
              </a:rPr>
              <a:t>stuff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D4"/>
                </a:solidFill>
                <a:latin typeface="Consolas" panose="020B0609020204030204" pitchFamily="49" charset="0"/>
                <a:cs typeface="Consolas" panose="020B0609020204030204" pitchFamily="49" charset="0"/>
              </a:rPr>
              <a:t>text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name</a:t>
            </a:r>
            <a:br>
              <a:rPr lang="en-US" sz="1000" dirty="0">
                <a:solidFill>
                  <a:srgbClr val="000000"/>
                </a:solidFill>
                <a:latin typeface="Consolas" panose="020B0609020204030204" pitchFamily="49" charset="0"/>
                <a:cs typeface="Consolas" panose="020B0609020204030204" pitchFamily="49" charset="0"/>
              </a:rPr>
            </a:br>
            <a:r>
              <a:rPr lang="en-US" sz="1000" dirty="0" err="1">
                <a:solidFill>
                  <a:srgbClr val="000000"/>
                </a:solidFill>
                <a:latin typeface="Consolas" panose="020B0609020204030204" pitchFamily="49" charset="0"/>
                <a:cs typeface="Consolas" panose="020B0609020204030204" pitchFamily="49" charset="0"/>
              </a:rPr>
              <a:t>name</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D4"/>
                </a:solidFill>
                <a:latin typeface="Consolas" panose="020B0609020204030204" pitchFamily="49" charset="0"/>
                <a:cs typeface="Consolas" panose="020B0609020204030204" pitchFamily="49" charset="0"/>
              </a:rPr>
              <a:t>element</a:t>
            </a:r>
            <a:r>
              <a:rPr lang="en-US" sz="1000" dirty="0">
                <a:solidFill>
                  <a:srgbClr val="000000"/>
                </a:solidFill>
                <a:latin typeface="Consolas" panose="020B0609020204030204" pitchFamily="49" charset="0"/>
                <a:cs typeface="Consolas" panose="020B0609020204030204" pitchFamily="49" charset="0"/>
              </a:rPr>
              <a:t> name </a:t>
            </a:r>
            <a:r>
              <a:rPr lang="en-US" sz="1000" dirty="0">
                <a:solidFill>
                  <a:srgbClr val="660066"/>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D4"/>
                </a:solidFill>
                <a:latin typeface="Consolas" panose="020B0609020204030204" pitchFamily="49" charset="0"/>
                <a:cs typeface="Consolas" panose="020B0609020204030204" pitchFamily="49" charset="0"/>
              </a:rPr>
              <a:t>text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660066"/>
                </a:solidFill>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01227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as a means of structuring information</a:t>
            </a:r>
            <a:endParaRPr lang="en-US" dirty="0"/>
          </a:p>
        </p:txBody>
      </p:sp>
      <p:sp>
        <p:nvSpPr>
          <p:cNvPr id="3" name="Rectangle 2"/>
          <p:cNvSpPr/>
          <p:nvPr/>
        </p:nvSpPr>
        <p:spPr>
          <a:xfrm>
            <a:off x="1038441" y="2158589"/>
            <a:ext cx="4170338" cy="3139321"/>
          </a:xfrm>
          <a:prstGeom prst="rect">
            <a:avLst/>
          </a:prstGeom>
        </p:spPr>
        <p:txBody>
          <a:bodyPr wrap="square">
            <a:spAutoFit/>
          </a:bodyPr>
          <a:lstStyle/>
          <a:p>
            <a:r>
              <a:rPr lang="en-US" dirty="0"/>
              <a:t>One way to understand what XML is and why it is important is to think about it as a way of structuring or organizing information.</a:t>
            </a:r>
          </a:p>
          <a:p>
            <a:endParaRPr lang="en-US" dirty="0"/>
          </a:p>
          <a:p>
            <a:r>
              <a:rPr lang="en-US" dirty="0"/>
              <a:t>Structure is what makes digital information useful to us; it helps us find things, it helps us identify them and understand what they are, and it helps us communicate about them to other people. </a:t>
            </a:r>
            <a:endParaRPr lang="en-US" dirty="0" smtClean="0"/>
          </a:p>
          <a:p>
            <a:endParaRPr lang="en-US" dirty="0"/>
          </a:p>
        </p:txBody>
      </p:sp>
      <p:pic>
        <p:nvPicPr>
          <p:cNvPr id="20" name="Picture 19"/>
          <p:cNvPicPr>
            <a:picLocks noChangeAspect="1"/>
          </p:cNvPicPr>
          <p:nvPr/>
        </p:nvPicPr>
        <p:blipFill>
          <a:blip r:embed="rId3"/>
          <a:stretch>
            <a:fillRect/>
          </a:stretch>
        </p:blipFill>
        <p:spPr>
          <a:xfrm>
            <a:off x="5137942" y="2070375"/>
            <a:ext cx="6096000" cy="4279900"/>
          </a:xfrm>
          <a:prstGeom prst="rect">
            <a:avLst/>
          </a:prstGeom>
        </p:spPr>
      </p:pic>
    </p:spTree>
    <p:extLst>
      <p:ext uri="{BB962C8B-B14F-4D97-AF65-F5344CB8AC3E}">
        <p14:creationId xmlns:p14="http://schemas.microsoft.com/office/powerpoint/2010/main" val="2498100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a:t>
            </a:r>
            <a:endParaRPr lang="en-US" dirty="0"/>
          </a:p>
        </p:txBody>
      </p:sp>
      <p:sp>
        <p:nvSpPr>
          <p:cNvPr id="4" name="Rectangle 3"/>
          <p:cNvSpPr/>
          <p:nvPr/>
        </p:nvSpPr>
        <p:spPr>
          <a:xfrm>
            <a:off x="882673" y="1812023"/>
            <a:ext cx="5092100" cy="1323439"/>
          </a:xfrm>
          <a:prstGeom prst="rect">
            <a:avLst/>
          </a:prstGeom>
        </p:spPr>
        <p:txBody>
          <a:bodyPr wrap="square">
            <a:spAutoFit/>
          </a:bodyPr>
          <a:lstStyle/>
          <a:p>
            <a:pPr marL="228600" indent="-228600">
              <a:buFont typeface="+mj-lt"/>
              <a:buAutoNum type="arabicPeriod"/>
            </a:pPr>
            <a:r>
              <a:rPr lang="en-US" sz="1000" dirty="0">
                <a:solidFill>
                  <a:srgbClr val="8B26C9"/>
                </a:solidFill>
              </a:rPr>
              <a:t>&lt;?xml version="1.0" encoding="UTF-8"?&gt;</a:t>
            </a:r>
            <a:r>
              <a:rPr lang="en-US" sz="1000" dirty="0">
                <a:solidFill>
                  <a:srgbClr val="000000"/>
                </a:solidFill>
              </a:rPr>
              <a:t/>
            </a:r>
            <a:br>
              <a:rPr lang="en-US" sz="1000" dirty="0">
                <a:solidFill>
                  <a:srgbClr val="000000"/>
                </a:solidFill>
              </a:rPr>
            </a:br>
            <a:r>
              <a:rPr lang="en-US" sz="1000" dirty="0">
                <a:solidFill>
                  <a:srgbClr val="8B26C9"/>
                </a:solidFill>
              </a:rPr>
              <a:t>&lt;?xml-model </a:t>
            </a:r>
            <a:r>
              <a:rPr lang="en-US" sz="1000" dirty="0" err="1">
                <a:solidFill>
                  <a:srgbClr val="8B26C9"/>
                </a:solidFill>
              </a:rPr>
              <a:t>href</a:t>
            </a:r>
            <a:r>
              <a:rPr lang="en-US" sz="1000" dirty="0">
                <a:solidFill>
                  <a:srgbClr val="8B26C9"/>
                </a:solidFill>
              </a:rPr>
              <a:t>="</a:t>
            </a:r>
            <a:r>
              <a:rPr lang="en-US" sz="1000" dirty="0" err="1">
                <a:solidFill>
                  <a:srgbClr val="8B26C9"/>
                </a:solidFill>
              </a:rPr>
              <a:t>alexsampleschema.rnc</a:t>
            </a:r>
            <a:r>
              <a:rPr lang="en-US" sz="1000" dirty="0">
                <a:solidFill>
                  <a:srgbClr val="8B26C9"/>
                </a:solidFill>
              </a:rPr>
              <a:t>" type="application/relax-ng-compact-syntax"?&gt;</a:t>
            </a:r>
            <a:r>
              <a:rPr lang="en-US" sz="1000" dirty="0">
                <a:solidFill>
                  <a:srgbClr val="000000"/>
                </a:solidFill>
              </a:rPr>
              <a:t/>
            </a:r>
            <a:br>
              <a:rPr lang="en-US" sz="1000" dirty="0">
                <a:solidFill>
                  <a:srgbClr val="000000"/>
                </a:solidFill>
              </a:rPr>
            </a:br>
            <a:r>
              <a:rPr lang="en-US" sz="1000" dirty="0">
                <a:solidFill>
                  <a:srgbClr val="000096"/>
                </a:solidFill>
              </a:rPr>
              <a:t>&lt;letter&gt;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&lt;date&gt;</a:t>
            </a:r>
            <a:r>
              <a:rPr lang="en-US" sz="1000" dirty="0">
                <a:solidFill>
                  <a:srgbClr val="000000"/>
                </a:solidFill>
              </a:rPr>
              <a:t>2012-02-12</a:t>
            </a:r>
            <a:r>
              <a:rPr lang="en-US" sz="1000" dirty="0">
                <a:solidFill>
                  <a:srgbClr val="000096"/>
                </a:solidFill>
              </a:rPr>
              <a:t>&lt;/date&gt;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&lt;salutation&gt;</a:t>
            </a:r>
            <a:r>
              <a:rPr lang="en-US" sz="1000" dirty="0">
                <a:solidFill>
                  <a:srgbClr val="000000"/>
                </a:solidFill>
              </a:rPr>
              <a:t>Dear Harry,</a:t>
            </a:r>
            <a:r>
              <a:rPr lang="en-US" sz="1000" dirty="0">
                <a:solidFill>
                  <a:srgbClr val="000096"/>
                </a:solidFill>
              </a:rPr>
              <a:t>&lt;/salutation&gt;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&lt;paragraph&gt;</a:t>
            </a:r>
            <a:r>
              <a:rPr lang="en-US" sz="1000" dirty="0">
                <a:solidFill>
                  <a:srgbClr val="000000"/>
                </a:solidFill>
              </a:rPr>
              <a:t>Symmetrical dates are so elegant!</a:t>
            </a:r>
            <a:r>
              <a:rPr lang="en-US" sz="1000" dirty="0">
                <a:solidFill>
                  <a:srgbClr val="000096"/>
                </a:solidFill>
              </a:rPr>
              <a:t>&lt;/paragraph&gt;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&lt;signature&gt;</a:t>
            </a:r>
            <a:r>
              <a:rPr lang="en-US" sz="1000" dirty="0">
                <a:solidFill>
                  <a:srgbClr val="000000"/>
                </a:solidFill>
              </a:rPr>
              <a:t>Yours, Larry</a:t>
            </a:r>
            <a:r>
              <a:rPr lang="en-US" sz="1000" dirty="0">
                <a:solidFill>
                  <a:srgbClr val="000096"/>
                </a:solidFill>
              </a:rPr>
              <a:t>&lt;/signature&gt;</a:t>
            </a:r>
            <a:r>
              <a:rPr lang="en-US" sz="1000" dirty="0">
                <a:solidFill>
                  <a:srgbClr val="000000"/>
                </a:solidFill>
              </a:rPr>
              <a:t/>
            </a:r>
            <a:br>
              <a:rPr lang="en-US" sz="1000" dirty="0">
                <a:solidFill>
                  <a:srgbClr val="000000"/>
                </a:solidFill>
              </a:rPr>
            </a:br>
            <a:r>
              <a:rPr lang="en-US" sz="1000" dirty="0">
                <a:solidFill>
                  <a:srgbClr val="000096"/>
                </a:solidFill>
              </a:rPr>
              <a:t>&lt;/letter&gt;</a:t>
            </a:r>
            <a:endParaRPr lang="en-US" sz="1000" dirty="0">
              <a:latin typeface="Consolas" panose="020B0609020204030204" pitchFamily="49" charset="0"/>
              <a:cs typeface="Consolas" panose="020B0609020204030204" pitchFamily="49" charset="0"/>
            </a:endParaRPr>
          </a:p>
        </p:txBody>
      </p:sp>
      <p:sp>
        <p:nvSpPr>
          <p:cNvPr id="6" name="Rectangle 5"/>
          <p:cNvSpPr/>
          <p:nvPr/>
        </p:nvSpPr>
        <p:spPr>
          <a:xfrm>
            <a:off x="6047509" y="1177498"/>
            <a:ext cx="6096000" cy="4524315"/>
          </a:xfrm>
          <a:prstGeom prst="rect">
            <a:avLst/>
          </a:prstGeom>
        </p:spPr>
        <p:txBody>
          <a:bodyPr>
            <a:spAutoFit/>
          </a:bodyPr>
          <a:lstStyle/>
          <a:p>
            <a:r>
              <a:rPr lang="en-US" sz="1600" dirty="0"/>
              <a:t>Take a minute to look through these examples and determine if they are valid, according to the rules of our encoding schema. As you go through, you will probably realize that our schema is not the best at describing the data we have (many of the examples are invalid according to our schema, but are perfectly acceptable as letters). In addition to teaching you about validity, this exercise will show you the importance of having a schema that fits well with your data</a:t>
            </a:r>
            <a:r>
              <a:rPr lang="en-US" sz="1600" dirty="0" smtClean="0"/>
              <a:t>!</a:t>
            </a:r>
          </a:p>
          <a:p>
            <a:endParaRPr lang="en-US" sz="1600" dirty="0"/>
          </a:p>
          <a:p>
            <a:r>
              <a:rPr lang="en-US" sz="1600" dirty="0"/>
              <a:t>Answer key:</a:t>
            </a:r>
          </a:p>
          <a:p>
            <a:r>
              <a:rPr lang="en-US" sz="1600" dirty="0" smtClean="0"/>
              <a:t>1. valid </a:t>
            </a:r>
            <a:r>
              <a:rPr lang="en-US" sz="1600" dirty="0"/>
              <a:t>- This example follows the rules of the schema perfectly, but may not perfectly follow the rules of your project. As you can see, the two names in salutation and signature are not encoded in name, which is probably against the project practices. However, according to the rules of our schema this is a perfectly valid example.</a:t>
            </a:r>
          </a:p>
          <a:p>
            <a:r>
              <a:rPr lang="en-US" sz="1600" dirty="0" smtClean="0"/>
              <a:t>2. invalid </a:t>
            </a:r>
            <a:r>
              <a:rPr lang="en-US" sz="1600" dirty="0"/>
              <a:t>- this example is missing the required date element </a:t>
            </a:r>
            <a:r>
              <a:rPr lang="en-US" sz="1600" dirty="0" smtClean="0"/>
              <a:t>before salutation</a:t>
            </a:r>
            <a:endParaRPr lang="en-US" sz="1600" dirty="0"/>
          </a:p>
          <a:p>
            <a:r>
              <a:rPr lang="en-US" sz="1600" dirty="0" smtClean="0"/>
              <a:t>3. invalid </a:t>
            </a:r>
            <a:r>
              <a:rPr lang="en-US" sz="1600" dirty="0"/>
              <a:t>- this example has the required date, but it is in the wrong place. Our schema does not allow dates to come last—only first</a:t>
            </a:r>
            <a:r>
              <a:rPr lang="en-US" sz="1600" dirty="0" smtClean="0"/>
              <a:t>.</a:t>
            </a:r>
            <a:endParaRPr lang="en-US" sz="1600" dirty="0"/>
          </a:p>
        </p:txBody>
      </p:sp>
      <p:sp>
        <p:nvSpPr>
          <p:cNvPr id="3" name="Rectangle 2"/>
          <p:cNvSpPr/>
          <p:nvPr/>
        </p:nvSpPr>
        <p:spPr>
          <a:xfrm>
            <a:off x="953401" y="3270573"/>
            <a:ext cx="5094108" cy="1169551"/>
          </a:xfrm>
          <a:prstGeom prst="rect">
            <a:avLst/>
          </a:prstGeom>
        </p:spPr>
        <p:txBody>
          <a:bodyPr wrap="square">
            <a:spAutoFit/>
          </a:bodyPr>
          <a:lstStyle/>
          <a:p>
            <a:r>
              <a:rPr lang="en-US" sz="1000" dirty="0" smtClean="0">
                <a:solidFill>
                  <a:srgbClr val="8B26C9"/>
                </a:solidFill>
                <a:cs typeface="Consolas" panose="020B0609020204030204" pitchFamily="49" charset="0"/>
              </a:rPr>
              <a:t>2.   &lt;?</a:t>
            </a:r>
            <a:r>
              <a:rPr lang="en-US" sz="1000" dirty="0">
                <a:solidFill>
                  <a:srgbClr val="8B26C9"/>
                </a:solidFill>
                <a:cs typeface="Consolas" panose="020B0609020204030204" pitchFamily="49" charset="0"/>
              </a:rPr>
              <a:t>xml version="1.0" encoding="UTF-8"?&gt;</a:t>
            </a:r>
            <a:r>
              <a:rPr lang="en-US" sz="1000" dirty="0">
                <a:solidFill>
                  <a:srgbClr val="000000"/>
                </a:solidFill>
                <a:cs typeface="Consolas" panose="020B0609020204030204" pitchFamily="49" charset="0"/>
              </a:rPr>
              <a:t/>
            </a:r>
            <a:br>
              <a:rPr lang="en-US" sz="1000" dirty="0">
                <a:solidFill>
                  <a:srgbClr val="000000"/>
                </a:solidFill>
                <a:cs typeface="Consolas" panose="020B0609020204030204" pitchFamily="49" charset="0"/>
              </a:rPr>
            </a:br>
            <a:r>
              <a:rPr lang="en-US" sz="1000" dirty="0">
                <a:solidFill>
                  <a:srgbClr val="8B26C9"/>
                </a:solidFill>
                <a:cs typeface="Consolas" panose="020B0609020204030204" pitchFamily="49" charset="0"/>
              </a:rPr>
              <a:t>&lt;?xml-model </a:t>
            </a:r>
            <a:r>
              <a:rPr lang="en-US" sz="1000" dirty="0" err="1">
                <a:solidFill>
                  <a:srgbClr val="8B26C9"/>
                </a:solidFill>
                <a:cs typeface="Consolas" panose="020B0609020204030204" pitchFamily="49" charset="0"/>
              </a:rPr>
              <a:t>href</a:t>
            </a:r>
            <a:r>
              <a:rPr lang="en-US" sz="1000" dirty="0">
                <a:solidFill>
                  <a:srgbClr val="8B26C9"/>
                </a:solidFill>
                <a:cs typeface="Consolas" panose="020B0609020204030204" pitchFamily="49" charset="0"/>
              </a:rPr>
              <a:t>="</a:t>
            </a:r>
            <a:r>
              <a:rPr lang="en-US" sz="1000" dirty="0" err="1">
                <a:solidFill>
                  <a:srgbClr val="8B26C9"/>
                </a:solidFill>
                <a:cs typeface="Consolas" panose="020B0609020204030204" pitchFamily="49" charset="0"/>
              </a:rPr>
              <a:t>alexsampleschema.rnc</a:t>
            </a:r>
            <a:r>
              <a:rPr lang="en-US" sz="1000" dirty="0">
                <a:solidFill>
                  <a:srgbClr val="8B26C9"/>
                </a:solidFill>
                <a:cs typeface="Consolas" panose="020B0609020204030204" pitchFamily="49" charset="0"/>
              </a:rPr>
              <a:t>" type="application/relax-ng-compact-syntax"?&gt;</a:t>
            </a:r>
            <a:r>
              <a:rPr lang="en-US" sz="1000" dirty="0">
                <a:solidFill>
                  <a:srgbClr val="000000"/>
                </a:solidFill>
                <a:cs typeface="Consolas" panose="020B0609020204030204" pitchFamily="49" charset="0"/>
              </a:rPr>
              <a:t/>
            </a:r>
            <a:br>
              <a:rPr lang="en-US" sz="1000" dirty="0">
                <a:solidFill>
                  <a:srgbClr val="000000"/>
                </a:solidFill>
                <a:cs typeface="Consolas" panose="020B0609020204030204" pitchFamily="49" charset="0"/>
              </a:rPr>
            </a:br>
            <a:r>
              <a:rPr lang="en-US" sz="1000" dirty="0">
                <a:solidFill>
                  <a:srgbClr val="000096"/>
                </a:solidFill>
                <a:cs typeface="Consolas" panose="020B0609020204030204" pitchFamily="49" charset="0"/>
              </a:rPr>
              <a:t>&lt;letter&gt;</a:t>
            </a:r>
            <a:r>
              <a:rPr lang="en-US" sz="1000" dirty="0">
                <a:solidFill>
                  <a:srgbClr val="000000"/>
                </a:solidFill>
                <a:cs typeface="Consolas" panose="020B0609020204030204" pitchFamily="49" charset="0"/>
              </a:rPr>
              <a:t/>
            </a:r>
            <a:br>
              <a:rPr lang="en-US" sz="1000" dirty="0">
                <a:solidFill>
                  <a:srgbClr val="000000"/>
                </a:solidFill>
                <a:cs typeface="Consolas" panose="020B0609020204030204" pitchFamily="49" charset="0"/>
              </a:rPr>
            </a:br>
            <a:r>
              <a:rPr lang="en-US" sz="1000" dirty="0">
                <a:solidFill>
                  <a:srgbClr val="000000"/>
                </a:solidFill>
                <a:cs typeface="Consolas" panose="020B0609020204030204" pitchFamily="49" charset="0"/>
              </a:rPr>
              <a:t>    </a:t>
            </a:r>
            <a:r>
              <a:rPr lang="en-US" sz="1000" dirty="0">
                <a:solidFill>
                  <a:srgbClr val="000096"/>
                </a:solidFill>
                <a:cs typeface="Consolas" panose="020B0609020204030204" pitchFamily="49" charset="0"/>
              </a:rPr>
              <a:t>&lt;salutation&gt;</a:t>
            </a:r>
            <a:r>
              <a:rPr lang="en-US" sz="1000" dirty="0">
                <a:solidFill>
                  <a:srgbClr val="000000"/>
                </a:solidFill>
                <a:cs typeface="Consolas" panose="020B0609020204030204" pitchFamily="49" charset="0"/>
              </a:rPr>
              <a:t>Dear </a:t>
            </a:r>
            <a:r>
              <a:rPr lang="en-US" sz="1000" dirty="0">
                <a:solidFill>
                  <a:srgbClr val="000096"/>
                </a:solidFill>
                <a:cs typeface="Consolas" panose="020B0609020204030204" pitchFamily="49" charset="0"/>
              </a:rPr>
              <a:t>&lt;name&gt;</a:t>
            </a:r>
            <a:r>
              <a:rPr lang="en-US" sz="1000" dirty="0">
                <a:solidFill>
                  <a:srgbClr val="000000"/>
                </a:solidFill>
                <a:cs typeface="Consolas" panose="020B0609020204030204" pitchFamily="49" charset="0"/>
              </a:rPr>
              <a:t>Larry</a:t>
            </a:r>
            <a:r>
              <a:rPr lang="en-US" sz="1000" dirty="0">
                <a:solidFill>
                  <a:srgbClr val="000096"/>
                </a:solidFill>
                <a:cs typeface="Consolas" panose="020B0609020204030204" pitchFamily="49" charset="0"/>
              </a:rPr>
              <a:t>&lt;/name&gt;</a:t>
            </a:r>
            <a:r>
              <a:rPr lang="en-US" sz="1000" dirty="0">
                <a:solidFill>
                  <a:srgbClr val="000000"/>
                </a:solidFill>
                <a:cs typeface="Consolas" panose="020B0609020204030204" pitchFamily="49" charset="0"/>
              </a:rPr>
              <a:t>,</a:t>
            </a:r>
            <a:r>
              <a:rPr lang="en-US" sz="1000" dirty="0">
                <a:solidFill>
                  <a:srgbClr val="000096"/>
                </a:solidFill>
                <a:cs typeface="Consolas" panose="020B0609020204030204" pitchFamily="49" charset="0"/>
              </a:rPr>
              <a:t>&lt;/salutation&gt;</a:t>
            </a:r>
            <a:r>
              <a:rPr lang="en-US" sz="1000" dirty="0">
                <a:solidFill>
                  <a:srgbClr val="000000"/>
                </a:solidFill>
                <a:cs typeface="Consolas" panose="020B0609020204030204" pitchFamily="49" charset="0"/>
              </a:rPr>
              <a:t/>
            </a:r>
            <a:br>
              <a:rPr lang="en-US" sz="1000" dirty="0">
                <a:solidFill>
                  <a:srgbClr val="000000"/>
                </a:solidFill>
                <a:cs typeface="Consolas" panose="020B0609020204030204" pitchFamily="49" charset="0"/>
              </a:rPr>
            </a:br>
            <a:r>
              <a:rPr lang="en-US" sz="1000" dirty="0">
                <a:solidFill>
                  <a:srgbClr val="000000"/>
                </a:solidFill>
                <a:cs typeface="Consolas" panose="020B0609020204030204" pitchFamily="49" charset="0"/>
              </a:rPr>
              <a:t>    </a:t>
            </a:r>
            <a:r>
              <a:rPr lang="en-US" sz="1000" dirty="0">
                <a:solidFill>
                  <a:srgbClr val="000096"/>
                </a:solidFill>
                <a:cs typeface="Consolas" panose="020B0609020204030204" pitchFamily="49" charset="0"/>
              </a:rPr>
              <a:t>&lt;paragraph&gt;</a:t>
            </a:r>
            <a:r>
              <a:rPr lang="en-US" sz="1000" dirty="0">
                <a:solidFill>
                  <a:srgbClr val="000000"/>
                </a:solidFill>
                <a:cs typeface="Consolas" panose="020B0609020204030204" pitchFamily="49" charset="0"/>
              </a:rPr>
              <a:t>Dates just reveal your enslavement to the space-time continuum.</a:t>
            </a:r>
            <a:r>
              <a:rPr lang="en-US" sz="1000" dirty="0">
                <a:solidFill>
                  <a:srgbClr val="000096"/>
                </a:solidFill>
                <a:cs typeface="Consolas" panose="020B0609020204030204" pitchFamily="49" charset="0"/>
              </a:rPr>
              <a:t>&lt;/paragraph&gt;</a:t>
            </a:r>
            <a:r>
              <a:rPr lang="en-US" sz="1000" dirty="0">
                <a:solidFill>
                  <a:srgbClr val="000000"/>
                </a:solidFill>
                <a:cs typeface="Consolas" panose="020B0609020204030204" pitchFamily="49" charset="0"/>
              </a:rPr>
              <a:t/>
            </a:r>
            <a:br>
              <a:rPr lang="en-US" sz="1000" dirty="0">
                <a:solidFill>
                  <a:srgbClr val="000000"/>
                </a:solidFill>
                <a:cs typeface="Consolas" panose="020B0609020204030204" pitchFamily="49" charset="0"/>
              </a:rPr>
            </a:br>
            <a:r>
              <a:rPr lang="en-US" sz="1000" dirty="0">
                <a:solidFill>
                  <a:srgbClr val="000000"/>
                </a:solidFill>
                <a:cs typeface="Consolas" panose="020B0609020204030204" pitchFamily="49" charset="0"/>
              </a:rPr>
              <a:t>    </a:t>
            </a:r>
            <a:r>
              <a:rPr lang="en-US" sz="1000" dirty="0">
                <a:solidFill>
                  <a:srgbClr val="000096"/>
                </a:solidFill>
                <a:cs typeface="Consolas" panose="020B0609020204030204" pitchFamily="49" charset="0"/>
              </a:rPr>
              <a:t>&lt;signature&gt;</a:t>
            </a:r>
            <a:r>
              <a:rPr lang="en-US" sz="1000" dirty="0">
                <a:solidFill>
                  <a:srgbClr val="000000"/>
                </a:solidFill>
                <a:cs typeface="Consolas" panose="020B0609020204030204" pitchFamily="49" charset="0"/>
              </a:rPr>
              <a:t>Yours, </a:t>
            </a:r>
            <a:r>
              <a:rPr lang="en-US" sz="1000" dirty="0">
                <a:solidFill>
                  <a:srgbClr val="000096"/>
                </a:solidFill>
                <a:cs typeface="Consolas" panose="020B0609020204030204" pitchFamily="49" charset="0"/>
              </a:rPr>
              <a:t>&lt;name&gt;</a:t>
            </a:r>
            <a:r>
              <a:rPr lang="en-US" sz="1000" dirty="0">
                <a:solidFill>
                  <a:srgbClr val="000000"/>
                </a:solidFill>
                <a:cs typeface="Consolas" panose="020B0609020204030204" pitchFamily="49" charset="0"/>
              </a:rPr>
              <a:t>Harry</a:t>
            </a:r>
            <a:r>
              <a:rPr lang="en-US" sz="1000" dirty="0">
                <a:solidFill>
                  <a:srgbClr val="000096"/>
                </a:solidFill>
                <a:cs typeface="Consolas" panose="020B0609020204030204" pitchFamily="49" charset="0"/>
              </a:rPr>
              <a:t>&lt;/name&gt;&lt;/signature&gt;</a:t>
            </a:r>
            <a:r>
              <a:rPr lang="en-US" sz="1000" dirty="0">
                <a:solidFill>
                  <a:srgbClr val="000000"/>
                </a:solidFill>
                <a:cs typeface="Consolas" panose="020B0609020204030204" pitchFamily="49" charset="0"/>
              </a:rPr>
              <a:t/>
            </a:r>
            <a:br>
              <a:rPr lang="en-US" sz="1000" dirty="0">
                <a:solidFill>
                  <a:srgbClr val="000000"/>
                </a:solidFill>
                <a:cs typeface="Consolas" panose="020B0609020204030204" pitchFamily="49" charset="0"/>
              </a:rPr>
            </a:br>
            <a:r>
              <a:rPr lang="en-US" sz="1000" dirty="0">
                <a:solidFill>
                  <a:srgbClr val="000096"/>
                </a:solidFill>
                <a:cs typeface="Consolas" panose="020B0609020204030204" pitchFamily="49" charset="0"/>
              </a:rPr>
              <a:t>&lt;/letter&gt;</a:t>
            </a:r>
            <a:endParaRPr lang="en-US" sz="1000" dirty="0">
              <a:cs typeface="Consolas" panose="020B0609020204030204" pitchFamily="49" charset="0"/>
            </a:endParaRPr>
          </a:p>
        </p:txBody>
      </p:sp>
      <p:sp>
        <p:nvSpPr>
          <p:cNvPr id="8" name="Rectangle 7"/>
          <p:cNvSpPr/>
          <p:nvPr/>
        </p:nvSpPr>
        <p:spPr>
          <a:xfrm>
            <a:off x="1024128" y="4528606"/>
            <a:ext cx="6096000" cy="1477328"/>
          </a:xfrm>
          <a:prstGeom prst="rect">
            <a:avLst/>
          </a:prstGeom>
        </p:spPr>
        <p:txBody>
          <a:bodyPr>
            <a:spAutoFit/>
          </a:bodyPr>
          <a:lstStyle/>
          <a:p>
            <a:r>
              <a:rPr lang="en-US" sz="1000" dirty="0" smtClean="0">
                <a:solidFill>
                  <a:srgbClr val="8B26C9"/>
                </a:solidFill>
              </a:rPr>
              <a:t>3.   &lt;?</a:t>
            </a:r>
            <a:r>
              <a:rPr lang="en-US" sz="1000" dirty="0">
                <a:solidFill>
                  <a:srgbClr val="8B26C9"/>
                </a:solidFill>
              </a:rPr>
              <a:t>xml version="1.0" encoding="UTF-8"?&gt;</a:t>
            </a:r>
            <a:r>
              <a:rPr lang="en-US" sz="1000" dirty="0">
                <a:solidFill>
                  <a:srgbClr val="000000"/>
                </a:solidFill>
              </a:rPr>
              <a:t/>
            </a:r>
            <a:br>
              <a:rPr lang="en-US" sz="1000" dirty="0">
                <a:solidFill>
                  <a:srgbClr val="000000"/>
                </a:solidFill>
              </a:rPr>
            </a:br>
            <a:r>
              <a:rPr lang="en-US" sz="1000" dirty="0">
                <a:solidFill>
                  <a:srgbClr val="8B26C9"/>
                </a:solidFill>
              </a:rPr>
              <a:t>&lt;?xml-model </a:t>
            </a:r>
            <a:r>
              <a:rPr lang="en-US" sz="1000" dirty="0" err="1">
                <a:solidFill>
                  <a:srgbClr val="8B26C9"/>
                </a:solidFill>
              </a:rPr>
              <a:t>href</a:t>
            </a:r>
            <a:r>
              <a:rPr lang="en-US" sz="1000" dirty="0">
                <a:solidFill>
                  <a:srgbClr val="8B26C9"/>
                </a:solidFill>
              </a:rPr>
              <a:t>="</a:t>
            </a:r>
            <a:r>
              <a:rPr lang="en-US" sz="1000" dirty="0" err="1">
                <a:solidFill>
                  <a:srgbClr val="8B26C9"/>
                </a:solidFill>
              </a:rPr>
              <a:t>alexsampleschema.rnc</a:t>
            </a:r>
            <a:r>
              <a:rPr lang="en-US" sz="1000" dirty="0">
                <a:solidFill>
                  <a:srgbClr val="8B26C9"/>
                </a:solidFill>
              </a:rPr>
              <a:t>" type="application/relax-ng-compact-syntax"?&gt;</a:t>
            </a:r>
            <a:r>
              <a:rPr lang="en-US" sz="1000" dirty="0">
                <a:solidFill>
                  <a:srgbClr val="000000"/>
                </a:solidFill>
              </a:rPr>
              <a:t/>
            </a:r>
            <a:br>
              <a:rPr lang="en-US" sz="1000" dirty="0">
                <a:solidFill>
                  <a:srgbClr val="000000"/>
                </a:solidFill>
              </a:rPr>
            </a:br>
            <a:r>
              <a:rPr lang="en-US" sz="1000" dirty="0">
                <a:solidFill>
                  <a:srgbClr val="000096"/>
                </a:solidFill>
              </a:rPr>
              <a:t>&lt;letter&gt;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&lt;salutation&gt;</a:t>
            </a:r>
            <a:r>
              <a:rPr lang="en-US" sz="1000" dirty="0">
                <a:solidFill>
                  <a:srgbClr val="000000"/>
                </a:solidFill>
              </a:rPr>
              <a:t>Dear </a:t>
            </a:r>
            <a:r>
              <a:rPr lang="en-US" sz="1000" dirty="0">
                <a:solidFill>
                  <a:srgbClr val="000096"/>
                </a:solidFill>
              </a:rPr>
              <a:t>&lt;name&gt;</a:t>
            </a:r>
            <a:r>
              <a:rPr lang="en-US" sz="1000" dirty="0">
                <a:solidFill>
                  <a:srgbClr val="000000"/>
                </a:solidFill>
              </a:rPr>
              <a:t>Harry</a:t>
            </a:r>
            <a:r>
              <a:rPr lang="en-US" sz="1000" dirty="0">
                <a:solidFill>
                  <a:srgbClr val="000096"/>
                </a:solidFill>
              </a:rPr>
              <a:t>&lt;/name&gt;</a:t>
            </a:r>
            <a:r>
              <a:rPr lang="en-US" sz="1000" dirty="0">
                <a:solidFill>
                  <a:srgbClr val="000000"/>
                </a:solidFill>
              </a:rPr>
              <a:t>,</a:t>
            </a:r>
            <a:r>
              <a:rPr lang="en-US" sz="1000" dirty="0">
                <a:solidFill>
                  <a:srgbClr val="000096"/>
                </a:solidFill>
              </a:rPr>
              <a:t>&lt;/salutation&gt;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&lt;paragraph&gt;</a:t>
            </a:r>
            <a:r>
              <a:rPr lang="en-US" sz="1000" dirty="0">
                <a:solidFill>
                  <a:srgbClr val="000000"/>
                </a:solidFill>
              </a:rPr>
              <a:t>My triskaidekaphobia is acting up.</a:t>
            </a:r>
            <a:r>
              <a:rPr lang="en-US" sz="1000" dirty="0">
                <a:solidFill>
                  <a:srgbClr val="000096"/>
                </a:solidFill>
              </a:rPr>
              <a:t>&lt;/paragraph&gt;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&lt;signature&gt;</a:t>
            </a:r>
            <a:r>
              <a:rPr lang="en-US" sz="1000" dirty="0">
                <a:solidFill>
                  <a:srgbClr val="000000"/>
                </a:solidFill>
              </a:rPr>
              <a:t>Yours, Larry</a:t>
            </a:r>
            <a:r>
              <a:rPr lang="en-US" sz="1000" dirty="0">
                <a:solidFill>
                  <a:srgbClr val="000096"/>
                </a:solidFill>
              </a:rPr>
              <a:t>&lt;/signature&gt;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&lt;date&gt;</a:t>
            </a:r>
            <a:r>
              <a:rPr lang="en-US" sz="1000" dirty="0">
                <a:solidFill>
                  <a:srgbClr val="000000"/>
                </a:solidFill>
              </a:rPr>
              <a:t>2012-02-13</a:t>
            </a:r>
            <a:r>
              <a:rPr lang="en-US" sz="1000" dirty="0">
                <a:solidFill>
                  <a:srgbClr val="000096"/>
                </a:solidFill>
              </a:rPr>
              <a:t>&lt;/date&gt;</a:t>
            </a:r>
            <a:r>
              <a:rPr lang="en-US" sz="1000" dirty="0">
                <a:solidFill>
                  <a:srgbClr val="000000"/>
                </a:solidFill>
              </a:rPr>
              <a:t/>
            </a:r>
            <a:br>
              <a:rPr lang="en-US" sz="1000" dirty="0">
                <a:solidFill>
                  <a:srgbClr val="000000"/>
                </a:solidFill>
              </a:rPr>
            </a:br>
            <a:r>
              <a:rPr lang="en-US" sz="1000" dirty="0">
                <a:solidFill>
                  <a:srgbClr val="000096"/>
                </a:solidFill>
              </a:rPr>
              <a:t>&lt;/letter&gt;</a:t>
            </a:r>
            <a:r>
              <a:rPr lang="en-US" sz="1000" dirty="0">
                <a:solidFill>
                  <a:srgbClr val="000000"/>
                </a:solidFill>
              </a:rPr>
              <a:t/>
            </a:r>
            <a:br>
              <a:rPr lang="en-US" sz="1000" dirty="0">
                <a:solidFill>
                  <a:srgbClr val="000000"/>
                </a:solidFill>
              </a:rPr>
            </a:br>
            <a:endParaRPr lang="en-US" sz="1000" dirty="0"/>
          </a:p>
        </p:txBody>
      </p:sp>
    </p:spTree>
    <p:extLst>
      <p:ext uri="{BB962C8B-B14F-4D97-AF65-F5344CB8AC3E}">
        <p14:creationId xmlns:p14="http://schemas.microsoft.com/office/powerpoint/2010/main" val="2854945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a:t>
            </a:r>
            <a:endParaRPr lang="en-US" dirty="0"/>
          </a:p>
        </p:txBody>
      </p:sp>
      <p:sp>
        <p:nvSpPr>
          <p:cNvPr id="6" name="Rectangle 5"/>
          <p:cNvSpPr/>
          <p:nvPr/>
        </p:nvSpPr>
        <p:spPr>
          <a:xfrm>
            <a:off x="6047509" y="1177498"/>
            <a:ext cx="6096000" cy="3293209"/>
          </a:xfrm>
          <a:prstGeom prst="rect">
            <a:avLst/>
          </a:prstGeom>
        </p:spPr>
        <p:txBody>
          <a:bodyPr>
            <a:spAutoFit/>
          </a:bodyPr>
          <a:lstStyle/>
          <a:p>
            <a:r>
              <a:rPr lang="en-US" sz="1600" dirty="0"/>
              <a:t>Take a minute to look through these examples and determine if they are valid, according to the rules of our encoding schema. As you go through, you will probably realize that our schema is not the best at describing the data we have (many of the examples are invalid according to our schema, but are perfectly acceptable as letters). In addition to teaching you about validity, this exercise will show you the importance of having a schema that fits well with your data</a:t>
            </a:r>
            <a:r>
              <a:rPr lang="en-US" sz="1600" dirty="0" smtClean="0"/>
              <a:t>!</a:t>
            </a:r>
          </a:p>
          <a:p>
            <a:endParaRPr lang="en-US" sz="1600" dirty="0"/>
          </a:p>
          <a:p>
            <a:r>
              <a:rPr lang="en-US" sz="1600" dirty="0"/>
              <a:t>Answer key:</a:t>
            </a:r>
          </a:p>
          <a:p>
            <a:r>
              <a:rPr lang="en-US" sz="1600" dirty="0" smtClean="0"/>
              <a:t>4. invalid </a:t>
            </a:r>
            <a:r>
              <a:rPr lang="en-US" sz="1600" dirty="0"/>
              <a:t>- this example is missing the required element signed</a:t>
            </a:r>
          </a:p>
          <a:p>
            <a:r>
              <a:rPr lang="en-US" sz="1600" dirty="0" smtClean="0"/>
              <a:t>5. invalid </a:t>
            </a:r>
            <a:r>
              <a:rPr lang="en-US" sz="1600" dirty="0"/>
              <a:t>- This example has the required date, but it is nested inside paragraph (which is illegal in our schema). Additionally, the example is missing salutation and signature.</a:t>
            </a:r>
            <a:endParaRPr lang="en-US" sz="1600" dirty="0"/>
          </a:p>
        </p:txBody>
      </p:sp>
      <p:sp>
        <p:nvSpPr>
          <p:cNvPr id="3" name="Rectangle 2"/>
          <p:cNvSpPr/>
          <p:nvPr/>
        </p:nvSpPr>
        <p:spPr>
          <a:xfrm>
            <a:off x="1024128" y="1639200"/>
            <a:ext cx="5094108" cy="1477328"/>
          </a:xfrm>
          <a:prstGeom prst="rect">
            <a:avLst/>
          </a:prstGeom>
        </p:spPr>
        <p:txBody>
          <a:bodyPr wrap="square">
            <a:spAutoFit/>
          </a:bodyPr>
          <a:lstStyle/>
          <a:p>
            <a:r>
              <a:rPr lang="en-US" sz="1000" dirty="0" smtClean="0">
                <a:solidFill>
                  <a:srgbClr val="8B26C9"/>
                </a:solidFill>
                <a:cs typeface="Consolas" panose="020B0609020204030204" pitchFamily="49" charset="0"/>
              </a:rPr>
              <a:t>4.  </a:t>
            </a:r>
            <a:r>
              <a:rPr lang="en-US" sz="1000" dirty="0">
                <a:solidFill>
                  <a:srgbClr val="8B26C9"/>
                </a:solidFill>
              </a:rPr>
              <a:t>&lt;?xml version="1.0" encoding="UTF-8"?&gt;</a:t>
            </a:r>
            <a:r>
              <a:rPr lang="en-US" sz="1000" dirty="0">
                <a:solidFill>
                  <a:srgbClr val="000000"/>
                </a:solidFill>
              </a:rPr>
              <a:t/>
            </a:r>
            <a:br>
              <a:rPr lang="en-US" sz="1000" dirty="0">
                <a:solidFill>
                  <a:srgbClr val="000000"/>
                </a:solidFill>
              </a:rPr>
            </a:br>
            <a:r>
              <a:rPr lang="en-US" sz="1000" dirty="0">
                <a:solidFill>
                  <a:srgbClr val="8B26C9"/>
                </a:solidFill>
              </a:rPr>
              <a:t>&lt;?xml-model </a:t>
            </a:r>
            <a:r>
              <a:rPr lang="en-US" sz="1000" dirty="0" err="1">
                <a:solidFill>
                  <a:srgbClr val="8B26C9"/>
                </a:solidFill>
              </a:rPr>
              <a:t>href</a:t>
            </a:r>
            <a:r>
              <a:rPr lang="en-US" sz="1000" dirty="0">
                <a:solidFill>
                  <a:srgbClr val="8B26C9"/>
                </a:solidFill>
              </a:rPr>
              <a:t>="</a:t>
            </a:r>
            <a:r>
              <a:rPr lang="en-US" sz="1000" dirty="0" err="1">
                <a:solidFill>
                  <a:srgbClr val="8B26C9"/>
                </a:solidFill>
              </a:rPr>
              <a:t>alexsampleschema.rnc</a:t>
            </a:r>
            <a:r>
              <a:rPr lang="en-US" sz="1000" dirty="0">
                <a:solidFill>
                  <a:srgbClr val="8B26C9"/>
                </a:solidFill>
              </a:rPr>
              <a:t>" type="application/relax-ng-compact-syntax"?&gt;</a:t>
            </a:r>
            <a:r>
              <a:rPr lang="en-US" sz="1000" dirty="0">
                <a:solidFill>
                  <a:srgbClr val="000000"/>
                </a:solidFill>
              </a:rPr>
              <a:t/>
            </a:r>
            <a:br>
              <a:rPr lang="en-US" sz="1000" dirty="0">
                <a:solidFill>
                  <a:srgbClr val="000000"/>
                </a:solidFill>
              </a:rPr>
            </a:br>
            <a:r>
              <a:rPr lang="en-US" sz="1000" dirty="0">
                <a:solidFill>
                  <a:srgbClr val="000096"/>
                </a:solidFill>
              </a:rPr>
              <a:t>&lt;letter&gt;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&lt;date&gt;</a:t>
            </a:r>
            <a:r>
              <a:rPr lang="en-US" sz="1000" dirty="0">
                <a:solidFill>
                  <a:srgbClr val="000000"/>
                </a:solidFill>
              </a:rPr>
              <a:t>2012-02-14</a:t>
            </a:r>
            <a:r>
              <a:rPr lang="en-US" sz="1000" dirty="0">
                <a:solidFill>
                  <a:srgbClr val="000096"/>
                </a:solidFill>
              </a:rPr>
              <a:t>&lt;/date&gt;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&lt;salutation&gt;</a:t>
            </a:r>
            <a:r>
              <a:rPr lang="en-US" sz="1000" dirty="0">
                <a:solidFill>
                  <a:srgbClr val="000000"/>
                </a:solidFill>
              </a:rPr>
              <a:t>Dear Larry,</a:t>
            </a:r>
            <a:r>
              <a:rPr lang="en-US" sz="1000" dirty="0">
                <a:solidFill>
                  <a:srgbClr val="000096"/>
                </a:solidFill>
              </a:rPr>
              <a:t>&lt;/salutation&gt;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&lt;paragraph&gt;</a:t>
            </a:r>
            <a:r>
              <a:rPr lang="en-US" sz="1000" dirty="0">
                <a:solidFill>
                  <a:srgbClr val="000000"/>
                </a:solidFill>
              </a:rPr>
              <a:t>Happy </a:t>
            </a:r>
            <a:r>
              <a:rPr lang="en-US" sz="1000" dirty="0">
                <a:solidFill>
                  <a:srgbClr val="000096"/>
                </a:solidFill>
              </a:rPr>
              <a:t>&lt;name&gt;</a:t>
            </a:r>
            <a:r>
              <a:rPr lang="en-US" sz="1000" dirty="0">
                <a:solidFill>
                  <a:srgbClr val="000000"/>
                </a:solidFill>
              </a:rPr>
              <a:t>Valentine</a:t>
            </a:r>
            <a:r>
              <a:rPr lang="en-US" sz="1000" dirty="0">
                <a:solidFill>
                  <a:srgbClr val="000096"/>
                </a:solidFill>
              </a:rPr>
              <a:t>&lt;/name&gt;</a:t>
            </a:r>
            <a:r>
              <a:rPr lang="en-US" sz="1000" dirty="0">
                <a:solidFill>
                  <a:srgbClr val="000000"/>
                </a:solidFill>
              </a:rPr>
              <a:t>'s Day!</a:t>
            </a:r>
            <a:r>
              <a:rPr lang="en-US" sz="1000" dirty="0">
                <a:solidFill>
                  <a:srgbClr val="000096"/>
                </a:solidFill>
              </a:rPr>
              <a:t>&lt;/paragraph&gt;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&lt;paragraph&gt;</a:t>
            </a:r>
            <a:r>
              <a:rPr lang="en-US" sz="1000" dirty="0">
                <a:solidFill>
                  <a:srgbClr val="000000"/>
                </a:solidFill>
              </a:rPr>
              <a:t>I was just kidding about the space-time continuum.</a:t>
            </a:r>
            <a:r>
              <a:rPr lang="en-US" sz="1000" dirty="0">
                <a:solidFill>
                  <a:srgbClr val="000096"/>
                </a:solidFill>
              </a:rPr>
              <a:t>&lt;/paragraph&gt;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&lt;paragraph&gt;</a:t>
            </a:r>
            <a:r>
              <a:rPr lang="en-US" sz="1000" dirty="0">
                <a:solidFill>
                  <a:srgbClr val="000000"/>
                </a:solidFill>
              </a:rPr>
              <a:t>You know who...</a:t>
            </a:r>
            <a:r>
              <a:rPr lang="en-US" sz="1000" dirty="0">
                <a:solidFill>
                  <a:srgbClr val="000096"/>
                </a:solidFill>
              </a:rPr>
              <a:t>&lt;/paragraph&gt;</a:t>
            </a:r>
            <a:r>
              <a:rPr lang="en-US" sz="1000" dirty="0">
                <a:solidFill>
                  <a:srgbClr val="000000"/>
                </a:solidFill>
              </a:rPr>
              <a:t/>
            </a:r>
            <a:br>
              <a:rPr lang="en-US" sz="1000" dirty="0">
                <a:solidFill>
                  <a:srgbClr val="000000"/>
                </a:solidFill>
              </a:rPr>
            </a:br>
            <a:r>
              <a:rPr lang="en-US" sz="1000" dirty="0">
                <a:solidFill>
                  <a:srgbClr val="000096"/>
                </a:solidFill>
              </a:rPr>
              <a:t>&lt;/letter&gt;</a:t>
            </a:r>
            <a:endParaRPr lang="en-US" sz="1000" dirty="0">
              <a:cs typeface="Consolas" panose="020B0609020204030204" pitchFamily="49" charset="0"/>
            </a:endParaRPr>
          </a:p>
        </p:txBody>
      </p:sp>
      <p:sp>
        <p:nvSpPr>
          <p:cNvPr id="8" name="Rectangle 7"/>
          <p:cNvSpPr/>
          <p:nvPr/>
        </p:nvSpPr>
        <p:spPr>
          <a:xfrm>
            <a:off x="1024128" y="3285786"/>
            <a:ext cx="6096000" cy="1015663"/>
          </a:xfrm>
          <a:prstGeom prst="rect">
            <a:avLst/>
          </a:prstGeom>
        </p:spPr>
        <p:txBody>
          <a:bodyPr>
            <a:spAutoFit/>
          </a:bodyPr>
          <a:lstStyle/>
          <a:p>
            <a:r>
              <a:rPr lang="en-US" sz="1000" dirty="0" smtClean="0">
                <a:solidFill>
                  <a:srgbClr val="8B26C9"/>
                </a:solidFill>
              </a:rPr>
              <a:t>5.  &lt;?</a:t>
            </a:r>
            <a:r>
              <a:rPr lang="en-US" sz="1000" dirty="0">
                <a:solidFill>
                  <a:srgbClr val="8B26C9"/>
                </a:solidFill>
              </a:rPr>
              <a:t>xml version="1.0" encoding="UTF-8"?&gt;</a:t>
            </a:r>
            <a:r>
              <a:rPr lang="en-US" sz="1000" dirty="0">
                <a:solidFill>
                  <a:srgbClr val="000000"/>
                </a:solidFill>
              </a:rPr>
              <a:t/>
            </a:r>
            <a:br>
              <a:rPr lang="en-US" sz="1000" dirty="0">
                <a:solidFill>
                  <a:srgbClr val="000000"/>
                </a:solidFill>
              </a:rPr>
            </a:br>
            <a:r>
              <a:rPr lang="en-US" sz="1000" dirty="0">
                <a:solidFill>
                  <a:srgbClr val="8B26C9"/>
                </a:solidFill>
              </a:rPr>
              <a:t>&lt;?xml-model </a:t>
            </a:r>
            <a:r>
              <a:rPr lang="en-US" sz="1000" dirty="0" err="1">
                <a:solidFill>
                  <a:srgbClr val="8B26C9"/>
                </a:solidFill>
              </a:rPr>
              <a:t>href</a:t>
            </a:r>
            <a:r>
              <a:rPr lang="en-US" sz="1000" dirty="0">
                <a:solidFill>
                  <a:srgbClr val="8B26C9"/>
                </a:solidFill>
              </a:rPr>
              <a:t>="</a:t>
            </a:r>
            <a:r>
              <a:rPr lang="en-US" sz="1000" dirty="0" err="1">
                <a:solidFill>
                  <a:srgbClr val="8B26C9"/>
                </a:solidFill>
              </a:rPr>
              <a:t>alexsampleschema.rnc</a:t>
            </a:r>
            <a:r>
              <a:rPr lang="en-US" sz="1000" dirty="0">
                <a:solidFill>
                  <a:srgbClr val="8B26C9"/>
                </a:solidFill>
              </a:rPr>
              <a:t>" type="application/relax-ng-compact-syntax"?&gt;</a:t>
            </a:r>
            <a:r>
              <a:rPr lang="en-US" sz="1000" dirty="0">
                <a:solidFill>
                  <a:srgbClr val="000000"/>
                </a:solidFill>
              </a:rPr>
              <a:t/>
            </a:r>
            <a:br>
              <a:rPr lang="en-US" sz="1000" dirty="0">
                <a:solidFill>
                  <a:srgbClr val="000000"/>
                </a:solidFill>
              </a:rPr>
            </a:br>
            <a:r>
              <a:rPr lang="en-US" sz="1000" dirty="0">
                <a:solidFill>
                  <a:srgbClr val="000096"/>
                </a:solidFill>
              </a:rPr>
              <a:t>&lt;letter&gt;</a:t>
            </a:r>
            <a:r>
              <a:rPr lang="en-US" sz="1000" dirty="0">
                <a:solidFill>
                  <a:srgbClr val="000000"/>
                </a:solidFill>
              </a:rPr>
              <a:t/>
            </a:r>
            <a:br>
              <a:rPr lang="en-US" sz="1000" dirty="0">
                <a:solidFill>
                  <a:srgbClr val="000000"/>
                </a:solidFill>
              </a:rPr>
            </a:br>
            <a:r>
              <a:rPr lang="en-US" sz="1000" dirty="0">
                <a:solidFill>
                  <a:srgbClr val="000000"/>
                </a:solidFill>
              </a:rPr>
              <a:t>    </a:t>
            </a:r>
            <a:r>
              <a:rPr lang="en-US" sz="1000" dirty="0">
                <a:solidFill>
                  <a:srgbClr val="000096"/>
                </a:solidFill>
              </a:rPr>
              <a:t>&lt;paragraph&gt;</a:t>
            </a:r>
            <a:r>
              <a:rPr lang="en-US" sz="1000" dirty="0" err="1">
                <a:solidFill>
                  <a:srgbClr val="000000"/>
                </a:solidFill>
              </a:rPr>
              <a:t>Ack</a:t>
            </a:r>
            <a:r>
              <a:rPr lang="en-US" sz="1000" dirty="0">
                <a:solidFill>
                  <a:srgbClr val="000000"/>
                </a:solidFill>
              </a:rPr>
              <a:t>! I forgot! Is </a:t>
            </a:r>
            <a:r>
              <a:rPr lang="en-US" sz="1000" dirty="0">
                <a:solidFill>
                  <a:srgbClr val="000096"/>
                </a:solidFill>
              </a:rPr>
              <a:t>&lt;date&gt;</a:t>
            </a:r>
            <a:r>
              <a:rPr lang="en-US" sz="1000" dirty="0">
                <a:solidFill>
                  <a:srgbClr val="000000"/>
                </a:solidFill>
              </a:rPr>
              <a:t>Feb. 14</a:t>
            </a:r>
            <a:r>
              <a:rPr lang="en-US" sz="1000" dirty="0">
                <a:solidFill>
                  <a:srgbClr val="000096"/>
                </a:solidFill>
              </a:rPr>
              <a:t>&lt;/date&gt;</a:t>
            </a:r>
            <a:r>
              <a:rPr lang="en-US" sz="1000" dirty="0">
                <a:solidFill>
                  <a:srgbClr val="000000"/>
                </a:solidFill>
              </a:rPr>
              <a:t> always Valentine's</a:t>
            </a:r>
            <a:br>
              <a:rPr lang="en-US" sz="1000" dirty="0">
                <a:solidFill>
                  <a:srgbClr val="000000"/>
                </a:solidFill>
              </a:rPr>
            </a:br>
            <a:r>
              <a:rPr lang="en-US" sz="1000" dirty="0">
                <a:solidFill>
                  <a:srgbClr val="000000"/>
                </a:solidFill>
              </a:rPr>
              <a:t>        Day? I should put it on my calendar.</a:t>
            </a:r>
            <a:r>
              <a:rPr lang="en-US" sz="1000" dirty="0">
                <a:solidFill>
                  <a:srgbClr val="000096"/>
                </a:solidFill>
              </a:rPr>
              <a:t>&lt;/paragraph&gt;</a:t>
            </a:r>
            <a:r>
              <a:rPr lang="en-US" sz="1000" dirty="0">
                <a:solidFill>
                  <a:srgbClr val="000000"/>
                </a:solidFill>
              </a:rPr>
              <a:t/>
            </a:r>
            <a:br>
              <a:rPr lang="en-US" sz="1000" dirty="0">
                <a:solidFill>
                  <a:srgbClr val="000000"/>
                </a:solidFill>
              </a:rPr>
            </a:br>
            <a:r>
              <a:rPr lang="en-US" sz="1000" dirty="0">
                <a:solidFill>
                  <a:srgbClr val="000096"/>
                </a:solidFill>
              </a:rPr>
              <a:t>&lt;/letter&gt;</a:t>
            </a:r>
            <a:endParaRPr lang="en-US" sz="1000" dirty="0"/>
          </a:p>
        </p:txBody>
      </p:sp>
    </p:spTree>
    <p:extLst>
      <p:ext uri="{BB962C8B-B14F-4D97-AF65-F5344CB8AC3E}">
        <p14:creationId xmlns:p14="http://schemas.microsoft.com/office/powerpoint/2010/main" val="2891761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as a means of structuring information</a:t>
            </a:r>
            <a:endParaRPr lang="en-US" dirty="0"/>
          </a:p>
        </p:txBody>
      </p:sp>
      <p:pic>
        <p:nvPicPr>
          <p:cNvPr id="7" name="Picture 6"/>
          <p:cNvPicPr>
            <a:picLocks noChangeAspect="1"/>
          </p:cNvPicPr>
          <p:nvPr/>
        </p:nvPicPr>
        <p:blipFill>
          <a:blip r:embed="rId3"/>
          <a:stretch>
            <a:fillRect/>
          </a:stretch>
        </p:blipFill>
        <p:spPr>
          <a:xfrm>
            <a:off x="1047304" y="2273663"/>
            <a:ext cx="9580226" cy="3780305"/>
          </a:xfrm>
          <a:prstGeom prst="rect">
            <a:avLst/>
          </a:prstGeom>
        </p:spPr>
      </p:pic>
    </p:spTree>
    <p:extLst>
      <p:ext uri="{BB962C8B-B14F-4D97-AF65-F5344CB8AC3E}">
        <p14:creationId xmlns:p14="http://schemas.microsoft.com/office/powerpoint/2010/main" val="402704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relationship between TEI and xml</a:t>
            </a:r>
            <a:endParaRPr lang="en-US" dirty="0"/>
          </a:p>
        </p:txBody>
      </p:sp>
      <p:sp>
        <p:nvSpPr>
          <p:cNvPr id="5" name="Rectangle 4"/>
          <p:cNvSpPr/>
          <p:nvPr/>
        </p:nvSpPr>
        <p:spPr>
          <a:xfrm>
            <a:off x="7896848" y="2511859"/>
            <a:ext cx="3382371" cy="3139321"/>
          </a:xfrm>
          <a:prstGeom prst="rect">
            <a:avLst/>
          </a:prstGeom>
        </p:spPr>
        <p:txBody>
          <a:bodyPr wrap="square">
            <a:spAutoFit/>
          </a:bodyPr>
          <a:lstStyle/>
          <a:p>
            <a:r>
              <a:rPr lang="en-US" dirty="0"/>
              <a:t>XML defines a syntax for text encoding. It is a method for distinguishing our markup from the content that we are marking up.</a:t>
            </a:r>
          </a:p>
          <a:p>
            <a:endParaRPr lang="en-US" dirty="0"/>
          </a:p>
          <a:p>
            <a:r>
              <a:rPr lang="en-US" dirty="0" smtClean="0"/>
              <a:t>TEI </a:t>
            </a:r>
            <a:r>
              <a:rPr lang="en-US" dirty="0"/>
              <a:t>provides the specifics of the actual encoding language. It translates our concepts into XML, and </a:t>
            </a:r>
            <a:r>
              <a:rPr lang="en-US" b="1" i="1" dirty="0"/>
              <a:t>provides a controlled vocabulary</a:t>
            </a:r>
            <a:r>
              <a:rPr lang="en-US" b="1" dirty="0"/>
              <a:t> </a:t>
            </a:r>
            <a:r>
              <a:rPr lang="en-US" dirty="0"/>
              <a:t>that we use in marking up the text.</a:t>
            </a:r>
          </a:p>
        </p:txBody>
      </p:sp>
      <p:pic>
        <p:nvPicPr>
          <p:cNvPr id="3" name="Picture 2"/>
          <p:cNvPicPr>
            <a:picLocks noChangeAspect="1"/>
          </p:cNvPicPr>
          <p:nvPr/>
        </p:nvPicPr>
        <p:blipFill>
          <a:blip r:embed="rId3"/>
          <a:stretch>
            <a:fillRect/>
          </a:stretch>
        </p:blipFill>
        <p:spPr>
          <a:xfrm>
            <a:off x="275359" y="2264352"/>
            <a:ext cx="7505700" cy="3181350"/>
          </a:xfrm>
          <a:prstGeom prst="rect">
            <a:avLst/>
          </a:prstGeom>
        </p:spPr>
      </p:pic>
    </p:spTree>
    <p:extLst>
      <p:ext uri="{BB962C8B-B14F-4D97-AF65-F5344CB8AC3E}">
        <p14:creationId xmlns:p14="http://schemas.microsoft.com/office/powerpoint/2010/main" val="134769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does this </a:t>
            </a:r>
            <a:r>
              <a:rPr lang="en-US" dirty="0" err="1" smtClean="0"/>
              <a:t>Realy</a:t>
            </a:r>
            <a:r>
              <a:rPr lang="en-US" dirty="0" smtClean="0"/>
              <a:t> look </a:t>
            </a:r>
            <a:r>
              <a:rPr lang="en-US" dirty="0" smtClean="0"/>
              <a:t>like</a:t>
            </a:r>
            <a:r>
              <a:rPr lang="is-IS" dirty="0" smtClean="0"/>
              <a:t>….</a:t>
            </a:r>
            <a:endParaRPr lang="en-US" dirty="0"/>
          </a:p>
        </p:txBody>
      </p:sp>
      <p:sp>
        <p:nvSpPr>
          <p:cNvPr id="6" name="Text Box 2"/>
          <p:cNvSpPr txBox="1">
            <a:spLocks noChangeArrowheads="1"/>
          </p:cNvSpPr>
          <p:nvPr/>
        </p:nvSpPr>
        <p:spPr bwMode="auto">
          <a:xfrm>
            <a:off x="7484528" y="1838428"/>
            <a:ext cx="1609725"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a:effectLst/>
                <a:latin typeface="Calibri"/>
                <a:ea typeface="Calibri"/>
                <a:cs typeface="Times New Roman"/>
              </a:rPr>
              <a:t>Namespace declaration</a:t>
            </a:r>
          </a:p>
        </p:txBody>
      </p:sp>
      <p:cxnSp>
        <p:nvCxnSpPr>
          <p:cNvPr id="7" name="Straight Arrow Connector 6"/>
          <p:cNvCxnSpPr/>
          <p:nvPr/>
        </p:nvCxnSpPr>
        <p:spPr>
          <a:xfrm flipH="1">
            <a:off x="6005879" y="4529362"/>
            <a:ext cx="1661736" cy="246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 Box 2"/>
          <p:cNvSpPr txBox="1">
            <a:spLocks noChangeArrowheads="1"/>
          </p:cNvSpPr>
          <p:nvPr/>
        </p:nvSpPr>
        <p:spPr bwMode="auto">
          <a:xfrm>
            <a:off x="5913460" y="4115905"/>
            <a:ext cx="866775"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a:ea typeface="Calibri"/>
                <a:cs typeface="Times New Roman"/>
              </a:rPr>
              <a:t>Comment</a:t>
            </a:r>
          </a:p>
        </p:txBody>
      </p:sp>
      <p:cxnSp>
        <p:nvCxnSpPr>
          <p:cNvPr id="9" name="Straight Arrow Connector 8"/>
          <p:cNvCxnSpPr/>
          <p:nvPr/>
        </p:nvCxnSpPr>
        <p:spPr>
          <a:xfrm flipH="1">
            <a:off x="5679021" y="1905092"/>
            <a:ext cx="1768798" cy="649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 Box 2"/>
          <p:cNvSpPr txBox="1">
            <a:spLocks noChangeArrowheads="1"/>
          </p:cNvSpPr>
          <p:nvPr/>
        </p:nvSpPr>
        <p:spPr bwMode="auto">
          <a:xfrm>
            <a:off x="3944388" y="4990615"/>
            <a:ext cx="914400"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a:effectLst/>
                <a:latin typeface="Calibri"/>
                <a:ea typeface="Calibri"/>
                <a:cs typeface="Times New Roman"/>
              </a:rPr>
              <a:t>Attribute</a:t>
            </a:r>
          </a:p>
        </p:txBody>
      </p:sp>
      <p:cxnSp>
        <p:nvCxnSpPr>
          <p:cNvPr id="11" name="Straight Arrow Connector 10"/>
          <p:cNvCxnSpPr/>
          <p:nvPr/>
        </p:nvCxnSpPr>
        <p:spPr>
          <a:xfrm flipH="1">
            <a:off x="5013718" y="4101239"/>
            <a:ext cx="899559" cy="251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 Box 2"/>
          <p:cNvSpPr txBox="1">
            <a:spLocks noChangeArrowheads="1"/>
          </p:cNvSpPr>
          <p:nvPr/>
        </p:nvSpPr>
        <p:spPr bwMode="auto">
          <a:xfrm>
            <a:off x="5538792" y="5973290"/>
            <a:ext cx="1190625"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a:ea typeface="Calibri"/>
                <a:cs typeface="Times New Roman"/>
              </a:rPr>
              <a:t>Attribute Value</a:t>
            </a:r>
          </a:p>
        </p:txBody>
      </p:sp>
      <p:cxnSp>
        <p:nvCxnSpPr>
          <p:cNvPr id="13" name="Straight Arrow Connector 12"/>
          <p:cNvCxnSpPr/>
          <p:nvPr/>
        </p:nvCxnSpPr>
        <p:spPr>
          <a:xfrm flipH="1" flipV="1">
            <a:off x="5156738" y="5594620"/>
            <a:ext cx="390525" cy="409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 Box 2"/>
          <p:cNvSpPr txBox="1">
            <a:spLocks noChangeArrowheads="1"/>
          </p:cNvSpPr>
          <p:nvPr/>
        </p:nvSpPr>
        <p:spPr bwMode="auto">
          <a:xfrm>
            <a:off x="7635336" y="4251992"/>
            <a:ext cx="866775"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a:ea typeface="Calibri"/>
                <a:cs typeface="Times New Roman"/>
              </a:rPr>
              <a:t>Entity Ref</a:t>
            </a:r>
          </a:p>
        </p:txBody>
      </p:sp>
      <p:cxnSp>
        <p:nvCxnSpPr>
          <p:cNvPr id="15" name="Straight Arrow Connector 14"/>
          <p:cNvCxnSpPr/>
          <p:nvPr/>
        </p:nvCxnSpPr>
        <p:spPr>
          <a:xfrm flipV="1">
            <a:off x="1940493" y="5344841"/>
            <a:ext cx="1194734" cy="155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1470135" y="5321120"/>
            <a:ext cx="466725"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a:ea typeface="Calibri"/>
                <a:cs typeface="Times New Roman"/>
              </a:rPr>
              <a:t>Tag</a:t>
            </a:r>
          </a:p>
        </p:txBody>
      </p:sp>
      <p:sp>
        <p:nvSpPr>
          <p:cNvPr id="17" name="Text Box 2"/>
          <p:cNvSpPr txBox="1">
            <a:spLocks noChangeArrowheads="1"/>
          </p:cNvSpPr>
          <p:nvPr/>
        </p:nvSpPr>
        <p:spPr bwMode="auto">
          <a:xfrm>
            <a:off x="573231" y="2046829"/>
            <a:ext cx="1085850"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a:ea typeface="Calibri"/>
                <a:cs typeface="Times New Roman"/>
              </a:rPr>
              <a:t>Root element</a:t>
            </a:r>
          </a:p>
        </p:txBody>
      </p:sp>
      <p:cxnSp>
        <p:nvCxnSpPr>
          <p:cNvPr id="18" name="Straight Arrow Connector 17"/>
          <p:cNvCxnSpPr/>
          <p:nvPr/>
        </p:nvCxnSpPr>
        <p:spPr>
          <a:xfrm>
            <a:off x="1680059" y="2315215"/>
            <a:ext cx="608525" cy="27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028270" y="1915302"/>
            <a:ext cx="6368990" cy="4401205"/>
          </a:xfrm>
          <a:prstGeom prst="rect">
            <a:avLst/>
          </a:prstGeom>
          <a:noFill/>
        </p:spPr>
        <p:txBody>
          <a:bodyPr wrap="square" rtlCol="0">
            <a:spAutoFit/>
          </a:bodyPr>
          <a:lstStyle/>
          <a:p>
            <a:endParaRPr lang="en-US" dirty="0"/>
          </a:p>
          <a:p>
            <a:r>
              <a:rPr lang="en-US" sz="1600" dirty="0">
                <a:solidFill>
                  <a:srgbClr val="8B26C9"/>
                </a:solidFill>
                <a:latin typeface="Times New Roman"/>
                <a:ea typeface="Times New Roman"/>
                <a:cs typeface="Times New Roman"/>
              </a:rPr>
              <a:t>&lt;?xml version="1.0" encoding="UTF-8"?&gt;</a:t>
            </a:r>
          </a:p>
          <a:p>
            <a:r>
              <a:rPr lang="en-US" sz="1600" dirty="0">
                <a:solidFill>
                  <a:srgbClr val="000096"/>
                </a:solidFill>
                <a:latin typeface="Times New Roman"/>
                <a:ea typeface="Times New Roman"/>
                <a:cs typeface="Times New Roman"/>
              </a:rPr>
              <a:t>&lt;TEI</a:t>
            </a:r>
            <a:r>
              <a:rPr lang="en-US" sz="1600" dirty="0">
                <a:solidFill>
                  <a:srgbClr val="F5844C"/>
                </a:solidFill>
                <a:latin typeface="Times New Roman"/>
                <a:ea typeface="Times New Roman"/>
                <a:cs typeface="Times New Roman"/>
              </a:rPr>
              <a:t> </a:t>
            </a:r>
            <a:r>
              <a:rPr lang="en-US" sz="1600" dirty="0" err="1">
                <a:solidFill>
                  <a:srgbClr val="F5844C"/>
                </a:solidFill>
                <a:latin typeface="Times New Roman"/>
                <a:ea typeface="Times New Roman"/>
                <a:cs typeface="Times New Roman"/>
              </a:rPr>
              <a:t>xmlns</a:t>
            </a:r>
            <a:r>
              <a:rPr lang="en-US" sz="1600" dirty="0">
                <a:solidFill>
                  <a:srgbClr val="FF8040"/>
                </a:solidFill>
                <a:latin typeface="Times New Roman"/>
                <a:ea typeface="Times New Roman"/>
                <a:cs typeface="Times New Roman"/>
              </a:rPr>
              <a:t>=</a:t>
            </a:r>
            <a:r>
              <a:rPr lang="en-US" sz="1600" dirty="0">
                <a:solidFill>
                  <a:srgbClr val="993300"/>
                </a:solidFill>
                <a:latin typeface="Times New Roman"/>
                <a:ea typeface="Times New Roman"/>
                <a:cs typeface="Times New Roman"/>
              </a:rPr>
              <a:t>"http://</a:t>
            </a:r>
            <a:r>
              <a:rPr lang="en-US" sz="1600" dirty="0" err="1">
                <a:solidFill>
                  <a:srgbClr val="993300"/>
                </a:solidFill>
                <a:latin typeface="Times New Roman"/>
                <a:ea typeface="Times New Roman"/>
                <a:cs typeface="Times New Roman"/>
              </a:rPr>
              <a:t>www.tei-c.org</a:t>
            </a:r>
            <a:r>
              <a:rPr lang="en-US" sz="1600" dirty="0">
                <a:solidFill>
                  <a:srgbClr val="993300"/>
                </a:solidFill>
                <a:latin typeface="Times New Roman"/>
                <a:ea typeface="Times New Roman"/>
                <a:cs typeface="Times New Roman"/>
              </a:rPr>
              <a:t>/ns/1.0"</a:t>
            </a:r>
            <a:r>
              <a:rPr lang="en-US" sz="1600" dirty="0">
                <a:solidFill>
                  <a:srgbClr val="F5844C"/>
                </a:solidFill>
                <a:latin typeface="Times New Roman"/>
                <a:ea typeface="Times New Roman"/>
                <a:cs typeface="Times New Roman"/>
              </a:rPr>
              <a:t> </a:t>
            </a:r>
            <a:r>
              <a:rPr lang="en-US" sz="1600" dirty="0" err="1">
                <a:solidFill>
                  <a:srgbClr val="0099CC"/>
                </a:solidFill>
                <a:latin typeface="Times New Roman"/>
                <a:ea typeface="Times New Roman"/>
                <a:cs typeface="Times New Roman"/>
              </a:rPr>
              <a:t>xmlns:xi</a:t>
            </a:r>
            <a:r>
              <a:rPr lang="en-US" sz="1600" dirty="0">
                <a:solidFill>
                  <a:srgbClr val="FF8040"/>
                </a:solidFill>
                <a:latin typeface="Times New Roman"/>
                <a:ea typeface="Times New Roman"/>
                <a:cs typeface="Times New Roman"/>
              </a:rPr>
              <a:t>=</a:t>
            </a:r>
            <a:r>
              <a:rPr lang="en-US" sz="1600" dirty="0">
                <a:solidFill>
                  <a:srgbClr val="993300"/>
                </a:solidFill>
                <a:latin typeface="Times New Roman"/>
                <a:ea typeface="Times New Roman"/>
                <a:cs typeface="Times New Roman"/>
              </a:rPr>
              <a:t>"http://www.w3.org/2001/</a:t>
            </a:r>
            <a:r>
              <a:rPr lang="en-US" sz="1600" dirty="0" err="1">
                <a:solidFill>
                  <a:srgbClr val="993300"/>
                </a:solidFill>
                <a:latin typeface="Times New Roman"/>
                <a:ea typeface="Times New Roman"/>
                <a:cs typeface="Times New Roman"/>
              </a:rPr>
              <a:t>XInclude</a:t>
            </a:r>
            <a:r>
              <a:rPr lang="en-US" sz="1600" dirty="0">
                <a:solidFill>
                  <a:srgbClr val="993300"/>
                </a:solidFill>
                <a:latin typeface="Times New Roman"/>
                <a:ea typeface="Times New Roman"/>
                <a:cs typeface="Times New Roman"/>
              </a:rPr>
              <a:t>"</a:t>
            </a:r>
            <a:r>
              <a:rPr lang="en-US" sz="1600" dirty="0">
                <a:solidFill>
                  <a:srgbClr val="000096"/>
                </a:solidFill>
                <a:latin typeface="Times New Roman"/>
                <a:ea typeface="Times New Roman"/>
                <a:cs typeface="Times New Roman"/>
              </a:rPr>
              <a:t>&gt;</a:t>
            </a:r>
          </a:p>
          <a:p>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teiHeader</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fileDesc</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titleStmt</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&lt;title&gt;</a:t>
            </a:r>
            <a:r>
              <a:rPr lang="en-US" sz="1600" dirty="0">
                <a:solidFill>
                  <a:srgbClr val="000000"/>
                </a:solidFill>
                <a:latin typeface="Times New Roman"/>
                <a:ea typeface="Times New Roman"/>
                <a:cs typeface="Times New Roman"/>
              </a:rPr>
              <a:t>MD.Balt.JHU.L.119c</a:t>
            </a:r>
            <a:r>
              <a:rPr lang="en-US" sz="1600" dirty="0">
                <a:solidFill>
                  <a:srgbClr val="000096"/>
                </a:solidFill>
                <a:latin typeface="Times New Roman"/>
                <a:ea typeface="Times New Roman"/>
                <a:cs typeface="Times New Roman"/>
              </a:rPr>
              <a:t>&lt;/title&gt;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titleStmt</a:t>
            </a:r>
            <a:r>
              <a:rPr lang="en-US" sz="1600" dirty="0">
                <a:solidFill>
                  <a:srgbClr val="000096"/>
                </a:solidFill>
                <a:latin typeface="Times New Roman"/>
                <a:ea typeface="Times New Roman"/>
                <a:cs typeface="Times New Roman"/>
              </a:rPr>
              <a:t>&gt;</a:t>
            </a:r>
          </a:p>
          <a:p>
            <a:r>
              <a:rPr lang="en-US" sz="1600" dirty="0">
                <a:solidFill>
                  <a:srgbClr val="006400"/>
                </a:solidFill>
                <a:latin typeface="Times New Roman"/>
                <a:ea typeface="Times New Roman"/>
                <a:cs typeface="Times New Roman"/>
              </a:rPr>
              <a:t>&lt;!—</a:t>
            </a:r>
            <a:r>
              <a:rPr lang="en-US" sz="1600" dirty="0" err="1">
                <a:solidFill>
                  <a:srgbClr val="006400"/>
                </a:solidFill>
                <a:latin typeface="Times New Roman"/>
                <a:ea typeface="Times New Roman"/>
                <a:cs typeface="Times New Roman"/>
              </a:rPr>
              <a:t>publicationStmt</a:t>
            </a:r>
            <a:r>
              <a:rPr lang="en-US" sz="1600" dirty="0">
                <a:solidFill>
                  <a:srgbClr val="006400"/>
                </a:solidFill>
                <a:latin typeface="Times New Roman"/>
                <a:ea typeface="Times New Roman"/>
                <a:cs typeface="Times New Roman"/>
              </a:rPr>
              <a:t> start here  --&gt; </a:t>
            </a:r>
          </a:p>
          <a:p>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publicationStmt</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&lt;authority&gt;</a:t>
            </a:r>
            <a:r>
              <a:rPr lang="en-US" sz="1600" dirty="0">
                <a:solidFill>
                  <a:srgbClr val="000000"/>
                </a:solidFill>
                <a:latin typeface="Times New Roman"/>
                <a:ea typeface="Times New Roman"/>
                <a:cs typeface="Times New Roman"/>
              </a:rPr>
              <a:t>Brown University </a:t>
            </a:r>
            <a:r>
              <a:rPr lang="en-US" sz="1600" dirty="0">
                <a:solidFill>
                  <a:srgbClr val="969600"/>
                </a:solidFill>
                <a:latin typeface="Times New Roman"/>
                <a:ea typeface="Times New Roman"/>
                <a:cs typeface="Times New Roman"/>
              </a:rPr>
              <a:t>&amp;</a:t>
            </a:r>
            <a:r>
              <a:rPr lang="en-US" sz="1600" dirty="0" err="1">
                <a:solidFill>
                  <a:srgbClr val="969600"/>
                </a:solidFill>
                <a:latin typeface="Times New Roman"/>
                <a:ea typeface="Times New Roman"/>
                <a:cs typeface="Times New Roman"/>
              </a:rPr>
              <a:t>amp;</a:t>
            </a:r>
            <a:r>
              <a:rPr lang="en-US" sz="1600" dirty="0" err="1">
                <a:solidFill>
                  <a:srgbClr val="000000"/>
                </a:solidFill>
                <a:latin typeface="Times New Roman"/>
                <a:ea typeface="Times New Roman"/>
                <a:cs typeface="Times New Roman"/>
              </a:rPr>
              <a:t>Tufts</a:t>
            </a:r>
            <a:r>
              <a:rPr lang="en-US" sz="1600" dirty="0">
                <a:solidFill>
                  <a:srgbClr val="000000"/>
                </a:solidFill>
                <a:latin typeface="Times New Roman"/>
                <a:ea typeface="Times New Roman"/>
                <a:cs typeface="Times New Roman"/>
              </a:rPr>
              <a:t> University</a:t>
            </a:r>
            <a:r>
              <a:rPr lang="en-US" sz="1600" dirty="0">
                <a:solidFill>
                  <a:srgbClr val="000096"/>
                </a:solidFill>
                <a:latin typeface="Times New Roman"/>
                <a:ea typeface="Times New Roman"/>
                <a:cs typeface="Times New Roman"/>
              </a:rPr>
              <a:t>&lt;/authority&gt;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idno</a:t>
            </a:r>
            <a:r>
              <a:rPr lang="en-US" sz="1600" dirty="0">
                <a:solidFill>
                  <a:srgbClr val="F5844C"/>
                </a:solidFill>
                <a:latin typeface="Times New Roman"/>
                <a:ea typeface="Times New Roman"/>
                <a:cs typeface="Times New Roman"/>
              </a:rPr>
              <a:t> type</a:t>
            </a:r>
            <a:r>
              <a:rPr lang="en-US" sz="1600" dirty="0">
                <a:solidFill>
                  <a:srgbClr val="FF8040"/>
                </a:solidFill>
                <a:latin typeface="Times New Roman"/>
                <a:ea typeface="Times New Roman"/>
                <a:cs typeface="Times New Roman"/>
              </a:rPr>
              <a:t>=</a:t>
            </a:r>
            <a:r>
              <a:rPr lang="en-US" sz="1600" dirty="0">
                <a:solidFill>
                  <a:srgbClr val="993300"/>
                </a:solidFill>
                <a:latin typeface="Times New Roman"/>
                <a:ea typeface="Times New Roman"/>
                <a:cs typeface="Times New Roman"/>
              </a:rPr>
              <a:t>"</a:t>
            </a:r>
            <a:r>
              <a:rPr lang="en-US" sz="1600" dirty="0" err="1">
                <a:solidFill>
                  <a:srgbClr val="993300"/>
                </a:solidFill>
                <a:latin typeface="Times New Roman"/>
                <a:ea typeface="Times New Roman"/>
                <a:cs typeface="Times New Roman"/>
              </a:rPr>
              <a:t>USEpigraphy</a:t>
            </a:r>
            <a:r>
              <a:rPr lang="en-US" sz="1600" dirty="0">
                <a:solidFill>
                  <a:srgbClr val="993300"/>
                </a:solidFill>
                <a:latin typeface="Times New Roman"/>
                <a:ea typeface="Times New Roman"/>
                <a:cs typeface="Times New Roman"/>
              </a:rPr>
              <a:t>"</a:t>
            </a:r>
            <a:r>
              <a:rPr lang="en-US" sz="1600" dirty="0">
                <a:solidFill>
                  <a:srgbClr val="F5844C"/>
                </a:solidFill>
                <a:latin typeface="Times New Roman"/>
                <a:ea typeface="Times New Roman"/>
                <a:cs typeface="Times New Roman"/>
              </a:rPr>
              <a:t> </a:t>
            </a:r>
            <a:r>
              <a:rPr lang="en-US" sz="1600" dirty="0" err="1">
                <a:solidFill>
                  <a:srgbClr val="F5844C"/>
                </a:solidFill>
                <a:latin typeface="Times New Roman"/>
                <a:ea typeface="Times New Roman"/>
                <a:cs typeface="Times New Roman"/>
              </a:rPr>
              <a:t>xml:id</a:t>
            </a:r>
            <a:r>
              <a:rPr lang="en-US" sz="1600" dirty="0">
                <a:solidFill>
                  <a:srgbClr val="FF8040"/>
                </a:solidFill>
                <a:latin typeface="Times New Roman"/>
                <a:ea typeface="Times New Roman"/>
                <a:cs typeface="Times New Roman"/>
              </a:rPr>
              <a:t>=</a:t>
            </a:r>
            <a:r>
              <a:rPr lang="en-US" sz="1600" dirty="0">
                <a:solidFill>
                  <a:srgbClr val="993300"/>
                </a:solidFill>
                <a:latin typeface="Times New Roman"/>
                <a:ea typeface="Times New Roman"/>
                <a:cs typeface="Times New Roman"/>
              </a:rPr>
              <a:t>"MD.Balt.JHU.L.119c"</a:t>
            </a:r>
            <a:r>
              <a:rPr lang="en-US" sz="1600" dirty="0">
                <a:solidFill>
                  <a:srgbClr val="000096"/>
                </a:solidFill>
                <a:latin typeface="Times New Roman"/>
                <a:ea typeface="Times New Roman"/>
                <a:cs typeface="Times New Roman"/>
              </a:rPr>
              <a:t>&gt;</a:t>
            </a:r>
            <a:r>
              <a:rPr lang="en-US" sz="1600" dirty="0">
                <a:solidFill>
                  <a:srgbClr val="000000"/>
                </a:solidFill>
                <a:latin typeface="Times New Roman"/>
                <a:ea typeface="Times New Roman"/>
                <a:cs typeface="Times New Roman"/>
              </a:rPr>
              <a:t>Repeat USEP ID</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idno</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publicationStmt</a:t>
            </a:r>
            <a:r>
              <a:rPr lang="en-US" sz="1600" dirty="0">
                <a:solidFill>
                  <a:srgbClr val="000096"/>
                </a:solidFill>
                <a:latin typeface="Times New Roman"/>
                <a:ea typeface="Times New Roman"/>
                <a:cs typeface="Times New Roman"/>
              </a:rPr>
              <a:t>&gt;</a:t>
            </a:r>
          </a:p>
          <a:p>
            <a:r>
              <a:rPr lang="en-US" sz="1600" dirty="0">
                <a:solidFill>
                  <a:srgbClr val="000000"/>
                </a:solidFill>
                <a:latin typeface="Calibri"/>
                <a:ea typeface="Calibri"/>
                <a:cs typeface="Calibri"/>
              </a:rPr>
              <a:t>				</a:t>
            </a:r>
            <a:r>
              <a:rPr lang="en-US" sz="1600" b="1" dirty="0">
                <a:solidFill>
                  <a:srgbClr val="000000"/>
                </a:solidFill>
                <a:latin typeface="Calibri"/>
                <a:ea typeface="Calibri"/>
                <a:cs typeface="Calibri"/>
              </a:rPr>
              <a:t>[…..]</a:t>
            </a:r>
            <a:endParaRPr lang="en-US" sz="1600" dirty="0"/>
          </a:p>
        </p:txBody>
      </p:sp>
      <p:cxnSp>
        <p:nvCxnSpPr>
          <p:cNvPr id="29" name="Straight Arrow Connector 28"/>
          <p:cNvCxnSpPr/>
          <p:nvPr/>
        </p:nvCxnSpPr>
        <p:spPr>
          <a:xfrm flipH="1">
            <a:off x="3717295" y="5032062"/>
            <a:ext cx="196480" cy="246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0"/>
          </p:cNvCxnSpPr>
          <p:nvPr/>
        </p:nvCxnSpPr>
        <p:spPr>
          <a:xfrm flipV="1">
            <a:off x="1703498" y="4709813"/>
            <a:ext cx="585087" cy="611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969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Break that down</a:t>
            </a:r>
            <a:endParaRPr lang="en-US" dirty="0"/>
          </a:p>
        </p:txBody>
      </p:sp>
    </p:spTree>
    <p:extLst>
      <p:ext uri="{BB962C8B-B14F-4D97-AF65-F5344CB8AC3E}">
        <p14:creationId xmlns:p14="http://schemas.microsoft.com/office/powerpoint/2010/main" val="3797362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 word about Namespaces</a:t>
            </a:r>
            <a:endParaRPr lang="en-US" dirty="0"/>
          </a:p>
        </p:txBody>
      </p:sp>
      <p:sp>
        <p:nvSpPr>
          <p:cNvPr id="4" name="Rectangle 1"/>
          <p:cNvSpPr>
            <a:spLocks noGrp="1" noChangeArrowheads="1"/>
          </p:cNvSpPr>
          <p:nvPr>
            <p:ph idx="1"/>
          </p:nvPr>
        </p:nvSpPr>
        <p:spPr bwMode="auto">
          <a:xfrm>
            <a:off x="457266" y="2098597"/>
            <a:ext cx="5179416" cy="677084"/>
          </a:xfrm>
          <a:prstGeom prst="rect">
            <a:avLst/>
          </a:prstGeom>
          <a:noFill/>
          <a:ln>
            <a:noFill/>
          </a:ln>
          <a:effectLst/>
        </p:spPr>
        <p:txBody>
          <a:bodyPr vert="horz" wrap="square" lIns="158700" tIns="7617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7" name="Group 6"/>
          <p:cNvGrpSpPr/>
          <p:nvPr/>
        </p:nvGrpSpPr>
        <p:grpSpPr>
          <a:xfrm>
            <a:off x="970366" y="1907476"/>
            <a:ext cx="10602664" cy="3229493"/>
            <a:chOff x="970366" y="1907476"/>
            <a:chExt cx="10602664" cy="3229493"/>
          </a:xfrm>
        </p:grpSpPr>
        <p:sp>
          <p:nvSpPr>
            <p:cNvPr id="5" name="TextBox 4"/>
            <p:cNvSpPr txBox="1"/>
            <p:nvPr/>
          </p:nvSpPr>
          <p:spPr>
            <a:xfrm>
              <a:off x="970366" y="1997648"/>
              <a:ext cx="4537885" cy="3139321"/>
            </a:xfrm>
            <a:prstGeom prst="rect">
              <a:avLst/>
            </a:prstGeom>
            <a:noFill/>
          </p:spPr>
          <p:txBody>
            <a:bodyPr wrap="square" rtlCol="0">
              <a:spAutoFit/>
            </a:bodyPr>
            <a:lstStyle/>
            <a:p>
              <a:r>
                <a:rPr lang="en-US" dirty="0" err="1" smtClean="0"/>
                <a:t>books.xm</a:t>
              </a:r>
              <a:endParaRPr lang="en-US" dirty="0" smtClean="0"/>
            </a:p>
            <a:p>
              <a:endParaRPr lang="en-US" dirty="0"/>
            </a:p>
            <a:p>
              <a:r>
                <a:rPr lang="en-US" dirty="0" smtClean="0"/>
                <a:t>&lt;book&gt;</a:t>
              </a:r>
            </a:p>
            <a:p>
              <a:r>
                <a:rPr lang="en-US" dirty="0" smtClean="0"/>
                <a:t>	&lt;title&gt;Collected fictions&lt;/title&gt;</a:t>
              </a:r>
            </a:p>
            <a:p>
              <a:r>
                <a:rPr lang="en-US" dirty="0"/>
                <a:t>	</a:t>
              </a:r>
              <a:r>
                <a:rPr lang="en-US" dirty="0" smtClean="0"/>
                <a:t>&lt;author&gt;Jorge Luis Borges&lt;/author&gt;</a:t>
              </a:r>
            </a:p>
            <a:p>
              <a:r>
                <a:rPr lang="en-US" dirty="0"/>
                <a:t>	</a:t>
              </a:r>
              <a:r>
                <a:rPr lang="en-US" dirty="0" smtClean="0"/>
                <a:t>&lt;publisher&gt;Penguin Books&lt;/publisher&gt;</a:t>
              </a:r>
            </a:p>
            <a:p>
              <a:r>
                <a:rPr lang="en-US" dirty="0"/>
                <a:t>	</a:t>
              </a:r>
              <a:r>
                <a:rPr lang="en-US" dirty="0" smtClean="0"/>
                <a:t>&lt;</a:t>
              </a:r>
              <a:r>
                <a:rPr lang="en-US" dirty="0" smtClean="0">
                  <a:solidFill>
                    <a:srgbClr val="FF0000"/>
                  </a:solidFill>
                </a:rPr>
                <a:t>date</a:t>
              </a:r>
              <a:r>
                <a:rPr lang="en-US" dirty="0" smtClean="0"/>
                <a:t>&gt;1999&lt;/</a:t>
              </a:r>
              <a:r>
                <a:rPr lang="en-US" dirty="0" smtClean="0">
                  <a:solidFill>
                    <a:srgbClr val="FF0000"/>
                  </a:solidFill>
                </a:rPr>
                <a:t>date</a:t>
              </a:r>
              <a:r>
                <a:rPr lang="en-US" dirty="0" smtClean="0"/>
                <a:t>&gt;</a:t>
              </a:r>
            </a:p>
            <a:p>
              <a:r>
                <a:rPr lang="en-US" dirty="0"/>
                <a:t>	</a:t>
              </a:r>
              <a:r>
                <a:rPr lang="en-US" dirty="0" smtClean="0"/>
                <a:t>&lt;</a:t>
              </a:r>
              <a:r>
                <a:rPr lang="en-US" dirty="0" smtClean="0">
                  <a:solidFill>
                    <a:srgbClr val="FF0000"/>
                  </a:solidFill>
                </a:rPr>
                <a:t>id</a:t>
              </a:r>
              <a:r>
                <a:rPr lang="en-US" dirty="0" smtClean="0"/>
                <a:t>&gt;</a:t>
              </a:r>
              <a:r>
                <a:rPr lang="de-DE" dirty="0" smtClean="0"/>
                <a:t>PQ7797</a:t>
              </a:r>
              <a:r>
                <a:rPr lang="de-DE" dirty="0"/>
                <a:t>.B635 A24 </a:t>
              </a:r>
              <a:r>
                <a:rPr lang="de-DE" dirty="0" smtClean="0"/>
                <a:t>1998&lt;</a:t>
              </a:r>
              <a:r>
                <a:rPr lang="en-US" dirty="0" smtClean="0"/>
                <a:t>/</a:t>
              </a:r>
              <a:r>
                <a:rPr lang="en-US" dirty="0" smtClean="0">
                  <a:solidFill>
                    <a:srgbClr val="FF0000"/>
                  </a:solidFill>
                </a:rPr>
                <a:t>id</a:t>
              </a:r>
              <a:r>
                <a:rPr lang="en-US" dirty="0" smtClean="0"/>
                <a:t>&gt; </a:t>
              </a:r>
            </a:p>
            <a:p>
              <a:r>
                <a:rPr lang="en-US" dirty="0" smtClean="0"/>
                <a:t>&lt;/book&gt;</a:t>
              </a:r>
            </a:p>
            <a:p>
              <a:endParaRPr lang="en-US" dirty="0"/>
            </a:p>
            <a:p>
              <a:endParaRPr lang="en-US" dirty="0" smtClean="0"/>
            </a:p>
          </p:txBody>
        </p:sp>
        <p:sp>
          <p:nvSpPr>
            <p:cNvPr id="6" name="TextBox 5"/>
            <p:cNvSpPr txBox="1"/>
            <p:nvPr/>
          </p:nvSpPr>
          <p:spPr>
            <a:xfrm>
              <a:off x="7144733" y="1907476"/>
              <a:ext cx="4428297" cy="3139321"/>
            </a:xfrm>
            <a:prstGeom prst="rect">
              <a:avLst/>
            </a:prstGeom>
            <a:noFill/>
          </p:spPr>
          <p:txBody>
            <a:bodyPr wrap="square" rtlCol="0">
              <a:spAutoFit/>
            </a:bodyPr>
            <a:lstStyle/>
            <a:p>
              <a:r>
                <a:rPr lang="en-US" dirty="0" err="1" smtClean="0"/>
                <a:t>authors.xml</a:t>
              </a:r>
              <a:endParaRPr lang="en-US" dirty="0" smtClean="0"/>
            </a:p>
            <a:p>
              <a:endParaRPr lang="en-US" dirty="0"/>
            </a:p>
            <a:p>
              <a:r>
                <a:rPr lang="en-US" dirty="0" smtClean="0"/>
                <a:t>&lt;author&gt;</a:t>
              </a:r>
            </a:p>
            <a:p>
              <a:r>
                <a:rPr lang="en-US" dirty="0" smtClean="0"/>
                <a:t>	&lt;title&gt;Collected fictions&lt;/title&gt;</a:t>
              </a:r>
            </a:p>
            <a:p>
              <a:r>
                <a:rPr lang="en-US" dirty="0"/>
                <a:t>	</a:t>
              </a:r>
              <a:r>
                <a:rPr lang="en-US" dirty="0" smtClean="0"/>
                <a:t>&lt;</a:t>
              </a:r>
              <a:r>
                <a:rPr lang="en-US" dirty="0" err="1" smtClean="0"/>
                <a:t>first_name</a:t>
              </a:r>
              <a:r>
                <a:rPr lang="en-US" dirty="0" smtClean="0"/>
                <a:t>&gt;Jorge&lt;/</a:t>
              </a:r>
              <a:r>
                <a:rPr lang="en-US" dirty="0" err="1" smtClean="0"/>
                <a:t>first_name</a:t>
              </a:r>
              <a:r>
                <a:rPr lang="en-US" dirty="0" smtClean="0"/>
                <a:t>&gt;</a:t>
              </a:r>
            </a:p>
            <a:p>
              <a:r>
                <a:rPr lang="en-US" dirty="0"/>
                <a:t>	</a:t>
              </a:r>
              <a:r>
                <a:rPr lang="en-US" dirty="0" smtClean="0"/>
                <a:t>&lt;</a:t>
              </a:r>
              <a:r>
                <a:rPr lang="en-US" dirty="0" err="1" smtClean="0"/>
                <a:t>last_name</a:t>
              </a:r>
              <a:r>
                <a:rPr lang="en-US" dirty="0" smtClean="0"/>
                <a:t>&gt;Borges&lt;/</a:t>
              </a:r>
              <a:r>
                <a:rPr lang="en-US" dirty="0" err="1" smtClean="0"/>
                <a:t>last_name</a:t>
              </a:r>
              <a:r>
                <a:rPr lang="en-US" dirty="0" smtClean="0"/>
                <a:t>&gt;</a:t>
              </a:r>
            </a:p>
            <a:p>
              <a:r>
                <a:rPr lang="en-US" dirty="0"/>
                <a:t>	</a:t>
              </a:r>
              <a:r>
                <a:rPr lang="en-US" dirty="0" smtClean="0"/>
                <a:t>&lt;</a:t>
              </a:r>
              <a:r>
                <a:rPr lang="en-US" dirty="0" smtClean="0">
                  <a:solidFill>
                    <a:srgbClr val="FF0000"/>
                  </a:solidFill>
                </a:rPr>
                <a:t>date</a:t>
              </a:r>
              <a:r>
                <a:rPr lang="en-US" dirty="0" smtClean="0"/>
                <a:t>&gt;1899-1986&lt;/</a:t>
              </a:r>
              <a:r>
                <a:rPr lang="en-US" dirty="0" smtClean="0">
                  <a:solidFill>
                    <a:srgbClr val="FF0000"/>
                  </a:solidFill>
                </a:rPr>
                <a:t>date</a:t>
              </a:r>
              <a:r>
                <a:rPr lang="en-US" dirty="0" smtClean="0"/>
                <a:t>&gt;</a:t>
              </a:r>
            </a:p>
            <a:p>
              <a:r>
                <a:rPr lang="en-US" dirty="0"/>
                <a:t>	</a:t>
              </a:r>
              <a:r>
                <a:rPr lang="en-US" dirty="0" smtClean="0"/>
                <a:t>&lt;</a:t>
              </a:r>
              <a:r>
                <a:rPr lang="en-US" dirty="0" smtClean="0">
                  <a:solidFill>
                    <a:srgbClr val="FF0000"/>
                  </a:solidFill>
                </a:rPr>
                <a:t>id</a:t>
              </a:r>
              <a:r>
                <a:rPr lang="en-US" dirty="0" smtClean="0"/>
                <a:t>&gt;79007035&lt;/</a:t>
              </a:r>
              <a:r>
                <a:rPr lang="en-US" dirty="0" smtClean="0">
                  <a:solidFill>
                    <a:srgbClr val="FF0000"/>
                  </a:solidFill>
                </a:rPr>
                <a:t>id</a:t>
              </a:r>
              <a:r>
                <a:rPr lang="en-US" dirty="0" smtClean="0"/>
                <a:t>&gt; </a:t>
              </a:r>
            </a:p>
            <a:p>
              <a:r>
                <a:rPr lang="en-US" dirty="0" smtClean="0"/>
                <a:t>&lt;/authors&gt;</a:t>
              </a:r>
            </a:p>
            <a:p>
              <a:endParaRPr lang="en-US" dirty="0"/>
            </a:p>
            <a:p>
              <a:endParaRPr lang="en-US" dirty="0" smtClean="0"/>
            </a:p>
          </p:txBody>
        </p:sp>
        <p:sp>
          <p:nvSpPr>
            <p:cNvPr id="3" name="TextBox 2"/>
            <p:cNvSpPr txBox="1"/>
            <p:nvPr/>
          </p:nvSpPr>
          <p:spPr>
            <a:xfrm>
              <a:off x="5408363" y="3281850"/>
              <a:ext cx="1512627"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Namespaces allow us to disambiguate like things</a:t>
              </a:r>
              <a:endParaRPr lang="en-US" dirty="0"/>
            </a:p>
          </p:txBody>
        </p:sp>
        <p:cxnSp>
          <p:nvCxnSpPr>
            <p:cNvPr id="8" name="Straight Arrow Connector 7"/>
            <p:cNvCxnSpPr>
              <a:stCxn id="3" idx="1"/>
            </p:cNvCxnSpPr>
            <p:nvPr/>
          </p:nvCxnSpPr>
          <p:spPr>
            <a:xfrm flipH="1" flipV="1">
              <a:off x="3596063" y="3838340"/>
              <a:ext cx="1812300" cy="43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3" idx="3"/>
            </p:cNvCxnSpPr>
            <p:nvPr/>
          </p:nvCxnSpPr>
          <p:spPr>
            <a:xfrm flipV="1">
              <a:off x="6920990" y="3766995"/>
              <a:ext cx="770585" cy="115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3" idx="1"/>
            </p:cNvCxnSpPr>
            <p:nvPr/>
          </p:nvCxnSpPr>
          <p:spPr>
            <a:xfrm flipH="1">
              <a:off x="4908909" y="3882015"/>
              <a:ext cx="499454" cy="227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7" name="Straight Arrow Connector 16"/>
          <p:cNvCxnSpPr>
            <a:stCxn id="3" idx="3"/>
          </p:cNvCxnSpPr>
          <p:nvPr/>
        </p:nvCxnSpPr>
        <p:spPr>
          <a:xfrm>
            <a:off x="6920990" y="3882015"/>
            <a:ext cx="799123" cy="1846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33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 word about Namespaces</a:t>
            </a:r>
            <a:endParaRPr lang="en-US" dirty="0"/>
          </a:p>
        </p:txBody>
      </p:sp>
      <p:sp>
        <p:nvSpPr>
          <p:cNvPr id="4" name="Rectangle 1"/>
          <p:cNvSpPr>
            <a:spLocks noGrp="1" noChangeArrowheads="1"/>
          </p:cNvSpPr>
          <p:nvPr>
            <p:ph idx="1"/>
          </p:nvPr>
        </p:nvSpPr>
        <p:spPr bwMode="auto">
          <a:xfrm>
            <a:off x="457266" y="2098597"/>
            <a:ext cx="5179416" cy="677084"/>
          </a:xfrm>
          <a:prstGeom prst="rect">
            <a:avLst/>
          </a:prstGeom>
          <a:noFill/>
          <a:ln>
            <a:noFill/>
          </a:ln>
          <a:effectLst/>
        </p:spPr>
        <p:txBody>
          <a:bodyPr vert="horz" wrap="square" lIns="158700" tIns="7617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2492693" y="2064434"/>
            <a:ext cx="6354755" cy="3970318"/>
          </a:xfrm>
          <a:prstGeom prst="rect">
            <a:avLst/>
          </a:prstGeom>
          <a:noFill/>
        </p:spPr>
        <p:txBody>
          <a:bodyPr wrap="square" rtlCol="0">
            <a:spAutoFit/>
          </a:bodyPr>
          <a:lstStyle/>
          <a:p>
            <a:r>
              <a:rPr lang="en-US" dirty="0"/>
              <a:t>&lt;?xml version="1.0" encoding="UTF-8"?&gt;</a:t>
            </a:r>
            <a:br>
              <a:rPr lang="en-US" dirty="0"/>
            </a:br>
            <a:r>
              <a:rPr lang="en-US" dirty="0"/>
              <a:t>&lt;</a:t>
            </a:r>
            <a:r>
              <a:rPr lang="en-US" dirty="0">
                <a:solidFill>
                  <a:srgbClr val="FF0000"/>
                </a:solidFill>
              </a:rPr>
              <a:t>authors </a:t>
            </a:r>
            <a:r>
              <a:rPr lang="en-US" dirty="0" err="1">
                <a:solidFill>
                  <a:srgbClr val="FF0000"/>
                </a:solidFill>
              </a:rPr>
              <a:t>xmlns</a:t>
            </a:r>
            <a:r>
              <a:rPr lang="en-US" dirty="0">
                <a:solidFill>
                  <a:srgbClr val="FF0000"/>
                </a:solidFill>
              </a:rPr>
              <a:t>="http://</a:t>
            </a:r>
            <a:r>
              <a:rPr lang="en-US" dirty="0" err="1">
                <a:solidFill>
                  <a:srgbClr val="FF0000"/>
                </a:solidFill>
              </a:rPr>
              <a:t>www.alex.org</a:t>
            </a:r>
            <a:r>
              <a:rPr lang="en-US" dirty="0">
                <a:solidFill>
                  <a:srgbClr val="FF0000"/>
                </a:solidFill>
              </a:rPr>
              <a:t>/authors/"</a:t>
            </a:r>
            <a:br>
              <a:rPr lang="en-US" dirty="0">
                <a:solidFill>
                  <a:srgbClr val="FF0000"/>
                </a:solidFill>
              </a:rPr>
            </a:br>
            <a:r>
              <a:rPr lang="en-US" dirty="0">
                <a:solidFill>
                  <a:srgbClr val="FF0000"/>
                </a:solidFill>
              </a:rPr>
              <a:t>    </a:t>
            </a:r>
            <a:r>
              <a:rPr lang="en-US" dirty="0" err="1">
                <a:solidFill>
                  <a:srgbClr val="FF0000"/>
                </a:solidFill>
              </a:rPr>
              <a:t>xmlns:book</a:t>
            </a:r>
            <a:r>
              <a:rPr lang="en-US" dirty="0">
                <a:solidFill>
                  <a:srgbClr val="FF0000"/>
                </a:solidFill>
              </a:rPr>
              <a:t>="http://</a:t>
            </a:r>
            <a:r>
              <a:rPr lang="en-US" dirty="0" err="1" smtClean="0">
                <a:solidFill>
                  <a:srgbClr val="FF0000"/>
                </a:solidFill>
              </a:rPr>
              <a:t>www.may.edu</a:t>
            </a:r>
            <a:r>
              <a:rPr lang="en-US" dirty="0" smtClean="0">
                <a:solidFill>
                  <a:srgbClr val="FF0000"/>
                </a:solidFill>
              </a:rPr>
              <a:t>/</a:t>
            </a:r>
            <a:r>
              <a:rPr lang="en-US" dirty="0">
                <a:solidFill>
                  <a:srgbClr val="FF0000"/>
                </a:solidFill>
              </a:rPr>
              <a:t>books"</a:t>
            </a:r>
            <a:r>
              <a:rPr lang="en-US" dirty="0"/>
              <a:t>&gt;</a:t>
            </a:r>
            <a:br>
              <a:rPr lang="en-US" dirty="0"/>
            </a:br>
            <a:r>
              <a:rPr lang="en-US" dirty="0"/>
              <a:t>    &lt;</a:t>
            </a:r>
            <a:r>
              <a:rPr lang="en-US" dirty="0" err="1"/>
              <a:t>first_name</a:t>
            </a:r>
            <a:r>
              <a:rPr lang="en-US" dirty="0"/>
              <a:t>&gt;Jorge&lt;/</a:t>
            </a:r>
            <a:r>
              <a:rPr lang="en-US" dirty="0" err="1"/>
              <a:t>first_name</a:t>
            </a:r>
            <a:r>
              <a:rPr lang="en-US" dirty="0"/>
              <a:t>&gt;</a:t>
            </a:r>
            <a:br>
              <a:rPr lang="en-US" dirty="0"/>
            </a:br>
            <a:r>
              <a:rPr lang="en-US" dirty="0"/>
              <a:t>    &lt;</a:t>
            </a:r>
            <a:r>
              <a:rPr lang="en-US" dirty="0" err="1"/>
              <a:t>last_name</a:t>
            </a:r>
            <a:r>
              <a:rPr lang="en-US" dirty="0"/>
              <a:t>&gt;Borges&lt;/</a:t>
            </a:r>
            <a:r>
              <a:rPr lang="en-US" dirty="0" err="1"/>
              <a:t>last_name</a:t>
            </a:r>
            <a:r>
              <a:rPr lang="en-US" dirty="0"/>
              <a:t>&gt;</a:t>
            </a:r>
            <a:br>
              <a:rPr lang="en-US" dirty="0"/>
            </a:br>
            <a:r>
              <a:rPr lang="en-US" dirty="0"/>
              <a:t>    &lt;date&gt;1899-1986&lt;/date&gt;</a:t>
            </a:r>
            <a:br>
              <a:rPr lang="en-US" dirty="0"/>
            </a:br>
            <a:r>
              <a:rPr lang="en-US" dirty="0"/>
              <a:t>    &lt;id&gt;79007035&lt;/id&gt; </a:t>
            </a:r>
            <a:br>
              <a:rPr lang="en-US" dirty="0"/>
            </a:br>
            <a:r>
              <a:rPr lang="en-US" dirty="0"/>
              <a:t>    &lt;</a:t>
            </a:r>
            <a:r>
              <a:rPr lang="en-US" dirty="0" err="1"/>
              <a:t>book:book</a:t>
            </a:r>
            <a:r>
              <a:rPr lang="en-US" dirty="0"/>
              <a:t>&gt;</a:t>
            </a:r>
            <a:br>
              <a:rPr lang="en-US" dirty="0"/>
            </a:br>
            <a:r>
              <a:rPr lang="en-US" dirty="0"/>
              <a:t>        &lt;</a:t>
            </a:r>
            <a:r>
              <a:rPr lang="en-US" dirty="0" err="1"/>
              <a:t>book:title</a:t>
            </a:r>
            <a:r>
              <a:rPr lang="en-US" dirty="0"/>
              <a:t>&gt;Collected fictions&lt;/</a:t>
            </a:r>
            <a:r>
              <a:rPr lang="en-US" dirty="0" err="1"/>
              <a:t>book:title</a:t>
            </a:r>
            <a:r>
              <a:rPr lang="en-US" dirty="0"/>
              <a:t>&gt;</a:t>
            </a:r>
            <a:br>
              <a:rPr lang="en-US" dirty="0"/>
            </a:br>
            <a:r>
              <a:rPr lang="en-US" dirty="0"/>
              <a:t>        &lt;</a:t>
            </a:r>
            <a:r>
              <a:rPr lang="en-US" dirty="0" err="1"/>
              <a:t>book:date</a:t>
            </a:r>
            <a:r>
              <a:rPr lang="en-US" dirty="0"/>
              <a:t>&gt;1999&lt;/</a:t>
            </a:r>
            <a:r>
              <a:rPr lang="en-US" dirty="0" err="1"/>
              <a:t>book:date</a:t>
            </a:r>
            <a:r>
              <a:rPr lang="en-US" dirty="0"/>
              <a:t>&gt;</a:t>
            </a:r>
            <a:br>
              <a:rPr lang="en-US" dirty="0"/>
            </a:br>
            <a:r>
              <a:rPr lang="en-US" dirty="0"/>
              <a:t>        &lt;</a:t>
            </a:r>
            <a:r>
              <a:rPr lang="en-US" dirty="0" err="1"/>
              <a:t>book:id</a:t>
            </a:r>
            <a:r>
              <a:rPr lang="en-US" dirty="0"/>
              <a:t>&gt;PQ7797.B635 A24 1998&lt;/</a:t>
            </a:r>
            <a:r>
              <a:rPr lang="en-US" dirty="0" err="1"/>
              <a:t>book:id</a:t>
            </a:r>
            <a:r>
              <a:rPr lang="en-US" dirty="0"/>
              <a:t>&gt;</a:t>
            </a:r>
            <a:br>
              <a:rPr lang="en-US" dirty="0"/>
            </a:br>
            <a:r>
              <a:rPr lang="en-US" dirty="0"/>
              <a:t>    &lt;/</a:t>
            </a:r>
            <a:r>
              <a:rPr lang="en-US" dirty="0" err="1"/>
              <a:t>book:book</a:t>
            </a:r>
            <a:r>
              <a:rPr lang="en-US" dirty="0"/>
              <a:t>&gt;</a:t>
            </a:r>
            <a:br>
              <a:rPr lang="en-US" dirty="0"/>
            </a:br>
            <a:r>
              <a:rPr lang="en-US" dirty="0"/>
              <a:t>&lt;/authors&gt;</a:t>
            </a:r>
          </a:p>
          <a:p>
            <a:endParaRPr lang="en-US" dirty="0" smtClean="0"/>
          </a:p>
        </p:txBody>
      </p:sp>
      <p:sp>
        <p:nvSpPr>
          <p:cNvPr id="3" name="TextBox 2"/>
          <p:cNvSpPr txBox="1"/>
          <p:nvPr/>
        </p:nvSpPr>
        <p:spPr>
          <a:xfrm>
            <a:off x="7762924" y="2240221"/>
            <a:ext cx="3105584" cy="1200329"/>
          </a:xfrm>
          <a:prstGeom prst="rect">
            <a:avLst/>
          </a:prstGeom>
          <a:noFill/>
          <a:ln>
            <a:solidFill>
              <a:schemeClr val="tx1"/>
            </a:solidFill>
          </a:ln>
        </p:spPr>
        <p:txBody>
          <a:bodyPr wrap="square" rtlCol="0">
            <a:spAutoFit/>
          </a:bodyPr>
          <a:lstStyle/>
          <a:p>
            <a:r>
              <a:rPr lang="en-US" dirty="0" smtClean="0"/>
              <a:t>Here are two namespace declarations. One is the default (the one without the prefix) and the other is explicitly prefixed</a:t>
            </a:r>
            <a:endParaRPr lang="en-US" dirty="0"/>
          </a:p>
        </p:txBody>
      </p:sp>
      <p:cxnSp>
        <p:nvCxnSpPr>
          <p:cNvPr id="7" name="Straight Arrow Connector 6"/>
          <p:cNvCxnSpPr>
            <a:stCxn id="3" idx="1"/>
          </p:cNvCxnSpPr>
          <p:nvPr/>
        </p:nvCxnSpPr>
        <p:spPr>
          <a:xfrm flipH="1" flipV="1">
            <a:off x="6970021" y="2495832"/>
            <a:ext cx="792903" cy="3445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3" idx="1"/>
          </p:cNvCxnSpPr>
          <p:nvPr/>
        </p:nvCxnSpPr>
        <p:spPr>
          <a:xfrm flipH="1">
            <a:off x="6940488" y="2840386"/>
            <a:ext cx="822436" cy="98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3229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Tags and attributes</a:t>
            </a:r>
          </a:p>
        </p:txBody>
      </p:sp>
      <p:pic>
        <p:nvPicPr>
          <p:cNvPr id="3" name="Picture 2"/>
          <p:cNvPicPr>
            <a:picLocks noChangeAspect="1"/>
          </p:cNvPicPr>
          <p:nvPr/>
        </p:nvPicPr>
        <p:blipFill>
          <a:blip r:embed="rId2"/>
          <a:stretch>
            <a:fillRect/>
          </a:stretch>
        </p:blipFill>
        <p:spPr>
          <a:xfrm>
            <a:off x="928822" y="2551550"/>
            <a:ext cx="4441769" cy="1515427"/>
          </a:xfrm>
          <a:prstGeom prst="rect">
            <a:avLst/>
          </a:prstGeom>
        </p:spPr>
      </p:pic>
      <p:sp>
        <p:nvSpPr>
          <p:cNvPr id="4" name="Rectangle 3"/>
          <p:cNvSpPr/>
          <p:nvPr/>
        </p:nvSpPr>
        <p:spPr>
          <a:xfrm>
            <a:off x="5759473" y="2551550"/>
            <a:ext cx="6096000" cy="2031325"/>
          </a:xfrm>
          <a:prstGeom prst="rect">
            <a:avLst/>
          </a:prstGeom>
        </p:spPr>
        <p:txBody>
          <a:bodyPr>
            <a:spAutoFit/>
          </a:bodyPr>
          <a:lstStyle/>
          <a:p>
            <a:r>
              <a:rPr lang="en-US" dirty="0"/>
              <a:t>In XML, we mark the boundaries of elements with </a:t>
            </a:r>
            <a:r>
              <a:rPr lang="en-US" dirty="0" smtClean="0"/>
              <a:t>tags</a:t>
            </a:r>
            <a:r>
              <a:rPr lang="en-US" dirty="0"/>
              <a:t>. These also serve as a label for the element. We should also note that tags in XML are not just important for us as readers (serving as human-readable labels for the features we choose to mark). XML tags are also important for the processor. The brackets and the forward-slashes serve to delimit the element, and allow the processor to differentiate elements from the content.</a:t>
            </a:r>
          </a:p>
        </p:txBody>
      </p:sp>
    </p:spTree>
    <p:extLst>
      <p:ext uri="{BB962C8B-B14F-4D97-AF65-F5344CB8AC3E}">
        <p14:creationId xmlns:p14="http://schemas.microsoft.com/office/powerpoint/2010/main" val="1050486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2666</TotalTime>
  <Words>2885</Words>
  <Application>Microsoft Office PowerPoint</Application>
  <PresentationFormat>Widescreen</PresentationFormat>
  <Paragraphs>218</Paragraphs>
  <Slides>21</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Times New Roman</vt:lpstr>
      <vt:lpstr>Tw Cen MT</vt:lpstr>
      <vt:lpstr>Tw Cen MT Condensed</vt:lpstr>
      <vt:lpstr>Wingdings 3</vt:lpstr>
      <vt:lpstr>Integral</vt:lpstr>
      <vt:lpstr>XML and TEI</vt:lpstr>
      <vt:lpstr>Xml as a means of structuring information</vt:lpstr>
      <vt:lpstr>Xml as a means of structuring information</vt:lpstr>
      <vt:lpstr>The relationship between TEI and xml</vt:lpstr>
      <vt:lpstr>So what does this Realy look like….</vt:lpstr>
      <vt:lpstr>Let’s Break that down</vt:lpstr>
      <vt:lpstr>A Quick word about Namespaces</vt:lpstr>
      <vt:lpstr>A Quick word about Namespaces</vt:lpstr>
      <vt:lpstr>Elements, Tags and attributes</vt:lpstr>
      <vt:lpstr>Elements, Tags and attributes</vt:lpstr>
      <vt:lpstr>recap</vt:lpstr>
      <vt:lpstr>Let’s try it out</vt:lpstr>
      <vt:lpstr>Xml in detail</vt:lpstr>
      <vt:lpstr>Xml in detail</vt:lpstr>
      <vt:lpstr>Let’s try it out</vt:lpstr>
      <vt:lpstr>Rules – Well-Formedness</vt:lpstr>
      <vt:lpstr>Well-formedness</vt:lpstr>
      <vt:lpstr>Rules – Validity</vt:lpstr>
      <vt:lpstr>Validity</vt:lpstr>
      <vt:lpstr>Validity</vt:lpstr>
      <vt:lpstr>Validity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XSLT for DH projects</dc:title>
  <dc:creator>May, Alexander B.</dc:creator>
  <cp:lastModifiedBy>May, Alexander B.</cp:lastModifiedBy>
  <cp:revision>124</cp:revision>
  <cp:lastPrinted>2016-08-15T13:23:21Z</cp:lastPrinted>
  <dcterms:created xsi:type="dcterms:W3CDTF">2016-03-22T11:57:02Z</dcterms:created>
  <dcterms:modified xsi:type="dcterms:W3CDTF">2016-08-15T13:48:58Z</dcterms:modified>
</cp:coreProperties>
</file>