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83" r:id="rId5"/>
    <p:sldId id="329" r:id="rId6"/>
    <p:sldId id="386" r:id="rId7"/>
    <p:sldId id="384" r:id="rId8"/>
    <p:sldId id="385" r:id="rId9"/>
    <p:sldId id="387" r:id="rId10"/>
    <p:sldId id="391" r:id="rId11"/>
    <p:sldId id="388" r:id="rId12"/>
    <p:sldId id="390" r:id="rId13"/>
    <p:sldId id="389" r:id="rId14"/>
    <p:sldId id="356" r:id="rId15"/>
    <p:sldId id="392" r:id="rId16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29"/>
            <p14:sldId id="386"/>
            <p14:sldId id="384"/>
            <p14:sldId id="385"/>
            <p14:sldId id="387"/>
            <p14:sldId id="391"/>
            <p14:sldId id="388"/>
            <p14:sldId id="390"/>
            <p14:sldId id="389"/>
            <p14:sldId id="356"/>
            <p14:sldId id="392"/>
          </p14:sldIdLst>
        </p14:section>
        <p14:section name="THANK YOU" id="{6CD91DAB-8EC3-4802-89E9-0F1C7022FB2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84972" autoAdjust="0"/>
  </p:normalViewPr>
  <p:slideViewPr>
    <p:cSldViewPr snapToGrid="0">
      <p:cViewPr varScale="1">
        <p:scale>
          <a:sx n="63" d="100"/>
          <a:sy n="63" d="100"/>
        </p:scale>
        <p:origin x="800" y="56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2539" y="2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1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8804365" cy="2529923"/>
          </a:xfrm>
        </p:spPr>
        <p:txBody>
          <a:bodyPr/>
          <a:lstStyle/>
          <a:p>
            <a:r>
              <a:rPr lang="en-US" dirty="0"/>
              <a:t>Predictors for Dementia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42966" y="4838624"/>
            <a:ext cx="9461500" cy="757130"/>
          </a:xfrm>
        </p:spPr>
        <p:txBody>
          <a:bodyPr/>
          <a:lstStyle/>
          <a:p>
            <a:r>
              <a:rPr lang="en-US" dirty="0"/>
              <a:t>By Alex Putz 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D5E43-8D29-04F3-6867-6089C96E8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44067"/>
          </a:xfrm>
        </p:spPr>
        <p:txBody>
          <a:bodyPr/>
          <a:lstStyle/>
          <a:p>
            <a:r>
              <a:rPr lang="en-US" dirty="0"/>
              <a:t>Normalized Whole Brain Volume</a:t>
            </a:r>
          </a:p>
          <a:p>
            <a:r>
              <a:rPr lang="en-US" dirty="0"/>
              <a:t>It is a measurement of the volume of the brain structures when compared to skull size.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B3FEF-12B2-E706-E4A9-E513C6FB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en-US" dirty="0" err="1"/>
              <a:t>nWBV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6C537-148F-A05E-B71E-30E91570F2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28640" y="2041870"/>
            <a:ext cx="5671764" cy="1580946"/>
          </a:xfrm>
        </p:spPr>
        <p:txBody>
          <a:bodyPr/>
          <a:lstStyle/>
          <a:p>
            <a:pPr indent="457200"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Hypothesis: </a:t>
            </a:r>
            <a:endParaRPr lang="en-US" sz="180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800"/>
              </a:spcAft>
            </a:pPr>
            <a:r>
              <a:rPr lang="en-US" sz="18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H0: There is no difference in CDR based on  </a:t>
            </a:r>
            <a:r>
              <a:rPr lang="en-US" sz="180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nWBV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indent="457200" rtl="0">
              <a:spcBef>
                <a:spcPts val="0"/>
              </a:spcBef>
              <a:spcAft>
                <a:spcPts val="800"/>
              </a:spcAft>
            </a:pPr>
            <a:r>
              <a:rPr lang="en-US" sz="18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Ha:  There is a difference in CDR  between </a:t>
            </a:r>
            <a:r>
              <a:rPr lang="en-US" sz="180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nWBV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5706E-FFA9-1EED-3EF7-6AD7404CE199}"/>
              </a:ext>
            </a:extLst>
          </p:cNvPr>
          <p:cNvSpPr txBox="1"/>
          <p:nvPr/>
        </p:nvSpPr>
        <p:spPr>
          <a:xfrm>
            <a:off x="6096000" y="308941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</a:rPr>
              <a:t>Results: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T-Value: -</a:t>
            </a:r>
            <a:r>
              <a:rPr lang="en-US" dirty="0">
                <a:solidFill>
                  <a:schemeClr val="bg1"/>
                </a:solidFill>
              </a:rPr>
              <a:t>6.6</a:t>
            </a:r>
            <a:r>
              <a:rPr lang="en-US" sz="1800" b="0" dirty="0">
                <a:solidFill>
                  <a:schemeClr val="bg1"/>
                </a:solidFill>
              </a:rPr>
              <a:t>	P-Value: </a:t>
            </a:r>
            <a:r>
              <a:rPr lang="en-US" dirty="0">
                <a:solidFill>
                  <a:schemeClr val="bg1"/>
                </a:solidFill>
              </a:rPr>
              <a:t>1.11e-10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P-Value is less than .05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The results are statistically significant</a:t>
            </a:r>
          </a:p>
          <a:p>
            <a:endParaRPr lang="en-US" sz="1800" b="0" dirty="0">
              <a:solidFill>
                <a:schemeClr val="bg1"/>
              </a:solidFill>
            </a:endParaRPr>
          </a:p>
          <a:p>
            <a:r>
              <a:rPr lang="en-US" sz="1800" b="0" dirty="0">
                <a:solidFill>
                  <a:schemeClr val="bg1"/>
                </a:solidFill>
              </a:rPr>
              <a:t>Confidence Intervals at 95%: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Between </a:t>
            </a:r>
            <a:r>
              <a:rPr lang="en-US" dirty="0">
                <a:solidFill>
                  <a:schemeClr val="bg1"/>
                </a:solidFill>
              </a:rPr>
              <a:t>.67 </a:t>
            </a:r>
            <a:r>
              <a:rPr lang="en-US" sz="1800" b="0" dirty="0">
                <a:solidFill>
                  <a:schemeClr val="bg1"/>
                </a:solidFill>
              </a:rPr>
              <a:t>and 1.8</a:t>
            </a:r>
          </a:p>
          <a:p>
            <a:endParaRPr lang="en-US" sz="1800" b="0" dirty="0">
              <a:solidFill>
                <a:schemeClr val="bg1"/>
              </a:solidFill>
            </a:endParaRPr>
          </a:p>
          <a:p>
            <a:r>
              <a:rPr lang="en-US" sz="1800" b="0" dirty="0">
                <a:solidFill>
                  <a:schemeClr val="bg1"/>
                </a:solidFill>
              </a:rPr>
              <a:t>The results meet the confidence 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Interval. Which means they are likely reliable.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641BA8-042B-B5CC-BEB5-0AB9C3F4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5" y="100584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1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0" y="3429000"/>
            <a:ext cx="6096000" cy="24160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of the variables met the confidence intervals. Meaning the results are reliable and would likely be similar in a larger sample size.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MSSE Score, education level, socioeconomic status, and normalized whole brain volumes could be very accurate tools for early diagnosis of dementia and warrant further research.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90931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094443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1821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5069B51-3444-35C4-8BB4-2783554B10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43091-DE05-E61B-9189-9CEAD59E7C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0534" y="3066765"/>
            <a:ext cx="6011466" cy="368100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Score below 25 on the MSSE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Are from lower 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Have less education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Have smaller </a:t>
            </a:r>
            <a:r>
              <a:rPr lang="en-US" sz="2800" dirty="0" err="1"/>
              <a:t>nWBV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B1AE0-9D57-1876-2558-D7006574EC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90667" y="1173113"/>
            <a:ext cx="5791200" cy="1605568"/>
          </a:xfrm>
        </p:spPr>
        <p:txBody>
          <a:bodyPr/>
          <a:lstStyle/>
          <a:p>
            <a:r>
              <a:rPr lang="en-US" dirty="0"/>
              <a:t>Implications </a:t>
            </a:r>
          </a:p>
          <a:p>
            <a:pPr algn="l"/>
            <a:r>
              <a:rPr lang="en-US" sz="3200" dirty="0"/>
              <a:t>At risk groups include people who: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14FDB-881D-A3BA-13C7-537DCC6C04E1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41F8D-3C75-B876-1AF7-E2EAC2FB7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5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628759" y="2035249"/>
            <a:ext cx="4332514" cy="2960811"/>
          </a:xfrm>
        </p:spPr>
        <p:txBody>
          <a:bodyPr/>
          <a:lstStyle/>
          <a:p>
            <a:r>
              <a:rPr lang="en-US" dirty="0"/>
              <a:t>Dementia is a neuro-degenerative disorder. </a:t>
            </a:r>
          </a:p>
          <a:p>
            <a:r>
              <a:rPr lang="en-US" dirty="0"/>
              <a:t>It is described as a progressive loss of intellectual functioning due to an organic disease of the brain.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5964992" y="583487"/>
            <a:ext cx="5671764" cy="1872307"/>
          </a:xfrm>
        </p:spPr>
        <p:txBody>
          <a:bodyPr/>
          <a:lstStyle/>
          <a:p>
            <a:r>
              <a:rPr lang="en-US" dirty="0"/>
              <a:t>Goal</a:t>
            </a:r>
          </a:p>
          <a:p>
            <a:r>
              <a:rPr lang="en-US" b="0" dirty="0"/>
              <a:t>Identify identifying factors that can assist with early identification of dementia using the </a:t>
            </a:r>
            <a:r>
              <a:rPr lang="en-US" b="0" dirty="0" err="1"/>
              <a:t>dementia_predictions</a:t>
            </a:r>
            <a:r>
              <a:rPr lang="en-US" b="0" dirty="0"/>
              <a:t> dataset.</a:t>
            </a:r>
          </a:p>
          <a:p>
            <a:endParaRPr lang="en-US" b="0" dirty="0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9D1B3-C1D7-18A4-EAD3-9072CC9688FB}"/>
              </a:ext>
            </a:extLst>
          </p:cNvPr>
          <p:cNvSpPr txBox="1"/>
          <p:nvPr/>
        </p:nvSpPr>
        <p:spPr>
          <a:xfrm>
            <a:off x="6277510" y="3318553"/>
            <a:ext cx="56717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Overview: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This data set uses 15 different criteria across 343 participants ages 60-98.</a:t>
            </a:r>
            <a:r>
              <a:rPr lang="en-US" sz="2000" b="0" dirty="0"/>
              <a:t> 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EE7E1-16F0-31C2-82CB-0114E1B0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6BE2F8-0B6C-6F45-D059-5F6653F48B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8867" y="457048"/>
            <a:ext cx="6057889" cy="4341701"/>
          </a:xfrm>
        </p:spPr>
        <p:txBody>
          <a:bodyPr/>
          <a:lstStyle/>
          <a:p>
            <a:r>
              <a:rPr lang="en-US" sz="2000" dirty="0"/>
              <a:t>Imported CSV file and Modules into </a:t>
            </a:r>
            <a:r>
              <a:rPr lang="en-US" sz="2000" dirty="0" err="1"/>
              <a:t>Colab</a:t>
            </a:r>
            <a:r>
              <a:rPr lang="en-US" sz="2000" dirty="0"/>
              <a:t> Notebook</a:t>
            </a:r>
          </a:p>
          <a:p>
            <a:r>
              <a:rPr lang="en-US" sz="2000" dirty="0"/>
              <a:t>Data Exploration, Cleaning, and Descriptive Statistics</a:t>
            </a:r>
          </a:p>
          <a:p>
            <a:r>
              <a:rPr lang="en-US" sz="2000" dirty="0"/>
              <a:t>Checked for Correlation with </a:t>
            </a:r>
            <a:r>
              <a:rPr lang="en-US" sz="2000" dirty="0" err="1"/>
              <a:t>Pearsonr</a:t>
            </a:r>
            <a:endParaRPr lang="en-US" sz="2000" dirty="0"/>
          </a:p>
          <a:p>
            <a:r>
              <a:rPr lang="en-US" sz="2000" dirty="0"/>
              <a:t>Split data into sample populations through conditional filtering</a:t>
            </a:r>
          </a:p>
          <a:p>
            <a:r>
              <a:rPr lang="en-US" sz="2000" dirty="0"/>
              <a:t>Checked sample population distribution with Histograms</a:t>
            </a:r>
          </a:p>
          <a:p>
            <a:r>
              <a:rPr lang="en-US" sz="2000" dirty="0"/>
              <a:t>Performed statistical analysis using t-test</a:t>
            </a:r>
          </a:p>
          <a:p>
            <a:r>
              <a:rPr lang="en-US" sz="2000" dirty="0"/>
              <a:t>Found 95% confidence intervals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9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3B63C7-BDB7-196A-0DCA-D51BAF4B0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F1666-6887-E0A6-CDDA-457BEC37AC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5283498"/>
          </a:xfrm>
        </p:spPr>
        <p:txBody>
          <a:bodyPr/>
          <a:lstStyle/>
          <a:p>
            <a:r>
              <a:rPr lang="en-US" sz="2400" b="0" dirty="0"/>
              <a:t>In this analysis will determine if there is a relationship Clinical Dementia Ratings based on:</a:t>
            </a:r>
          </a:p>
          <a:p>
            <a:pPr marL="457200" indent="-457200">
              <a:buAutoNum type="arabicParenR"/>
            </a:pPr>
            <a:r>
              <a:rPr lang="en-US" sz="2400" b="0" dirty="0"/>
              <a:t>Mini-Mental Status Exam (MMSE) score </a:t>
            </a:r>
          </a:p>
          <a:p>
            <a:pPr marL="457200" indent="-457200">
              <a:buAutoNum type="arabicParenR"/>
            </a:pPr>
            <a:r>
              <a:rPr lang="en-US" sz="2400" b="0" dirty="0"/>
              <a:t>Age</a:t>
            </a:r>
          </a:p>
          <a:p>
            <a:pPr marL="457200" indent="-457200">
              <a:buAutoNum type="arabicParenR"/>
            </a:pPr>
            <a:r>
              <a:rPr lang="en-US" sz="2400" b="0" dirty="0"/>
              <a:t>SES</a:t>
            </a:r>
          </a:p>
          <a:p>
            <a:pPr marL="457200" indent="-457200">
              <a:buAutoNum type="arabicParenR"/>
            </a:pPr>
            <a:r>
              <a:rPr lang="en-US" sz="2400" b="0" dirty="0"/>
              <a:t>Education</a:t>
            </a:r>
          </a:p>
          <a:p>
            <a:pPr marL="457200" indent="-457200">
              <a:buAutoNum type="arabicParenR"/>
            </a:pPr>
            <a:r>
              <a:rPr lang="en-US" sz="2400" b="0" dirty="0"/>
              <a:t>Normalized Whole Brain Volume (</a:t>
            </a:r>
            <a:r>
              <a:rPr lang="en-US" sz="2400" b="0" dirty="0" err="1"/>
              <a:t>nWBV</a:t>
            </a:r>
            <a:r>
              <a:rPr lang="en-US" sz="2400" b="0" dirty="0"/>
              <a:t>)</a:t>
            </a:r>
          </a:p>
          <a:p>
            <a:pPr marL="457200" indent="-457200">
              <a:buAutoNum type="arabicParenR"/>
            </a:pPr>
            <a:r>
              <a:rPr lang="en-US" sz="2400" b="0" dirty="0"/>
              <a:t>Amplitude/Stimulus Intensity </a:t>
            </a:r>
            <a:r>
              <a:rPr lang="en-US" sz="2400" b="0" dirty="0" err="1"/>
              <a:t>Funtion</a:t>
            </a:r>
            <a:r>
              <a:rPr lang="en-US" sz="2400" b="0" dirty="0"/>
              <a:t> (ASF)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F6344D-B0D7-0811-9D44-05ED6DC8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376733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03F9-1BBB-9647-7346-7CBA47A206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006429"/>
          </a:xfrm>
        </p:spPr>
        <p:txBody>
          <a:bodyPr/>
          <a:lstStyle/>
          <a:p>
            <a:r>
              <a:rPr lang="en-US" dirty="0"/>
              <a:t>The MMSE is a diagnostic tool that assesses cognitive function by comparing the score with a normative sample.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146CC3-1D93-342D-48E3-85FD8D21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024896"/>
          </a:xfrm>
        </p:spPr>
        <p:txBody>
          <a:bodyPr/>
          <a:lstStyle/>
          <a:p>
            <a:r>
              <a:rPr lang="en-US" sz="4000" b="1" dirty="0"/>
              <a:t>MMSE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45ADB-79C9-258F-C757-41B6095058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1921404"/>
            <a:ext cx="5671764" cy="1827167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Hypothesis: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Does MMSE score predict the likelihood of Dementia?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H0: No difference based on MMSE</a:t>
            </a:r>
            <a:endParaRPr lang="en-US" sz="2000" b="0" dirty="0">
              <a:solidFill>
                <a:schemeClr val="bg1"/>
              </a:solidFill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Ha: There is a difference based on high vs low MMSE</a:t>
            </a:r>
            <a:endParaRPr lang="en-US" sz="2000" b="0" dirty="0">
              <a:solidFill>
                <a:schemeClr val="bg1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3BC0CA-AFD9-9106-35D5-8570F92F6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7120" y="3186830"/>
            <a:ext cx="5671764" cy="3361946"/>
          </a:xfrm>
        </p:spPr>
        <p:txBody>
          <a:bodyPr/>
          <a:lstStyle/>
          <a:p>
            <a:r>
              <a:rPr lang="en-US" sz="1800" b="0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T-Value: -13.37	P-Value: 1.5e-33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P-Value is less than .05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The results are statistically significant. </a:t>
            </a:r>
          </a:p>
          <a:p>
            <a:endParaRPr lang="en-US" sz="1800" b="0" dirty="0"/>
          </a:p>
          <a:p>
            <a:r>
              <a:rPr lang="en-US" sz="1800" b="0" dirty="0"/>
              <a:t>Confidence Intervals at 95%: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Between 3.5 and 4.9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The results meet the confidence interval, and are</a:t>
            </a:r>
          </a:p>
          <a:p>
            <a:r>
              <a:rPr lang="en-US" sz="1800" b="0" dirty="0"/>
              <a:t>reliable.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64C1F-3EC9-B8A7-730A-DEAF9DF62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4" y="1586630"/>
            <a:ext cx="5353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7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71E56-534F-9ADA-CDD7-3C2FA5C400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7520" y="1289322"/>
            <a:ext cx="5671764" cy="1577868"/>
          </a:xfrm>
        </p:spPr>
        <p:txBody>
          <a:bodyPr/>
          <a:lstStyle/>
          <a:p>
            <a:pPr marL="457200">
              <a:spcBef>
                <a:spcPts val="0"/>
              </a:spcBef>
            </a:pPr>
            <a:r>
              <a:rPr lang="en-US" sz="18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Hypothesis: 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H0: No difference in CDR across age. 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Ha: There is a significant difference in CDR across age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838CB5-B698-1082-6F72-7D007F63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B486F3-C8DE-A8D8-6340-0391381CF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3920" y="238376"/>
            <a:ext cx="5671764" cy="70173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ages of the participants varied between 60 and 98.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D2E80-77DE-FF8B-22F5-4C9E865DB605}"/>
              </a:ext>
            </a:extLst>
          </p:cNvPr>
          <p:cNvSpPr txBox="1"/>
          <p:nvPr/>
        </p:nvSpPr>
        <p:spPr>
          <a:xfrm>
            <a:off x="6096000" y="3119117"/>
            <a:ext cx="43288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Results:</a:t>
            </a:r>
          </a:p>
          <a:p>
            <a:r>
              <a:rPr lang="en-US" dirty="0">
                <a:solidFill>
                  <a:schemeClr val="bg1"/>
                </a:solidFill>
              </a:rPr>
              <a:t>T-Value: -.40	P-Value: .69 &gt; .05</a:t>
            </a:r>
          </a:p>
          <a:p>
            <a:r>
              <a:rPr lang="en-US" dirty="0">
                <a:solidFill>
                  <a:schemeClr val="bg1"/>
                </a:solidFill>
              </a:rPr>
              <a:t>The results are not statistically significant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Confidence Intervals at 95%:</a:t>
            </a:r>
          </a:p>
          <a:p>
            <a:r>
              <a:rPr lang="en-US" dirty="0">
                <a:solidFill>
                  <a:schemeClr val="bg1"/>
                </a:solidFill>
              </a:rPr>
              <a:t>Between -1.2 and 1.9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results meet the confidence </a:t>
            </a:r>
          </a:p>
          <a:p>
            <a:r>
              <a:rPr lang="en-US" dirty="0">
                <a:solidFill>
                  <a:schemeClr val="bg1"/>
                </a:solidFill>
              </a:rPr>
              <a:t>Interval. Which means they are reliable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5808C-15B6-77DE-BE86-A0B91B83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2" y="1948564"/>
            <a:ext cx="54387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5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8C7E-3641-809B-CE71-32D1629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134670"/>
          </a:xfrm>
        </p:spPr>
        <p:txBody>
          <a:bodyPr/>
          <a:lstStyle/>
          <a:p>
            <a:r>
              <a:rPr lang="en-US" dirty="0"/>
              <a:t>Amplitude/Stimuli Intensity Function</a:t>
            </a:r>
          </a:p>
          <a:p>
            <a:r>
              <a:rPr lang="en-US" dirty="0"/>
              <a:t>The amplitude of a person’s brainwaves when exposed to a stimuli.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3B53D3-AF45-4544-0347-52582170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/>
              <a:t>ASF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C1D61-3181-91D9-3D88-2D586FAAB8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0240" y="1654618"/>
            <a:ext cx="5671764" cy="2495042"/>
          </a:xfrm>
        </p:spPr>
        <p:txBody>
          <a:bodyPr/>
          <a:lstStyle/>
          <a:p>
            <a:pPr marL="457200">
              <a:spcBef>
                <a:spcPts val="0"/>
              </a:spcBef>
              <a:spcAft>
                <a:spcPts val="800"/>
              </a:spcAft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Hypothesis: </a:t>
            </a:r>
            <a:endParaRPr lang="en-US" sz="2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800100" indent="-34290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H0: No difference in CDR across </a:t>
            </a:r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ASF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levels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marL="800100" indent="-34290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Ha: </a:t>
            </a:r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There is a d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ifference in  CDR across ASF levels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E8E88-08A9-D874-E4B2-DA77395F1223}"/>
              </a:ext>
            </a:extLst>
          </p:cNvPr>
          <p:cNvSpPr txBox="1"/>
          <p:nvPr/>
        </p:nvSpPr>
        <p:spPr>
          <a:xfrm>
            <a:off x="6096000" y="365391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</a:rPr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</a:rPr>
              <a:t>T-Value: -</a:t>
            </a:r>
            <a:r>
              <a:rPr lang="en-US" dirty="0">
                <a:solidFill>
                  <a:schemeClr val="bg1"/>
                </a:solidFill>
              </a:rPr>
              <a:t>0.26</a:t>
            </a:r>
            <a:r>
              <a:rPr lang="en-US" sz="1800" b="0" dirty="0">
                <a:solidFill>
                  <a:schemeClr val="bg1"/>
                </a:solidFill>
              </a:rPr>
              <a:t>	P-Value: .80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</a:rPr>
              <a:t>P-Value is </a:t>
            </a:r>
            <a:r>
              <a:rPr lang="en-US" dirty="0">
                <a:solidFill>
                  <a:schemeClr val="bg1"/>
                </a:solidFill>
              </a:rPr>
              <a:t>greater</a:t>
            </a:r>
            <a:r>
              <a:rPr lang="en-US" sz="1800" b="0" dirty="0">
                <a:solidFill>
                  <a:schemeClr val="bg1"/>
                </a:solidFill>
              </a:rPr>
              <a:t> than 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</a:rPr>
              <a:t>The results are not statistically significant</a:t>
            </a:r>
          </a:p>
          <a:p>
            <a:endParaRPr lang="en-US" sz="1800" b="0" dirty="0">
              <a:solidFill>
                <a:schemeClr val="bg1"/>
              </a:solidFill>
            </a:endParaRPr>
          </a:p>
          <a:p>
            <a:r>
              <a:rPr lang="en-US" sz="1800" b="0" dirty="0">
                <a:solidFill>
                  <a:schemeClr val="bg1"/>
                </a:solidFill>
              </a:rPr>
              <a:t>Confidence Intervals at 95%: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</a:rPr>
              <a:t>Between -</a:t>
            </a:r>
            <a:r>
              <a:rPr lang="en-US" dirty="0">
                <a:solidFill>
                  <a:schemeClr val="bg1"/>
                </a:solidFill>
              </a:rPr>
              <a:t>0.24</a:t>
            </a:r>
            <a:r>
              <a:rPr lang="en-US" sz="1800" b="0" dirty="0">
                <a:solidFill>
                  <a:schemeClr val="bg1"/>
                </a:solidFill>
              </a:rPr>
              <a:t> and .03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</a:rPr>
              <a:t>The results meet the confidence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</a:rPr>
              <a:t>Interval. Which means they are </a:t>
            </a:r>
            <a:r>
              <a:rPr lang="en-US" dirty="0">
                <a:solidFill>
                  <a:schemeClr val="bg1"/>
                </a:solidFill>
              </a:rPr>
              <a:t>reliable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8FF8D3-9058-8485-579D-C97DCBDB5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1473200"/>
            <a:ext cx="5400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2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E2F9-08E1-A838-818B-7BD5A39780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56602" y="1284093"/>
            <a:ext cx="5671764" cy="2134943"/>
          </a:xfrm>
        </p:spPr>
        <p:txBody>
          <a:bodyPr/>
          <a:lstStyle/>
          <a:p>
            <a:pPr marL="45720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Hypothesis: </a:t>
            </a:r>
          </a:p>
          <a:p>
            <a:pPr marL="457200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H0: No difference in CDR across education levels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marL="457200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Ha: </a:t>
            </a:r>
            <a:r>
              <a:rPr lang="en-US" sz="1800" b="0" dirty="0">
                <a:solidFill>
                  <a:schemeClr val="bg1"/>
                </a:solidFill>
                <a:latin typeface="Calibri" panose="020F0502020204030204" pitchFamily="34" charset="0"/>
              </a:rPr>
              <a:t>There is a d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ifference in CDR across education levels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E6A8-1643-5E92-608B-0D750114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dirty="0"/>
              <a:t>Education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DC16F-6725-C6F6-D4C5-C006C9ED8A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09360" y="106182"/>
            <a:ext cx="5671764" cy="701731"/>
          </a:xfrm>
        </p:spPr>
        <p:txBody>
          <a:bodyPr/>
          <a:lstStyle/>
          <a:p>
            <a:r>
              <a:rPr lang="en-US" dirty="0"/>
              <a:t>The number of years a person received a formal education.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7CC84-F43D-4D22-61B4-82E979DC62E1}"/>
              </a:ext>
            </a:extLst>
          </p:cNvPr>
          <p:cNvSpPr txBox="1"/>
          <p:nvPr/>
        </p:nvSpPr>
        <p:spPr>
          <a:xfrm>
            <a:off x="6309360" y="29731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Results: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T-Value: -4.3 	P-Value: </a:t>
            </a:r>
            <a:r>
              <a:rPr lang="en-US" dirty="0">
                <a:solidFill>
                  <a:schemeClr val="bg1"/>
                </a:solidFill>
              </a:rPr>
              <a:t>2.3e-05</a:t>
            </a:r>
            <a:endParaRPr lang="en-US" sz="1800" b="0" dirty="0">
              <a:solidFill>
                <a:schemeClr val="bg1"/>
              </a:solidFill>
            </a:endParaRPr>
          </a:p>
          <a:p>
            <a:r>
              <a:rPr lang="en-US" sz="1800" b="0" dirty="0">
                <a:solidFill>
                  <a:schemeClr val="bg1"/>
                </a:solidFill>
              </a:rPr>
              <a:t>P-Value is less than .05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The results are statistically significant</a:t>
            </a:r>
          </a:p>
          <a:p>
            <a:endParaRPr lang="en-US" sz="1800" b="0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Confidence Intervals at 95%: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</a:rPr>
              <a:t>CI is between .68 and </a:t>
            </a:r>
            <a:r>
              <a:rPr lang="en-US" dirty="0">
                <a:solidFill>
                  <a:schemeClr val="bg1"/>
                </a:solidFill>
              </a:rPr>
              <a:t>1.8</a:t>
            </a:r>
            <a:endParaRPr lang="en-US" sz="1800" b="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</a:rPr>
              <a:t>The results meet the confidence Interval. </a:t>
            </a:r>
            <a:r>
              <a:rPr lang="en-US" dirty="0">
                <a:solidFill>
                  <a:schemeClr val="bg1"/>
                </a:solidFill>
              </a:rPr>
              <a:t>Therefore 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they are reliable.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1FA270-F739-DE64-8E58-E7ECFA46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32" y="1280412"/>
            <a:ext cx="53625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8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E669D-8F56-442D-1B63-908EAA081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439368"/>
          </a:xfrm>
        </p:spPr>
        <p:txBody>
          <a:bodyPr/>
          <a:lstStyle/>
          <a:p>
            <a:r>
              <a:rPr lang="en-US" dirty="0"/>
              <a:t>Social Economic Status- is a measurement of a person economic and social position based on the relation to others.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E50408-E112-563A-EF91-4E233A09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dirty="0"/>
              <a:t>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AF900-2596-70E7-C69A-3DEF9B3004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1529801"/>
            <a:ext cx="5671764" cy="1968744"/>
          </a:xfrm>
        </p:spPr>
        <p:txBody>
          <a:bodyPr/>
          <a:lstStyle/>
          <a:p>
            <a:pPr fontAlgn="base">
              <a:spcBef>
                <a:spcPts val="0"/>
              </a:spcBef>
              <a:spcAft>
                <a:spcPts val="800"/>
              </a:spcAft>
            </a:pP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Hypothesis: </a:t>
            </a:r>
            <a:endParaRPr lang="en-US" sz="20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8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H0: There is no difference in CDR across SES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8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Ha: There is a difference in CDR across SES.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7B1E2E-0C9F-9A94-D824-6785CF6BA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657876"/>
            <a:ext cx="5671764" cy="420012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Results: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T-Value: -2.5	P-Value: .014 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P-Value is less than .05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The results are statistically significant</a:t>
            </a:r>
          </a:p>
          <a:p>
            <a:endParaRPr lang="en-US" sz="1800" b="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Confidence Intervals at 95%: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Between -.54 and -.07</a:t>
            </a:r>
          </a:p>
          <a:p>
            <a:endParaRPr lang="en-US" sz="1800" b="0" dirty="0">
              <a:solidFill>
                <a:schemeClr val="bg1"/>
              </a:solidFill>
            </a:endParaRPr>
          </a:p>
          <a:p>
            <a:r>
              <a:rPr lang="en-US" sz="1800" b="0" dirty="0">
                <a:solidFill>
                  <a:schemeClr val="bg1"/>
                </a:solidFill>
              </a:rPr>
              <a:t>The results meet the confidence 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Interval. Therefor they are likely reliable.</a:t>
            </a:r>
            <a:r>
              <a:rPr lang="en-US" sz="2000" b="0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3436F2-CF0B-B3CB-56B0-75904477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989011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62538"/>
      </p:ext>
    </p:extLst>
  </p:cSld>
  <p:clrMapOvr>
    <a:masterClrMapping/>
  </p:clrMapOvr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190</TotalTime>
  <Words>822</Words>
  <Application>Microsoft Office PowerPoint</Application>
  <PresentationFormat>Widescreen</PresentationFormat>
  <Paragraphs>135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Predictors for Dementia</vt:lpstr>
      <vt:lpstr>Overview</vt:lpstr>
      <vt:lpstr>Method</vt:lpstr>
      <vt:lpstr>The Data</vt:lpstr>
      <vt:lpstr>MMSE</vt:lpstr>
      <vt:lpstr>Age</vt:lpstr>
      <vt:lpstr>ASF</vt:lpstr>
      <vt:lpstr>Education Level</vt:lpstr>
      <vt:lpstr>SES</vt:lpstr>
      <vt:lpstr>nWBV 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Predictors for Dementia</dc:title>
  <dc:subject/>
  <dc:creator>Alexander Putz</dc:creator>
  <cp:keywords/>
  <dc:description/>
  <cp:lastModifiedBy>Alexander Putz</cp:lastModifiedBy>
  <cp:revision>1</cp:revision>
  <dcterms:created xsi:type="dcterms:W3CDTF">2023-07-07T01:15:42Z</dcterms:created>
  <dcterms:modified xsi:type="dcterms:W3CDTF">2023-07-07T04:26:31Z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