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4D02-74C4-4369-B5EA-731386DC7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DEF381-E946-453C-B3BB-C5B302F99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DF6E8-FB13-47B1-8F7D-39D5D2DE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03C58-0330-4CE2-A89C-0CFB13A4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8762-1981-4B14-9BA9-A42E7D5E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9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A38B-4194-41F6-B306-2C7AD796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50EB9-C2E1-420B-B255-9110A8DC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EE313-871F-46FB-AA1B-467F05D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EC39E-D6E6-4F2D-8F30-13079EE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99660-892A-4ED2-95F5-96135A82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FCDEB-3404-41D6-8D29-8521633F2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4CE22-394F-447D-92ED-44C40DEC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ADA4D-A76E-4B2D-96C7-32E5EEB2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3E5CB-2136-4D6A-AD57-ACEDA0EE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7E3FE-EFE2-498B-A4F6-D4DECE1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794E-C232-4992-A842-5DB7DC63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5FE3-811B-4B01-AEC4-63AE1AAC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F7E01-965E-4992-8D12-6B13CA3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AB26E-8293-4593-94BF-69F54E5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05018-C3A0-4E96-BB70-983FD4DB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5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1557-7581-4707-9E03-4627ED3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702EB-8BDB-47A1-AEB4-556DC434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BA04C-5143-4CAF-88E4-34F0778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D96DC-D91F-4C76-8911-E4126151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CC2F2-C22F-4FE7-8E7D-4A502061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2BC6-2381-4799-82F2-425C3275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BE077-43FB-4597-9C41-4C5197B84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AAB9-4F43-4059-9871-082B542F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195F1-639A-4D2C-8646-9F3AB025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BE356-A0B1-45D2-8D3B-37DAE71B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D705D-F484-4E0D-BB05-960DCECF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FF423-51F8-4352-973B-F9A7DEFF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D9924-92FF-48C7-ADE8-DC163F5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4ECBB-5740-479F-996F-30587BF3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DC6C1-3BF5-4AD5-A53F-8334F970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9FE568-3501-4E18-9AE1-7149B002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85D5CC-DE3C-40C4-87C8-C9DDA5AD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08725-4D54-4075-9170-238A53C8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F75BB-D9A0-45BA-B08B-24E56EA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DB1C1-9209-4A08-B14F-EAF8EC96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38B70-18E0-4CFD-A377-BBDD7CB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E5313-BE30-47EE-9FE3-219E715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B94FF6-EDA4-428A-A469-688CD43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34133D-8168-4CE0-9D67-C12D2330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52E24-2395-4F70-90C8-E483554B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EA0B2-0D61-4D5A-B61C-CFB4877E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8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AADF1-F3C7-48A6-AA73-8001AF3E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AD52F-D445-42DD-9B2C-06775805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A28DD-19B9-4308-9F22-AD2B9133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380F0-8B9C-4134-93FD-1ED63274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7FE17-0048-4D2B-B9D9-84031695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3109-77FF-48D5-AC14-E747FCE5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666B-BF88-4C67-BD06-947873D8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BEEA00-372F-4B2C-A0A9-8DA1C2871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9DB66A-E3FC-47E8-848A-A003B136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070A5-8270-4546-AAAB-016E28B2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463F7-33A2-41AE-A042-48F1837B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0FE5-E25E-41E4-8B07-37A486D5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22193-FEC8-46B9-B9BA-16B696C1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CD875-02A1-48BF-AE50-782D3336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5C24-24DA-4942-98FE-7F2715D1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FA9F-674D-4024-9949-820906189236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2D81F-FCA0-48CE-8ED2-73E9462CE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645FC-6F46-4618-B340-F4BFDB0F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6F34-E57F-492C-8A87-5D93134B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blog.csdn.net/pwl999/category_773347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endangregg.com/perf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70CC-DC4C-4502-BA25-8B1B8A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Ftrace</a:t>
            </a:r>
            <a:r>
              <a:rPr lang="zh-CN" altLang="en-US" dirty="0"/>
              <a:t>与</a:t>
            </a:r>
            <a:r>
              <a:rPr lang="en-US" altLang="zh-CN" dirty="0"/>
              <a:t>perf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77410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8339-AA31-45DC-BAB3-583A741F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09779D-C646-4545-9134-DFD1A045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4BBF-1CE4-4281-B09E-5419E5A8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77772-9FE1-4ED3-BDA9-48DABF8F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检测指定的指标，一般指硬件相关的寄存器，同时启动</a:t>
            </a:r>
            <a:r>
              <a:rPr lang="en-US" altLang="zh-CN" dirty="0"/>
              <a:t>PMC</a:t>
            </a:r>
            <a:r>
              <a:rPr lang="zh-CN" altLang="en-US" dirty="0"/>
              <a:t>，按照指定周期采样；</a:t>
            </a:r>
            <a:endParaRPr lang="en-US" altLang="zh-CN" dirty="0"/>
          </a:p>
          <a:p>
            <a:r>
              <a:rPr lang="en-US" altLang="zh-CN" dirty="0"/>
              <a:t>PMC</a:t>
            </a:r>
            <a:r>
              <a:rPr lang="zh-CN" altLang="en-US" dirty="0"/>
              <a:t>触发的中断为</a:t>
            </a:r>
            <a:r>
              <a:rPr lang="en-US" altLang="zh-CN" dirty="0"/>
              <a:t>NMI</a:t>
            </a:r>
            <a:r>
              <a:rPr lang="zh-CN" altLang="en-US" dirty="0"/>
              <a:t>中断，由于现代处理器的</a:t>
            </a:r>
            <a:r>
              <a:rPr lang="en-US" altLang="zh-CN" dirty="0" err="1"/>
              <a:t>hyperthread</a:t>
            </a:r>
            <a:r>
              <a:rPr lang="zh-CN" altLang="en-US" dirty="0"/>
              <a:t>技术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以及流水线技术，触发中断时执行的记录可能不准确；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相应的函数将记录的结果，写入</a:t>
            </a:r>
            <a:r>
              <a:rPr lang="en-US" altLang="zh-CN" dirty="0" err="1"/>
              <a:t>ringbuff</a:t>
            </a:r>
            <a:r>
              <a:rPr lang="zh-CN" altLang="en-US" dirty="0"/>
              <a:t>，供用户态程序访问，分析；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zh-CN" altLang="en-US"/>
              <a:t>的指标超过</a:t>
            </a:r>
            <a:r>
              <a:rPr lang="en-US" altLang="zh-CN" dirty="0"/>
              <a:t>PMC</a:t>
            </a:r>
            <a:r>
              <a:rPr lang="zh-CN" altLang="en-US" dirty="0"/>
              <a:t>个数时，可能会导致</a:t>
            </a:r>
            <a:r>
              <a:rPr lang="en-US" altLang="zh-CN" dirty="0"/>
              <a:t>PMC</a:t>
            </a:r>
            <a:r>
              <a:rPr lang="zh-CN" altLang="en-US" dirty="0"/>
              <a:t>复用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09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ACAA2-8084-456B-9CAA-D7CEE203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altLang="zh-CN" dirty="0" err="1"/>
              <a:t>tracepoint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17BB9-8796-41D0-BBB4-B43B8D69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/>
          <a:lstStyle/>
          <a:p>
            <a:r>
              <a:rPr lang="zh-CN" altLang="en-US" dirty="0"/>
              <a:t>在内核特定函数添加的特定的</a:t>
            </a:r>
            <a:r>
              <a:rPr lang="en-US" altLang="zh-CN" dirty="0"/>
              <a:t>debug stub</a:t>
            </a:r>
            <a:r>
              <a:rPr lang="zh-CN" altLang="en-US" dirty="0"/>
              <a:t>函数；</a:t>
            </a:r>
            <a:r>
              <a:rPr lang="zh-CN" altLang="en-US" dirty="0">
                <a:solidFill>
                  <a:srgbClr val="24292F"/>
                </a:solidFill>
                <a:latin typeface="ui-monospace"/>
              </a:rPr>
              <a:t>基于</a:t>
            </a:r>
            <a:r>
              <a:rPr lang="en-US" altLang="zh-CN" dirty="0" err="1">
                <a:solidFill>
                  <a:srgbClr val="24292F"/>
                </a:solidFill>
                <a:latin typeface="ui-monospace"/>
              </a:rPr>
              <a:t>ftrace</a:t>
            </a:r>
            <a:r>
              <a:rPr lang="zh-CN" altLang="en-US" dirty="0">
                <a:solidFill>
                  <a:srgbClr val="24292F"/>
                </a:solidFill>
                <a:latin typeface="ui-monospace"/>
              </a:rPr>
              <a:t>框架实现</a:t>
            </a:r>
            <a:endParaRPr lang="en-US" altLang="zh-CN" dirty="0"/>
          </a:p>
          <a:p>
            <a:r>
              <a:rPr lang="zh-CN" altLang="en-US" dirty="0"/>
              <a:t>使用了</a:t>
            </a:r>
            <a:r>
              <a:rPr lang="en-US" altLang="zh-CN" dirty="0"/>
              <a:t>static key</a:t>
            </a:r>
            <a:r>
              <a:rPr lang="zh-CN" altLang="en-US" dirty="0"/>
              <a:t>技术；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不开启时，指令为</a:t>
            </a:r>
            <a:r>
              <a:rPr lang="en-US" altLang="zh-CN" dirty="0" err="1"/>
              <a:t>nop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开启时，</a:t>
            </a:r>
            <a:r>
              <a:rPr lang="en-US" altLang="zh-CN" dirty="0" err="1"/>
              <a:t>nop</a:t>
            </a:r>
            <a:r>
              <a:rPr lang="zh-CN" altLang="en-US" dirty="0"/>
              <a:t>指令转换为跳转指令，执行特定的</a:t>
            </a:r>
            <a:r>
              <a:rPr lang="en-US" altLang="zh-CN" dirty="0"/>
              <a:t>log</a:t>
            </a:r>
            <a:r>
              <a:rPr lang="zh-CN" altLang="en-US" dirty="0"/>
              <a:t>函数；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Log</a:t>
            </a:r>
            <a:r>
              <a:rPr lang="zh-CN" altLang="en-US" dirty="0"/>
              <a:t>函数记录相关的数据到</a:t>
            </a:r>
            <a:r>
              <a:rPr lang="en-US" altLang="zh-CN" dirty="0" err="1"/>
              <a:t>ringbuffer</a:t>
            </a:r>
            <a:r>
              <a:rPr lang="zh-CN" altLang="en-US" dirty="0"/>
              <a:t>，</a:t>
            </a:r>
            <a:r>
              <a:rPr lang="en-US" altLang="zh-CN" dirty="0"/>
              <a:t>perf</a:t>
            </a:r>
            <a:r>
              <a:rPr lang="zh-CN" altLang="en-US" dirty="0"/>
              <a:t>工具读取相关的功能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60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3E0EE-947D-427E-8937-9A5E2ED5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CN" dirty="0"/>
              <a:t>Software 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47A65-9D1D-40D7-AB37-222D139F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内核在特定位置记录的一些关键事件，如下：</a:t>
            </a:r>
            <a:endParaRPr lang="en-US" altLang="zh-CN" dirty="0"/>
          </a:p>
          <a:p>
            <a:r>
              <a:rPr lang="en-US" altLang="zh-CN" dirty="0"/>
              <a:t> alignment-faults                                   [Software event]</a:t>
            </a:r>
          </a:p>
          <a:p>
            <a:r>
              <a:rPr lang="en-US" altLang="zh-CN" dirty="0"/>
              <a:t>  context-switches OR cs                             [Software event]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cpu</a:t>
            </a:r>
            <a:r>
              <a:rPr lang="en-US" altLang="zh-CN" dirty="0"/>
              <a:t>-clock                                          [Software event]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cpu</a:t>
            </a:r>
            <a:r>
              <a:rPr lang="en-US" altLang="zh-CN" dirty="0"/>
              <a:t>-migrations OR migrations                       [Software event]</a:t>
            </a:r>
          </a:p>
          <a:p>
            <a:r>
              <a:rPr lang="en-US" altLang="zh-CN" dirty="0"/>
              <a:t>  dummy                                              [Software event]</a:t>
            </a:r>
          </a:p>
          <a:p>
            <a:r>
              <a:rPr lang="en-US" altLang="zh-CN" dirty="0"/>
              <a:t>  emulation-faults                                   [Software event]</a:t>
            </a:r>
          </a:p>
          <a:p>
            <a:r>
              <a:rPr lang="en-US" altLang="zh-CN" dirty="0"/>
              <a:t>  major-faults                                       [Software event]</a:t>
            </a:r>
          </a:p>
          <a:p>
            <a:r>
              <a:rPr lang="en-US" altLang="zh-CN" dirty="0"/>
              <a:t>  minor-faults                                       [Software event]</a:t>
            </a:r>
          </a:p>
          <a:p>
            <a:r>
              <a:rPr lang="en-US" altLang="zh-CN" dirty="0"/>
              <a:t>  page-faults OR faults                              [Software event]</a:t>
            </a:r>
          </a:p>
          <a:p>
            <a:r>
              <a:rPr lang="en-US" altLang="zh-CN" dirty="0"/>
              <a:t>  task-clock                                         [Software event]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22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DD4D-7BC8-4B00-8D8C-42F0D745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zh-CN" dirty="0" err="1"/>
              <a:t>kprobe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60AC4-091A-489D-BACD-9A2948B3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kprobe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jprobe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kretprobe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它提供了探测点的调用前、调用后和内存访问出错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种回调方式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pre_handler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post_handler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fault_handler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jprobe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kprobe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实现，它用于获取被探测函数的入参值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kretprobe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用于获取被探测函数的返回值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8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08205E-A7E0-412D-8A20-B51EDB57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2" y="0"/>
            <a:ext cx="3636095" cy="65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6804-3279-43D0-8343-04138E8E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perf 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5EDA9-8D7C-4646-8C52-FF3CF88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Perflist</a:t>
            </a:r>
            <a:r>
              <a:rPr lang="en-US" altLang="zh-CN" dirty="0"/>
              <a:t> </a:t>
            </a:r>
            <a:r>
              <a:rPr lang="zh-CN" altLang="en-US" dirty="0"/>
              <a:t>见附件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https://blog.csdn.net/pwl999/category_7733476.html</a:t>
            </a:r>
            <a:endParaRPr lang="en-US" altLang="zh-CN" dirty="0"/>
          </a:p>
          <a:p>
            <a:r>
              <a:rPr lang="en-US" altLang="zh-CN" dirty="0"/>
              <a:t>https://www.brendangregg.com/index.html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EFE7AF-2A82-42F5-A7C3-A63DFD3A9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94569"/>
              </p:ext>
            </p:extLst>
          </p:nvPr>
        </p:nvGraphicFramePr>
        <p:xfrm>
          <a:off x="1047750" y="2619375"/>
          <a:ext cx="10874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1086840" imgH="808920" progId="Package">
                  <p:embed/>
                </p:oleObj>
              </mc:Choice>
              <mc:Fallback>
                <p:oleObj name="包装程序外壳对象" showAsIcon="1" r:id="rId3" imgW="1086840" imgH="808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0" y="2619375"/>
                        <a:ext cx="108743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32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035B-A042-420E-AFF4-9991CA46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DA33E-EA5E-4D21-AD88-7F9427FB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知乎问题用到的</a:t>
            </a:r>
            <a:r>
              <a:rPr lang="en-US" altLang="zh-CN" dirty="0"/>
              <a:t>perf 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perf record ./a.out1 –ag</a:t>
            </a:r>
          </a:p>
          <a:p>
            <a:r>
              <a:rPr lang="en-US" altLang="zh-CN" dirty="0"/>
              <a:t>perf script</a:t>
            </a:r>
          </a:p>
          <a:p>
            <a:r>
              <a:rPr lang="en-US" altLang="zh-CN" dirty="0"/>
              <a:t>perf record --call-graph ./a.out1 –ag</a:t>
            </a:r>
          </a:p>
          <a:p>
            <a:r>
              <a:rPr lang="en-US" altLang="zh-CN" dirty="0"/>
              <a:t>perf script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https://www.brendangregg.com/perf.html</a:t>
            </a:r>
            <a:r>
              <a:rPr lang="en-US" altLang="zh-CN" dirty="0"/>
              <a:t> </a:t>
            </a:r>
            <a:r>
              <a:rPr lang="zh-CN" altLang="en-US" dirty="0"/>
              <a:t>里面有详细的列表和说明</a:t>
            </a:r>
          </a:p>
        </p:txBody>
      </p:sp>
    </p:spTree>
    <p:extLst>
      <p:ext uri="{BB962C8B-B14F-4D97-AF65-F5344CB8AC3E}">
        <p14:creationId xmlns:p14="http://schemas.microsoft.com/office/powerpoint/2010/main" val="318636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trace overview">
            <a:extLst>
              <a:ext uri="{FF2B5EF4-FFF2-40B4-BE49-F238E27FC236}">
                <a16:creationId xmlns:a16="http://schemas.microsoft.com/office/drawing/2014/main" id="{9BD9B1CB-BCE9-454A-8D50-B5C6716D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37" y="393628"/>
            <a:ext cx="8225613" cy="64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35244D-1F54-42FB-83B2-2DE9A30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Ftrace</a:t>
            </a:r>
            <a:r>
              <a:rPr lang="en-US" altLang="zh-CN" dirty="0"/>
              <a:t>  ---</a:t>
            </a:r>
            <a:r>
              <a:rPr lang="zh-CN" altLang="en-US" dirty="0"/>
              <a:t>内核追踪</a:t>
            </a:r>
          </a:p>
        </p:txBody>
      </p:sp>
    </p:spTree>
    <p:extLst>
      <p:ext uri="{BB962C8B-B14F-4D97-AF65-F5344CB8AC3E}">
        <p14:creationId xmlns:p14="http://schemas.microsoft.com/office/powerpoint/2010/main" val="39876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569F-BB8F-4382-AFAA-26384C34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altLang="zh-CN" dirty="0"/>
              <a:t>Trace</a:t>
            </a:r>
            <a:r>
              <a:rPr lang="zh-CN" altLang="en-US" dirty="0"/>
              <a:t>原理  </a:t>
            </a:r>
            <a:r>
              <a:rPr lang="en-US" altLang="zh-CN" dirty="0"/>
              <a:t>with and without -</a:t>
            </a:r>
            <a:r>
              <a:rPr lang="en-US" altLang="zh-CN" dirty="0" err="1"/>
              <a:t>pg</a:t>
            </a:r>
            <a:r>
              <a:rPr lang="en-US" altLang="zh-CN" dirty="0"/>
              <a:t> option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BD1B9-C337-4DA4-AA8D-0ECC30E2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3" y="1504499"/>
            <a:ext cx="7551174" cy="27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281CB-AC08-4699-B4C2-728250C1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"/>
            <a:ext cx="10515600" cy="3383280"/>
          </a:xfrm>
        </p:spPr>
        <p:txBody>
          <a:bodyPr/>
          <a:lstStyle/>
          <a:p>
            <a:r>
              <a:rPr lang="en-US" altLang="zh-CN" dirty="0"/>
              <a:t>Without –</a:t>
            </a:r>
            <a:r>
              <a:rPr lang="en-US" altLang="zh-CN" dirty="0" err="1"/>
              <a:t>pg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8C020-3315-462E-9205-7BCF464E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7" y="681037"/>
            <a:ext cx="9163665" cy="261507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401022-C969-4CB9-AD36-B8E1D78A714A}"/>
              </a:ext>
            </a:extLst>
          </p:cNvPr>
          <p:cNvSpPr txBox="1">
            <a:spLocks/>
          </p:cNvSpPr>
          <p:nvPr/>
        </p:nvSpPr>
        <p:spPr>
          <a:xfrm>
            <a:off x="838200" y="3296111"/>
            <a:ext cx="10515600" cy="338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With –</a:t>
            </a:r>
            <a:r>
              <a:rPr lang="en-US" altLang="zh-CN" dirty="0" err="1"/>
              <a:t>pg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386CE2-5265-4D77-B6D8-37A8A956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5" y="3906695"/>
            <a:ext cx="9045677" cy="26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DFB49-F162-4037-8680-AC485769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内核编译增加</a:t>
            </a:r>
            <a:r>
              <a:rPr lang="en-US" altLang="zh-CN" dirty="0"/>
              <a:t>-</a:t>
            </a:r>
            <a:r>
              <a:rPr lang="en-US" altLang="zh-CN" dirty="0" err="1"/>
              <a:t>pg</a:t>
            </a:r>
            <a:r>
              <a:rPr lang="en-US" altLang="zh-CN" dirty="0"/>
              <a:t> </a:t>
            </a:r>
            <a:r>
              <a:rPr lang="zh-CN" altLang="en-US" dirty="0"/>
              <a:t>后，会对每个函数增加</a:t>
            </a:r>
            <a:r>
              <a:rPr lang="en-US" altLang="zh-CN" dirty="0" err="1"/>
              <a:t>callq</a:t>
            </a:r>
            <a:r>
              <a:rPr lang="en-US" altLang="zh-CN" dirty="0"/>
              <a:t> &lt;</a:t>
            </a:r>
            <a:r>
              <a:rPr lang="en-US" altLang="zh-CN" dirty="0" err="1"/>
              <a:t>mcount</a:t>
            </a:r>
            <a:r>
              <a:rPr lang="en-US" altLang="zh-CN" dirty="0"/>
              <a:t>&gt; stub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E6CED7-CE82-466C-B2E2-C3A45B92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922" y="1981092"/>
            <a:ext cx="8337755" cy="192712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7E16D9E-E03B-4E39-947D-68C0D1D95E9E}"/>
              </a:ext>
            </a:extLst>
          </p:cNvPr>
          <p:cNvSpPr txBox="1">
            <a:spLocks/>
          </p:cNvSpPr>
          <p:nvPr/>
        </p:nvSpPr>
        <p:spPr>
          <a:xfrm>
            <a:off x="838200" y="4286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会产生非常大的性能损耗</a:t>
            </a:r>
          </a:p>
        </p:txBody>
      </p:sp>
    </p:spTree>
    <p:extLst>
      <p:ext uri="{BB962C8B-B14F-4D97-AF65-F5344CB8AC3E}">
        <p14:creationId xmlns:p14="http://schemas.microsoft.com/office/powerpoint/2010/main" val="4564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CB938-0865-4293-BF60-A09982F4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Ftrace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8902E-A0D8-4E4A-9874-7BDFAE06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/>
          <a:lstStyle/>
          <a:p>
            <a:r>
              <a:rPr lang="zh-CN" altLang="en-US" dirty="0"/>
              <a:t>替换所有</a:t>
            </a:r>
            <a:r>
              <a:rPr lang="en-US" altLang="zh-CN" dirty="0" err="1"/>
              <a:t>callq</a:t>
            </a:r>
            <a:r>
              <a:rPr lang="en-US" altLang="zh-CN" dirty="0"/>
              <a:t> &lt;</a:t>
            </a:r>
            <a:r>
              <a:rPr lang="en-US" altLang="zh-CN" dirty="0" err="1"/>
              <a:t>mcount</a:t>
            </a:r>
            <a:r>
              <a:rPr lang="en-US" altLang="zh-CN" dirty="0"/>
              <a:t>&gt;  </a:t>
            </a:r>
            <a:r>
              <a:rPr lang="zh-CN" altLang="en-US" dirty="0"/>
              <a:t>为</a:t>
            </a:r>
            <a:r>
              <a:rPr lang="en-US" altLang="zh-CN" dirty="0" err="1"/>
              <a:t>nop</a:t>
            </a:r>
            <a:r>
              <a:rPr lang="zh-CN" altLang="en-US" dirty="0"/>
              <a:t>指令，降低开销；</a:t>
            </a:r>
            <a:r>
              <a:rPr lang="en-US" altLang="zh-CN" dirty="0" err="1"/>
              <a:t>fentry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记录所有函数的</a:t>
            </a:r>
            <a:r>
              <a:rPr lang="en-US" altLang="zh-CN" dirty="0"/>
              <a:t>stub</a:t>
            </a:r>
            <a:r>
              <a:rPr lang="zh-CN" altLang="en-US" dirty="0"/>
              <a:t>地址到</a:t>
            </a:r>
            <a:r>
              <a:rPr lang="en-US" altLang="zh-CN" dirty="0"/>
              <a:t>__</a:t>
            </a:r>
            <a:r>
              <a:rPr lang="en-US" altLang="zh-CN" dirty="0" err="1"/>
              <a:t>mcount_loc</a:t>
            </a:r>
            <a:r>
              <a:rPr lang="en-US" altLang="zh-CN" dirty="0"/>
              <a:t> </a:t>
            </a:r>
            <a:r>
              <a:rPr lang="zh-CN" altLang="en-US" dirty="0"/>
              <a:t>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A4626-9F4C-4E92-85A6-E9B7AA20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7" y="2077720"/>
            <a:ext cx="6963533" cy="46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7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8558-69EF-4E83-B077-476CF54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zh-CN" altLang="en-US" dirty="0"/>
              <a:t>针对特定函数开启</a:t>
            </a:r>
            <a:r>
              <a:rPr lang="en-US" altLang="zh-CN" dirty="0"/>
              <a:t>trace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4252F-4A81-4320-B0D5-B7BB4C4C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1"/>
            <a:ext cx="10515600" cy="371856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用户态工具，使能特定函数</a:t>
            </a:r>
            <a:r>
              <a:rPr lang="en-US" altLang="zh-CN" dirty="0"/>
              <a:t>trace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根据函数名，找到函数地址；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根据函数地址，在</a:t>
            </a:r>
            <a:r>
              <a:rPr lang="en-US" altLang="zh-CN" dirty="0"/>
              <a:t>__</a:t>
            </a:r>
            <a:r>
              <a:rPr lang="en-US" altLang="zh-CN" dirty="0" err="1"/>
              <a:t>mcount_loc</a:t>
            </a:r>
            <a:r>
              <a:rPr lang="en-US" altLang="zh-CN" dirty="0"/>
              <a:t> </a:t>
            </a:r>
            <a:r>
              <a:rPr lang="zh-CN" altLang="en-US" dirty="0"/>
              <a:t>段找到</a:t>
            </a:r>
            <a:r>
              <a:rPr lang="en-US" altLang="zh-CN" dirty="0"/>
              <a:t>stud</a:t>
            </a:r>
            <a:r>
              <a:rPr lang="zh-CN" altLang="en-US" dirty="0"/>
              <a:t>地址，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替换</a:t>
            </a:r>
            <a:r>
              <a:rPr lang="en-US" altLang="zh-CN" dirty="0" err="1"/>
              <a:t>nop</a:t>
            </a:r>
            <a:r>
              <a:rPr lang="zh-CN" altLang="en-US" dirty="0"/>
              <a:t>为指定命令，</a:t>
            </a:r>
            <a:r>
              <a:rPr lang="en-US" altLang="zh-CN" sz="2400" i="0" u="none" strike="noStrike" baseline="0" dirty="0">
                <a:latin typeface="LiberationMono-Bold"/>
              </a:rPr>
              <a:t>call </a:t>
            </a:r>
            <a:r>
              <a:rPr lang="en-US" altLang="zh-CN" sz="2400" i="0" u="none" strike="noStrike" baseline="0" dirty="0" err="1">
                <a:latin typeface="LiberationMono-Bold"/>
              </a:rPr>
              <a:t>ftrace_caller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en-US" altLang="zh-CN" sz="2800" i="0" u="none" strike="noStrike" baseline="0" dirty="0">
                <a:latin typeface="LiberationMono-Bold"/>
              </a:rPr>
              <a:t> </a:t>
            </a:r>
            <a:r>
              <a:rPr lang="en-US" altLang="zh-CN" sz="2800" i="0" u="none" strike="noStrike" baseline="0" dirty="0" err="1">
                <a:latin typeface="LiberationMono-Bold"/>
              </a:rPr>
              <a:t>ftrace_caller</a:t>
            </a:r>
            <a:r>
              <a:rPr lang="zh-CN" altLang="en-US" dirty="0"/>
              <a:t>执行特定功能，记录相关内容，到</a:t>
            </a:r>
            <a:r>
              <a:rPr lang="en-US" altLang="zh-CN" dirty="0"/>
              <a:t>ring buff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用户态工具读取</a:t>
            </a:r>
            <a:r>
              <a:rPr lang="en-US" altLang="zh-CN" dirty="0" err="1"/>
              <a:t>ringbuff</a:t>
            </a:r>
            <a:r>
              <a:rPr lang="zh-CN" altLang="en-US" dirty="0"/>
              <a:t>，并解析相关内容</a:t>
            </a:r>
          </a:p>
        </p:txBody>
      </p:sp>
    </p:spTree>
    <p:extLst>
      <p:ext uri="{BB962C8B-B14F-4D97-AF65-F5344CB8AC3E}">
        <p14:creationId xmlns:p14="http://schemas.microsoft.com/office/powerpoint/2010/main" val="329137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EEAF-127F-4F98-9C5A-0BDCDD3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zh-CN" altLang="en-US" dirty="0"/>
              <a:t>用户态接口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3BEC3-2972-41F9-9B07-134D2481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rmAutofit/>
          </a:bodyPr>
          <a:lstStyle/>
          <a:p>
            <a:r>
              <a:rPr lang="en-US" altLang="zh-CN" dirty="0"/>
              <a:t>/sys/kernel/debug/tracing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use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https://www.kernel.org/doc/Documentation/trace/ftrace.txt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9EA32F-0EF1-448B-AFC8-1CF47754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7" y="1937411"/>
            <a:ext cx="10228285" cy="21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4522-117B-459F-9AD2-903909CA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 </a:t>
            </a:r>
            <a:r>
              <a:rPr lang="zh-CN" altLang="en-US" dirty="0"/>
              <a:t>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654C8-F832-442E-BC44-4A2EDDC6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基于采样的性能分析工具，有误差，不同精度需特殊配置</a:t>
            </a:r>
            <a:endParaRPr lang="en-US" altLang="zh-CN" dirty="0"/>
          </a:p>
          <a:p>
            <a:r>
              <a:rPr lang="zh-CN" altLang="en-US" dirty="0"/>
              <a:t>静态的</a:t>
            </a:r>
            <a:r>
              <a:rPr lang="en-US" altLang="zh-CN" dirty="0" err="1"/>
              <a:t>tracepoint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Software event</a:t>
            </a:r>
          </a:p>
          <a:p>
            <a:r>
              <a:rPr lang="zh-CN" altLang="en-US" dirty="0"/>
              <a:t>硬件相关的</a:t>
            </a:r>
            <a:r>
              <a:rPr lang="en-US" altLang="zh-CN" dirty="0"/>
              <a:t>PMU</a:t>
            </a:r>
            <a:r>
              <a:rPr lang="zh-CN" altLang="en-US" dirty="0"/>
              <a:t>功能；</a:t>
            </a:r>
            <a:endParaRPr lang="en-US" altLang="zh-CN" dirty="0"/>
          </a:p>
          <a:p>
            <a:r>
              <a:rPr lang="en-US" altLang="zh-CN" dirty="0" err="1"/>
              <a:t>Kprobe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84874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592</Words>
  <Application>Microsoft Office PowerPoint</Application>
  <PresentationFormat>宽屏</PresentationFormat>
  <Paragraphs>89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LiberationMono-Bold</vt:lpstr>
      <vt:lpstr>pingfang SC</vt:lpstr>
      <vt:lpstr>ui-monospace</vt:lpstr>
      <vt:lpstr>等线</vt:lpstr>
      <vt:lpstr>等线 Light</vt:lpstr>
      <vt:lpstr>Arial</vt:lpstr>
      <vt:lpstr>Office 主题​​</vt:lpstr>
      <vt:lpstr>包装程序外壳对象</vt:lpstr>
      <vt:lpstr>Ftrace与perf简介</vt:lpstr>
      <vt:lpstr>Ftrace  ---内核追踪</vt:lpstr>
      <vt:lpstr>Trace原理  with and without -pg option</vt:lpstr>
      <vt:lpstr>PowerPoint 演示文稿</vt:lpstr>
      <vt:lpstr>内核编译增加-pg 后，会对每个函数增加callq &lt;mcount&gt; stub</vt:lpstr>
      <vt:lpstr>Ftrace</vt:lpstr>
      <vt:lpstr>针对特定函数开启trace功能</vt:lpstr>
      <vt:lpstr>用户态接口</vt:lpstr>
      <vt:lpstr>Perf 性能分析</vt:lpstr>
      <vt:lpstr>Perf</vt:lpstr>
      <vt:lpstr>PMU</vt:lpstr>
      <vt:lpstr>tracepoint</vt:lpstr>
      <vt:lpstr>Software event</vt:lpstr>
      <vt:lpstr>kprobe</vt:lpstr>
      <vt:lpstr>PowerPoint 演示文稿</vt:lpstr>
      <vt:lpstr>All perf event</vt:lpstr>
      <vt:lpstr>Perf常用命令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爱利 么</dc:creator>
  <cp:lastModifiedBy>爱利 么</cp:lastModifiedBy>
  <cp:revision>14</cp:revision>
  <dcterms:created xsi:type="dcterms:W3CDTF">2021-09-13T07:57:01Z</dcterms:created>
  <dcterms:modified xsi:type="dcterms:W3CDTF">2021-09-16T02:12:24Z</dcterms:modified>
</cp:coreProperties>
</file>