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3" r:id="rId4"/>
    <p:sldId id="258" r:id="rId5"/>
    <p:sldId id="264" r:id="rId6"/>
    <p:sldId id="257" r:id="rId7"/>
    <p:sldId id="265" r:id="rId8"/>
    <p:sldId id="266" r:id="rId9"/>
    <p:sldId id="259" r:id="rId10"/>
    <p:sldId id="260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37AB1D-71C1-AA74-6379-1EA970A590C4}" v="105" dt="2025-01-19T09:26:37.409"/>
    <p1510:client id="{E5B914C7-5712-69D8-2776-EB18F989526E}" v="202" dt="2025-01-19T10:12:30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9" d="100"/>
          <a:sy n="59" d="100"/>
        </p:scale>
        <p:origin x="6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03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i="0" dirty="0">
                <a:effectLst/>
                <a:cs typeface="Times New Roman" panose="02020603050405020304" pitchFamily="18" charset="0"/>
              </a:rPr>
              <a:t>A Bayesian Network Approach for Cardiovascular Risk Prediction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6403C-301D-F7DC-C232-75CDEEAA39F1}"/>
              </a:ext>
            </a:extLst>
          </p:cNvPr>
          <p:cNvSpPr txBox="1"/>
          <p:nvPr/>
        </p:nvSpPr>
        <p:spPr>
          <a:xfrm>
            <a:off x="4739780" y="4723002"/>
            <a:ext cx="3020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Mitsis Koutoukis Alexandros</a:t>
            </a:r>
          </a:p>
          <a:p>
            <a:r>
              <a:rPr lang="en-US" dirty="0" err="1">
                <a:latin typeface="+mj-lt"/>
                <a:cs typeface="Times New Roman" panose="02020603050405020304" pitchFamily="18" charset="0"/>
              </a:rPr>
              <a:t>Nteits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Nikolaos</a:t>
            </a:r>
          </a:p>
          <a:p>
            <a:r>
              <a:rPr lang="en-US" dirty="0" err="1">
                <a:latin typeface="+mj-lt"/>
                <a:cs typeface="Times New Roman" panose="02020603050405020304" pitchFamily="18" charset="0"/>
              </a:rPr>
              <a:t>Tsitsimpasis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Stefanos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2230E-3C8D-9F44-D88E-00D4C4759D61}"/>
              </a:ext>
            </a:extLst>
          </p:cNvPr>
          <p:cNvSpPr txBox="1"/>
          <p:nvPr/>
        </p:nvSpPr>
        <p:spPr>
          <a:xfrm>
            <a:off x="5345185" y="6052797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2024-2025</a:t>
            </a:r>
            <a:endParaRPr lang="el-GR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6892C-4E40-8271-476B-F2D287E70AF4}"/>
              </a:ext>
            </a:extLst>
          </p:cNvPr>
          <p:cNvSpPr txBox="1"/>
          <p:nvPr/>
        </p:nvSpPr>
        <p:spPr>
          <a:xfrm>
            <a:off x="4134374" y="3572479"/>
            <a:ext cx="4380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  <a:cs typeface="Times New Roman" panose="02020603050405020304" pitchFamily="18" charset="0"/>
              </a:rPr>
              <a:t>Large-Scale Statistical Methods</a:t>
            </a:r>
            <a:endParaRPr lang="el-GR" sz="24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5A23-EA51-FD43-9DCC-4814373D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Enhancements and Broader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412DD-095C-EDFB-ADA5-AD65C8B4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Dynamic Modeling:</a:t>
            </a:r>
            <a:r>
              <a:rPr lang="en-US" dirty="0">
                <a:ea typeface="+mn-lt"/>
                <a:cs typeface="+mn-lt"/>
              </a:rPr>
              <a:t> Track changes in risk factors over time.</a:t>
            </a:r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Expanded Scope:</a:t>
            </a:r>
            <a:r>
              <a:rPr lang="en-US" dirty="0">
                <a:ea typeface="+mn-lt"/>
                <a:cs typeface="+mn-lt"/>
              </a:rPr>
              <a:t> Include diverse populations for generalizability.</a:t>
            </a:r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New Variables:</a:t>
            </a:r>
            <a:r>
              <a:rPr lang="en-US" dirty="0">
                <a:ea typeface="+mn-lt"/>
                <a:cs typeface="+mn-lt"/>
              </a:rPr>
              <a:t> Add diet, alcohol use, and genetics for richer predictions.</a:t>
            </a:r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Real-Time Data:</a:t>
            </a:r>
            <a:r>
              <a:rPr lang="en-US" dirty="0">
                <a:ea typeface="+mn-lt"/>
                <a:cs typeface="+mn-lt"/>
              </a:rPr>
              <a:t> Integrate wearable devices and electronic health records.</a:t>
            </a:r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Cost-Effectiveness Analysis:</a:t>
            </a:r>
            <a:r>
              <a:rPr lang="en-US" dirty="0">
                <a:ea typeface="+mn-lt"/>
                <a:cs typeface="+mn-lt"/>
              </a:rPr>
              <a:t> Evaluate financial implications of interventions.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1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5A23-EA51-FD43-9DCC-4814373D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0336"/>
          </a:xfrm>
        </p:spPr>
        <p:txBody>
          <a:bodyPr lIns="0"/>
          <a:lstStyle/>
          <a:p>
            <a:r>
              <a:rPr lang="en-US" dirty="0">
                <a:ea typeface="+mj-lt"/>
                <a:cs typeface="+mj-lt"/>
              </a:rPr>
              <a:t>Citations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412DD-095C-EDFB-ADA5-AD65C8B4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034"/>
            <a:ext cx="10515600" cy="49159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3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1. Bayesian Networks in Medical Diagnostics</a:t>
            </a:r>
            <a:b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3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Their work has been cited extensively for demonstrating BNs' versatility in predictive modeling across different medical conditions.</a:t>
            </a:r>
          </a:p>
          <a:p>
            <a:pPr marL="0" indent="0">
              <a:buNone/>
            </a:pPr>
            <a:endParaRPr lang="en-US" sz="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 Expansion to Broader Methodological Frameworks</a:t>
            </a:r>
            <a:br>
              <a:rPr lang="en-US" sz="23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3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NEAR framework cites </a:t>
            </a:r>
            <a:r>
              <a:rPr lang="en-US" sz="23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Ordovás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et al. as a benchmark for explainable predictive systems.</a:t>
            </a:r>
          </a:p>
          <a:p>
            <a:pPr marL="0" indent="0">
              <a:buNone/>
            </a:pPr>
            <a:endParaRPr lang="el-GR" sz="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3. Risk Analysis in Diverse Domains</a:t>
            </a:r>
            <a:br>
              <a:rPr lang="en-US" sz="23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3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Studies on insurance models and chronic disease disparities reference </a:t>
            </a:r>
            <a:r>
              <a:rPr lang="en-US" sz="23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Ordovás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et al.'s integration of datasets with expert knowledge.</a:t>
            </a:r>
          </a:p>
          <a:p>
            <a:pPr marL="0" indent="0">
              <a:buNone/>
            </a:pPr>
            <a:endParaRPr lang="el-GR" sz="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4. Foundational Role in Cardiovascular Research</a:t>
            </a:r>
            <a:br>
              <a:rPr lang="en-US" sz="23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3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Several studies directly draw upon </a:t>
            </a:r>
            <a:r>
              <a:rPr lang="en-US" sz="23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Ordovás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et al.'s methodology to explore heart disease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127693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92CF2-0CB0-4C3E-D814-9CCB35FDC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264"/>
            <a:ext cx="10515600" cy="489736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Thank you!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126008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5A23-EA51-FD43-9DCC-4814373D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0336"/>
          </a:xfrm>
        </p:spPr>
        <p:txBody>
          <a:bodyPr lIns="0"/>
          <a:lstStyle/>
          <a:p>
            <a:r>
              <a:rPr lang="en-US" dirty="0">
                <a:ea typeface="+mj-lt"/>
                <a:cs typeface="+mj-l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412DD-095C-EDFB-ADA5-AD65C8B4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460"/>
            <a:ext cx="10515600" cy="49159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1. Wang, Y., et al. (2020). Survivability Modeling Using Bayesian Networks for Patients with First and Second Primary Cancers.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Journal of Biomedical Informatics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[Extracted from prior work upload]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Kyrimi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E., et al. (2021). A Comprehensive Scoping Review of Bayesian Networks in Healthcare.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Journal of Applied Artificial Intelligence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3. Farooq, K., et al. (2011). Ontology-Driven Cardiovascular Decision Support System.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Computational Intelligence in Cardiovascular Healthcare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4.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Tylman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W., et al. (2016). Real-Time Prediction of Acute Cardiovascular Events Using Bayesian Networks.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Journal of Emergency Cardiology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5. Thornley, S., et al. (2013). Using Directed Acyclic Graphs for Investigating Causal Paths for Cardiovascular Disease.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BMC Medical Research Methodology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6.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Roberts, J., et al. (2006). Bayesian Networks for Cardiovascular Monitoring: Integrating Diverse Data Sources.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International Journal of Cardiology Informatics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7. Santos-Lozano, A., et al. (2021). Association Between Physical Activity and Cardiovascular Risk Factors.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Cardiovascular Medicine and Exercise Science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8.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Fiuza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-Luces, C., et al. (2018). Exercise Benefits in Cardiovascular Disease: Beyond Attenuation of Traditional Risk Factors.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Nature Reviews Cardiology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15(12), 731–743. </a:t>
            </a: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l-G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05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412DD-095C-EDFB-ADA5-AD65C8B4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9069"/>
            <a:ext cx="10515600" cy="56374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9.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World Health Organization (2021). Cardiovascular diseases (CVDs).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WHO Fact Sheets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10. Huh, J., (2023). Bayesian Network Updating Using Novel Clinical Data: A Practical Approach.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Healthcare Informatics Research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11.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Esmaeili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P., et al. (2024). Unraveling atherosclerotic cardiovascular disease risk factors through conditional probability analysis with Bayesian networks: insights from the AZAR cohort study.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Journal of Clinical Cardiology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12. Salman, I., et al. (2023). Development and Performance Evaluation of a Novel Bayesian Network Model for the Classification of Heart Disease.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Cardiovascular Computing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13. Wang, B., et al. (2024). A Novel Bayesian Pay-As-You-Drive Insurance Model with Risk Prediction and Causal Mapping.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Risk Analysis Journal.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14.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Babagoli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M., et al. (2024). Bayesian Network Model of Ethno-Racial Disparities in Cardiometabolic-Based Chronic Disease Using NHANES 1999–2018.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American Journal of Preventive Medicine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15. Chu, O., H., et al. (2024). Development and Application of an Optimized Bayesian Shrinkage Prior for Spectroscopic Biomedical Diagnostics.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Journal of Biomedical Statistics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16. Sun, B., et al. (2023). A Breast Cancer Detection Method Based on Bayesian Networks.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Journal of Oncology Informatics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17. Corrales, D., et al. (2024). Colorectal Cancer Risk Mapping Through Bayesian Networks.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Cancer Epidemiology Research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l-G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6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412DD-095C-EDFB-ADA5-AD65C8B4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9068"/>
            <a:ext cx="10515600" cy="19432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18.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Kassem, K., et al. (2024). An Innovative Artificial Intelligence-Based Method to Compress Complex Models into Explainable, Model-Agnostic and Reduced Decision Support Systems with Application to Healthcare (NEAR).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Artificial Intelligence in Medicine.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19. Cheng, J., Bell, D. A., &amp; Liu, W. (1997). An algorithm for Bayesian belief network construction from data.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Proceedings of the Conference on Artificial Intelligence and Statistics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83–90 </a:t>
            </a: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l-G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06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038D-A69A-EC57-3EDF-203F0F1F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789"/>
            <a:ext cx="10830886" cy="1325563"/>
          </a:xfrm>
        </p:spPr>
        <p:txBody>
          <a:bodyPr lIns="0"/>
          <a:lstStyle/>
          <a:p>
            <a:r>
              <a:rPr lang="en-US" dirty="0"/>
              <a:t>Bayesian Networks in Cardiovascular Research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CBE89F-C429-1E87-901F-D511615F6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173"/>
            <a:ext cx="10515600" cy="525468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Study</a:t>
            </a:r>
            <a:endParaRPr lang="en-US" sz="2400" dirty="0"/>
          </a:p>
          <a:p>
            <a:r>
              <a:rPr lang="en-US" sz="2400" dirty="0"/>
              <a:t>Focus on developing a Bayesian network for analyzing cardiovascular disease (CVD) risk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is a multifactorial problem involving:</a:t>
            </a:r>
          </a:p>
          <a:p>
            <a:pPr lvl="1"/>
            <a:r>
              <a:rPr lang="en-US" sz="1800" dirty="0"/>
              <a:t>Lifestyle factors (e.g., smoking, exercise, diet).</a:t>
            </a:r>
          </a:p>
          <a:p>
            <a:pPr lvl="1"/>
            <a:r>
              <a:rPr lang="en-US" sz="1800" dirty="0"/>
              <a:t>Non-modifiable factors (e.g., age, genetics).</a:t>
            </a:r>
          </a:p>
          <a:p>
            <a:r>
              <a:rPr lang="en-US" sz="2400" dirty="0"/>
              <a:t>Bayesian networks are widely used in medical research to study complex health problems</a:t>
            </a:r>
          </a:p>
          <a:p>
            <a:pPr marL="0" indent="0">
              <a:buNone/>
            </a:pPr>
            <a:r>
              <a:rPr lang="en-US" sz="2400" b="1" dirty="0"/>
              <a:t>Previous work</a:t>
            </a:r>
          </a:p>
          <a:p>
            <a:r>
              <a:rPr lang="en-US" sz="2400" dirty="0"/>
              <a:t>Focus on developing a Bayesian network for analyzing cardiovascular disease (CVD) risk factors.</a:t>
            </a:r>
          </a:p>
          <a:p>
            <a:pPr lvl="1"/>
            <a:r>
              <a:rPr lang="en-US" sz="1800" dirty="0"/>
              <a:t>Cardiovascular epidemiology (Framingham Heart Study)</a:t>
            </a:r>
          </a:p>
          <a:p>
            <a:pPr lvl="1"/>
            <a:r>
              <a:rPr lang="en-US" sz="1800" dirty="0"/>
              <a:t>Real-time prediction of cardiovascular events</a:t>
            </a:r>
          </a:p>
          <a:p>
            <a:pPr lvl="1"/>
            <a:r>
              <a:rPr lang="en-US" sz="1800" dirty="0"/>
              <a:t>Relationship between CVD and lifestyle factors (exercise, diet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r>
              <a:rPr lang="en-US" sz="2400" dirty="0"/>
              <a:t>The work of </a:t>
            </a:r>
            <a:r>
              <a:rPr lang="en-US" sz="2400" b="1" dirty="0" err="1"/>
              <a:t>Ordovás</a:t>
            </a:r>
            <a:r>
              <a:rPr lang="en-US" sz="2400" b="1" dirty="0"/>
              <a:t> et al.</a:t>
            </a:r>
            <a:r>
              <a:rPr lang="en-US" sz="2400" dirty="0"/>
              <a:t> expands on these factors, integrating multiple risk variables.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6395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A14B83C-B379-41FC-8327-600DA7EFD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0B67F4-E13A-6266-55B9-DB943F51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62" y="186813"/>
            <a:ext cx="5257798" cy="726224"/>
          </a:xfr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sz="2400" dirty="0"/>
              <a:t>Building the Bayesian Network</a:t>
            </a:r>
          </a:p>
          <a:p>
            <a:endParaRPr lang="en-US" sz="2200"/>
          </a:p>
        </p:txBody>
      </p:sp>
      <p:pic>
        <p:nvPicPr>
          <p:cNvPr id="6" name="Content Placeholder 5" descr="A diagram of a network&#10;&#10;AI-generated content may be incorrect.">
            <a:extLst>
              <a:ext uri="{FF2B5EF4-FFF2-40B4-BE49-F238E27FC236}">
                <a16:creationId xmlns:a16="http://schemas.microsoft.com/office/drawing/2014/main" id="{C38B9DD5-10CF-39C6-A7A2-EC8AF4C6B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494" y="782912"/>
            <a:ext cx="4960705" cy="524083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1B8BB63-4903-369C-E7CC-8578E2A99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10" y="909144"/>
            <a:ext cx="6217868" cy="5090229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A295BF2-BF63-D89C-7126-54CB85EB1778}"/>
              </a:ext>
            </a:extLst>
          </p:cNvPr>
          <p:cNvSpPr txBox="1">
            <a:spLocks/>
          </p:cNvSpPr>
          <p:nvPr/>
        </p:nvSpPr>
        <p:spPr>
          <a:xfrm>
            <a:off x="8115033" y="610433"/>
            <a:ext cx="2416443" cy="33876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Variables in model</a:t>
            </a:r>
            <a:endParaRPr lang="en-US" dirty="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04799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038D-A69A-EC57-3EDF-203F0F1F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Building the Bayesian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3DFF-4428-126E-4614-BDC6BAB9C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Data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Source: Annual health assessments (2012–2016), 205,087 cleaned records.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Variables: Non-modifiable (e.g., age, sex), Modifiable (e.g., BMI, smoking, activity), Medical conditions (e.g., hypertension, diabetes).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Methodology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Structure Learning: Greedy Thick Thinning (GTT) algorithm for dependencies.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Expert Refinement: Added 15 edges, reversed 7 connections.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Probability Estimation: Multinomial-Dirichlet with uniform priors.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Validation:</a:t>
            </a:r>
            <a:r>
              <a:rPr lang="en-US" dirty="0">
                <a:ea typeface="+mn-lt"/>
                <a:cs typeface="+mn-lt"/>
              </a:rPr>
              <a:t> 5-fold cross-validation achieving predictive accuracies of 91–93%.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7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7C3A-998F-0505-9B24-087128D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Greedy Thick Thinning algorithm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5F54-24FF-38C8-90C8-3E07639CC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Aims to create the structure of the Bayesian network based on Data.</a:t>
            </a:r>
          </a:p>
          <a:p>
            <a:r>
              <a:rPr lang="en-US" dirty="0"/>
              <a:t>Computationally Efficient as iteratively adds and removes edges, focusing on improving the network incrementally rather than exploring all possible structures.</a:t>
            </a:r>
          </a:p>
          <a:p>
            <a:r>
              <a:rPr lang="en-US" dirty="0"/>
              <a:t>Suitable for Large-Scale Problems as it choses the minimum block set to conduct its independence tests.</a:t>
            </a:r>
          </a:p>
          <a:p>
            <a:r>
              <a:rPr lang="en-US" dirty="0"/>
              <a:t>Performs well even when the data is sparce.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5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F451-8F34-4067-47B6-F311106A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Greedy Thick Thinning algorithm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5AD690-2F5F-36E1-A4AE-D5F31080F2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z="1800" b="1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Phase 1</a:t>
                </a:r>
                <a:endParaRPr lang="el-GR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16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Computes mutual information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l-GR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) of each pair of nodes as a measure of closeness and creates a draft based on this information and d-separation.(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1600"/>
                      <m:t>utual</m:t>
                    </m:r>
                    <m:r>
                      <m:rPr>
                        <m:nor/>
                      </m:rPr>
                      <a:rPr lang="en-US" sz="1600"/>
                      <m:t> </m:t>
                    </m:r>
                    <m:r>
                      <m:rPr>
                        <m:nor/>
                      </m:rPr>
                      <a:rPr lang="en-US" sz="1600"/>
                      <m:t>information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l-GR" sz="16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l-GR" sz="16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l-GR" sz="16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l-GR" sz="16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l-GR" sz="16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l-GR" sz="16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l-GR" sz="16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l-GR" sz="16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l-GR" sz="16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l-GR" sz="16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𝑜𝑔</m:t>
                    </m:r>
                    <m:f>
                      <m:fPr>
                        <m:ctrlPr>
                          <a:rPr lang="el-GR" sz="16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l-GR" sz="16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16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6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l-GR" sz="16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l-GR" sz="16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6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l-GR" sz="16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l-GR" sz="16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16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6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l-GR" sz="16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l-GR" sz="16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l-GR" sz="16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16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6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l-GR" sz="16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)</a:t>
                </a:r>
              </a:p>
              <a:p>
                <a:r>
                  <a:rPr lang="en-US" sz="1800" b="1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Phase 2 (Thickening)</a:t>
                </a:r>
                <a:endParaRPr lang="el-GR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457200">
                  <a:lnSpc>
                    <a:spcPct val="116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Conducts Conditional Independence test  </a:t>
                </a:r>
                <a14:m>
                  <m:oMath xmlns:m="http://schemas.openxmlformats.org/officeDocument/2006/math">
                    <m:r>
                      <a:rPr lang="el-GR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8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8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 of each pair of nodes rejected in Phase 1 conditioned on the minimum block set and </a:t>
                </a:r>
                <a:r>
                  <a:rPr lang="en-US" sz="1800" dirty="0">
                    <a:latin typeface="Times New Roman" panose="02020603050405020304" pitchFamily="18" charset="0"/>
                    <a:ea typeface="Aptos" panose="020B0004020202020204" pitchFamily="34" charset="0"/>
                  </a:rPr>
                  <a:t>enriches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ea typeface="Aptos" panose="020B0004020202020204" pitchFamily="34" charset="0"/>
                  </a:rPr>
                  <a:t>the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 draft from Phase 1.(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/>
                      <m:t>Kullback</m:t>
                    </m:r>
                    <m:r>
                      <m:rPr>
                        <m:nor/>
                      </m:rPr>
                      <a:rPr lang="en-US" sz="1800"/>
                      <m:t>−</m:t>
                    </m:r>
                    <m:r>
                      <m:rPr>
                        <m:nor/>
                      </m:rPr>
                      <a:rPr lang="en-US" sz="1800"/>
                      <m:t>Leibler</m:t>
                    </m:r>
                    <m:r>
                      <m:rPr>
                        <m:nor/>
                      </m:rPr>
                      <a:rPr lang="en-US" sz="1800"/>
                      <m:t> </m:t>
                    </m:r>
                    <m:r>
                      <m:rPr>
                        <m:nor/>
                      </m:rPr>
                      <a:rPr lang="en-US" sz="1800"/>
                      <m:t>cross</m:t>
                    </m:r>
                    <m:r>
                      <m:rPr>
                        <m:nor/>
                      </m:rPr>
                      <a:rPr lang="en-US" sz="1800"/>
                      <m:t> </m:t>
                    </m:r>
                    <m:r>
                      <m:rPr>
                        <m:nor/>
                      </m:rPr>
                      <a:rPr lang="en-US" sz="1800"/>
                      <m:t>entropy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l-GR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sSub>
                      <m:sSub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l-GR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l-GR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𝑜𝑔</m:t>
                    </m:r>
                    <m:f>
                      <m:f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l-G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l-G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l-G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l-G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l-GR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8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)</a:t>
                </a:r>
                <a:endParaRPr lang="en-US" sz="1800" dirty="0">
                  <a:effectLst/>
                  <a:latin typeface="Times New Roman" panose="02020603050405020304" pitchFamily="18" charset="0"/>
                  <a:ea typeface="Aptos" panose="020B0004020202020204" pitchFamily="34" charset="0"/>
                </a:endParaRPr>
              </a:p>
              <a:p>
                <a:r>
                  <a:rPr lang="en-US" sz="1800" b="1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Phase 3 (Thinning)</a:t>
                </a:r>
                <a:endParaRPr lang="el-GR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16000"/>
                  </a:lnSpc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For nodes with multiple open paths connecting them.</a:t>
                </a:r>
                <a:r>
                  <a:rPr lang="en-US" sz="1800" dirty="0">
                    <a:latin typeface="Times New Roman" panose="02020603050405020304" pitchFamily="18" charset="0"/>
                    <a:ea typeface="Aptos" panose="020B0004020202020204" pitchFamily="34" charset="0"/>
                  </a:rPr>
                  <a:t>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Chooses one of them and removes it temporarily. Conduct a CI test on the condition of the minimum block set. If the two nodes are dependent, add this arc back, otherwise remove the arc permanently</a:t>
                </a:r>
                <a:r>
                  <a:rPr lang="en-US" sz="1800" dirty="0">
                    <a:latin typeface="Times New Roman" panose="02020603050405020304" pitchFamily="18" charset="0"/>
                    <a:ea typeface="Aptos" panose="020B0004020202020204" pitchFamily="34" charset="0"/>
                  </a:rPr>
                  <a:t>. Repeats until </a:t>
                </a:r>
                <a:r>
                  <a:rPr lang="en-US" sz="1800">
                    <a:latin typeface="Times New Roman" panose="02020603050405020304" pitchFamily="18" charset="0"/>
                    <a:ea typeface="Aptos" panose="020B0004020202020204" pitchFamily="34" charset="0"/>
                  </a:rPr>
                  <a:t>all arcs are </a:t>
                </a:r>
                <a:r>
                  <a:rPr lang="en-US" sz="1800" dirty="0">
                    <a:latin typeface="Times New Roman" panose="02020603050405020304" pitchFamily="18" charset="0"/>
                    <a:ea typeface="Aptos" panose="020B0004020202020204" pitchFamily="34" charset="0"/>
                  </a:rPr>
                  <a:t>checked.</a:t>
                </a:r>
                <a:endParaRPr lang="en-US" sz="1800" dirty="0">
                  <a:effectLst/>
                  <a:latin typeface="Times New Roman" panose="02020603050405020304" pitchFamily="18" charset="0"/>
                  <a:ea typeface="Aptos" panose="020B0004020202020204" pitchFamily="34" charset="0"/>
                </a:endParaRPr>
              </a:p>
              <a:p>
                <a:pPr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r>
                  <a:rPr lang="en-US" sz="1800" b="1" dirty="0"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	</a:t>
                </a:r>
                <a:endParaRPr lang="en-US" sz="1800" b="1" dirty="0"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endParaRPr lang="en-US" sz="1800" b="1" dirty="0"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endParaRPr lang="el-GR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R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endParaRPr lang="el-GR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5AD690-2F5F-36E1-A4AE-D5F31080F2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2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19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C121-17CA-7929-BAE9-AE61F54E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The Dirichlet Multinomial Bayesian Model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79B8D-5F22-E40E-0DDA-E83674C4B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600" b="1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 The Multinomial Distribution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ea typeface="Aptos" panose="020B0004020202020204" pitchFamily="34" charset="0"/>
                  </a:rPr>
                  <a:t>The Multinomial Distribution is a Generalization of the Binomial Distribution.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7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l-GR" sz="17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! … </m:t>
                          </m:r>
                          <m:sSub>
                            <m:sSubPr>
                              <m:ctrlP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l-GR" sz="17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l-GR" sz="17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l-GR" sz="17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700" i="1" dirty="0">
                  <a:effectLst/>
                  <a:latin typeface="Times New Roman" panose="020206030504050203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marR="0" lvl="0" indent="0">
                  <a:lnSpc>
                    <a:spcPct val="116000"/>
                  </a:lnSpc>
                  <a:buNone/>
                </a:pPr>
                <a:r>
                  <a:rPr lang="el-GR" sz="1200" i="1" dirty="0"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 = total count of observations.</a:t>
                </a:r>
                <a:endParaRPr lang="el-GR" sz="12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marR="0" lvl="0" indent="0">
                  <a:lnSpc>
                    <a:spcPct val="116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  = counts for category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.</a:t>
                </a:r>
                <a:endParaRPr lang="el-GR" sz="12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marR="0" lvl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  = probability for category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marR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r>
                  <a:rPr lang="el-GR" sz="1700" b="1" dirty="0"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 </a:t>
                </a:r>
                <a:r>
                  <a:rPr lang="el-GR" sz="1700" b="1" dirty="0" err="1"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Dirichlet</a:t>
                </a:r>
                <a:r>
                  <a:rPr lang="el-GR" sz="1700" b="1" dirty="0"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l-GR" sz="1700" b="1" dirty="0" err="1"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Distribution</a:t>
                </a:r>
                <a:r>
                  <a:rPr lang="el-GR" sz="1700" b="1" dirty="0"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endParaRPr lang="en-US" sz="1700" b="1" dirty="0">
                  <a:effectLst/>
                  <a:latin typeface="Times New Roman" panose="020206030504050203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l-GR" sz="1700" dirty="0" err="1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It</a:t>
                </a:r>
                <a:r>
                  <a:rPr lang="el-GR" sz="17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l-GR" sz="1700" dirty="0" err="1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is</a:t>
                </a:r>
                <a:r>
                  <a:rPr lang="el-GR" sz="17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 a </a:t>
                </a:r>
                <a:r>
                  <a:rPr lang="el-GR" sz="1700" dirty="0" err="1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multivariate</a:t>
                </a:r>
                <a:r>
                  <a:rPr lang="el-GR" sz="17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l-GR" sz="1700" dirty="0" err="1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generalization</a:t>
                </a:r>
                <a:r>
                  <a:rPr lang="el-GR" sz="17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 of the </a:t>
                </a:r>
                <a:r>
                  <a:rPr lang="el-GR" sz="1700" dirty="0" err="1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beta</a:t>
                </a:r>
                <a:r>
                  <a:rPr lang="el-GR" sz="170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l-GR" sz="1700" dirty="0" err="1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distribution</a:t>
                </a:r>
                <a:r>
                  <a:rPr lang="en-US" sz="1700" dirty="0">
                    <a:latin typeface="Times New Roman" panose="02020603050405020304" pitchFamily="18" charset="0"/>
                    <a:ea typeface="Aptos" panose="020B0004020202020204" pitchFamily="34" charset="0"/>
                  </a:rPr>
                  <a:t>.</a:t>
                </a:r>
                <a:endParaRPr lang="en-US" sz="1700" b="1" dirty="0">
                  <a:effectLst/>
                  <a:latin typeface="Times New Roman" panose="020206030504050203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28600" lvl="1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r>
                  <a:rPr lang="en-US" sz="17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l-GR" sz="17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l-GR" sz="17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l-GR" sz="17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l-GR" sz="17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l-GR" sz="17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l-GR" sz="17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l-GR" sz="17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17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17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7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l-GR" sz="17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l-GR" sz="17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7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l-GR" sz="17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7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sz="17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17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7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l-GR" sz="17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sSub>
                      <m:sSubPr>
                        <m:ctrlPr>
                          <a:rPr lang="el-GR" sz="17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7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Π</m:t>
                        </m:r>
                      </m:e>
                      <m:sub>
                        <m:r>
                          <a:rPr lang="el-GR" sz="17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l-GR" sz="17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l-GR" sz="17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l-GR" sz="17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l-GR" sz="17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l-GR" sz="17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l-GR" sz="1700" i="1" dirty="0"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 </a:t>
                </a:r>
                <a:endParaRPr lang="el-GR" sz="17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r>
                  <a:rPr lang="el-GR" sz="1200" i="1" dirty="0" err="1"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Where</a:t>
                </a:r>
                <a:r>
                  <a:rPr lang="el-GR" sz="1200" i="1" dirty="0"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endParaRPr lang="el-GR" sz="12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0≤</m:t>
                    </m:r>
                    <m:sSubSup>
                      <m:sSubSupPr>
                        <m:ctrlP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l-GR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 </m:t>
                        </m:r>
                      </m:sup>
                    </m:sSubSup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≤1 ∀</m:t>
                    </m:r>
                    <m:r>
                      <a:rPr lang="el-GR" sz="12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l-GR" sz="1200" dirty="0"/>
                  <a:t> </a:t>
                </a:r>
                <a14:m>
                  <m:oMath xmlns:m="http://schemas.openxmlformats.org/officeDocument/2006/math">
                    <m:r>
                      <a:rPr lang="el-GR" sz="12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l-G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20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l-GR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sz="12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l-G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1200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2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l-G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l-G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l-G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1200" dirty="0"/>
                  <a:t>.</a:t>
                </a:r>
              </a:p>
              <a:p>
                <a:pPr marL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endParaRPr lang="en-US" sz="1300" dirty="0"/>
              </a:p>
              <a:p>
                <a:pPr marL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endParaRPr lang="en-US" sz="1300" dirty="0"/>
              </a:p>
              <a:p>
                <a:pPr marL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endParaRPr lang="el-GR" sz="1300" dirty="0"/>
              </a:p>
              <a:p>
                <a:pPr marL="0" marR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endParaRPr lang="el-GR" sz="12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US" sz="1600" b="1" dirty="0">
                  <a:effectLst/>
                  <a:latin typeface="Times New Roman" panose="020206030504050203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457200">
                  <a:lnSpc>
                    <a:spcPct val="116000"/>
                  </a:lnSpc>
                  <a:spcAft>
                    <a:spcPts val="800"/>
                  </a:spcAft>
                </a:pPr>
                <a:endParaRPr lang="en-US" sz="1400" b="1" dirty="0">
                  <a:latin typeface="Times New Roman" panose="020206030504050203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marR="0" lvl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endParaRPr lang="el-GR" sz="12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l-G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79B8D-5F22-E40E-0DDA-E83674C4B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12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22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1479-EB33-9DD6-B8B5-3975A3D5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The Dirichlet Multinomial Bayesian Model</a:t>
            </a:r>
            <a:endParaRPr lang="el-G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415183-71B1-7035-4A27-DAC88D58E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Posterior</a:t>
                </a:r>
                <a:endParaRPr lang="en-US" sz="3600" b="1" dirty="0"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Suppose that </a:t>
                </a:r>
                <a:endParaRPr lang="el-GR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1371600" marR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𝐷𝑖𝑟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(prior)</a:t>
                </a:r>
                <a:endParaRPr lang="en-US" sz="1800" dirty="0">
                  <a:latin typeface="Aptos" panose="020B00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1371600" marR="0" indent="0">
                  <a:lnSpc>
                    <a:spcPct val="116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𝑀𝑢𝑙𝑡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(likelihood)</a:t>
                </a:r>
                <a:endParaRPr lang="el-GR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l-GR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i="1" dirty="0"/>
                  <a:t> </a:t>
                </a:r>
                <a:r>
                  <a:rPr lang="el-GR" sz="1800" dirty="0"/>
                  <a:t>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nary>
                          <m:naryPr>
                            <m:chr m:val="∏"/>
                            <m:limLoc m:val="undOvr"/>
                            <m:supHide m:val="on"/>
                            <m:ctrlPr>
                              <a:rPr lang="el-G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l-G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l-G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nary>
                      </m:den>
                    </m:f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l-G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l-G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l-G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sz="1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l-G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l-G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l-G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l-GR" sz="1800" dirty="0"/>
                  <a:t> ∝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l-G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l-G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l-G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l-G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l-G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800" dirty="0"/>
                  <a:t>=</a:t>
                </a:r>
              </a:p>
              <a:p>
                <a:pPr marL="0" indent="0">
                  <a:buNone/>
                </a:pPr>
                <a:r>
                  <a:rPr lang="en-US" sz="1800" dirty="0"/>
                  <a:t>=</a:t>
                </a:r>
                <a:r>
                  <a:rPr lang="el-GR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l-G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l-G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l-G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l-G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l-G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𝐷𝑖𝑟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l-GR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415183-71B1-7035-4A27-DAC88D58E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140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4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FE05-6F92-9E43-4FC7-9810B53D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Key Findings and 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9872-484E-3138-FBD1-BB871A52F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Individual Predictions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Personalized risk assessment for medical conditions.</a:t>
            </a:r>
          </a:p>
          <a:p>
            <a:r>
              <a:rPr lang="en-US" dirty="0">
                <a:ea typeface="+mn-lt"/>
                <a:cs typeface="+mn-lt"/>
              </a:rPr>
              <a:t>Example: Assessing hypertension risk in sedentary, overweight individuals.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Population Insights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Socioeconomic status influences risk (e.g., hypertension, diabetes).</a:t>
            </a:r>
            <a:endParaRPr lang="en-US" dirty="0"/>
          </a:p>
          <a:p>
            <a:pPr marL="0" indent="0"/>
            <a:r>
              <a:rPr lang="en-US" dirty="0">
                <a:ea typeface="+mn-lt"/>
                <a:cs typeface="+mn-lt"/>
              </a:rPr>
              <a:t>  Supports targeted public health strategies.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Intervention Analysis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Example: Regular physical activity reduces hypertension likelihood by ~25%.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2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1429</Words>
  <Application>Microsoft Office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Times New Roman</vt:lpstr>
      <vt:lpstr>office theme</vt:lpstr>
      <vt:lpstr>A Bayesian Network Approach for Cardiovascular Risk Prediction</vt:lpstr>
      <vt:lpstr>Bayesian Networks in Cardiovascular Research</vt:lpstr>
      <vt:lpstr>Building the Bayesian Network </vt:lpstr>
      <vt:lpstr>Building the Bayesian Network</vt:lpstr>
      <vt:lpstr>The Greedy Thick Thinning algorithm</vt:lpstr>
      <vt:lpstr>The Greedy Thick Thinning algorithm</vt:lpstr>
      <vt:lpstr>The Dirichlet Multinomial Bayesian Model</vt:lpstr>
      <vt:lpstr>The Dirichlet Multinomial Bayesian Model</vt:lpstr>
      <vt:lpstr>Key Findings and Use Cases</vt:lpstr>
      <vt:lpstr>Enhancements and Broader Applications</vt:lpstr>
      <vt:lpstr>Citations</vt:lpstr>
      <vt:lpstr>PowerPoint Presentation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Bayesian Network Approach for Cardiovascular Risk Prediction</dc:title>
  <dc:creator/>
  <cp:lastModifiedBy>MitsisKoutoukis Alexandros</cp:lastModifiedBy>
  <cp:revision>183</cp:revision>
  <dcterms:created xsi:type="dcterms:W3CDTF">2025-01-19T07:11:07Z</dcterms:created>
  <dcterms:modified xsi:type="dcterms:W3CDTF">2025-01-20T14:29:00Z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6f45a85-9097-4dc0-bec1-2103746497f6_Enabled">
    <vt:lpwstr>true</vt:lpwstr>
  </property>
  <property fmtid="{D5CDD505-2E9C-101B-9397-08002B2CF9AE}" pid="3" name="MSIP_Label_66f45a85-9097-4dc0-bec1-2103746497f6_SetDate">
    <vt:lpwstr>2025-01-20T13:20:42Z</vt:lpwstr>
  </property>
  <property fmtid="{D5CDD505-2E9C-101B-9397-08002B2CF9AE}" pid="4" name="MSIP_Label_66f45a85-9097-4dc0-bec1-2103746497f6_Method">
    <vt:lpwstr>Standard</vt:lpwstr>
  </property>
  <property fmtid="{D5CDD505-2E9C-101B-9397-08002B2CF9AE}" pid="5" name="MSIP_Label_66f45a85-9097-4dc0-bec1-2103746497f6_Name">
    <vt:lpwstr>For Internal Use</vt:lpwstr>
  </property>
  <property fmtid="{D5CDD505-2E9C-101B-9397-08002B2CF9AE}" pid="6" name="MSIP_Label_66f45a85-9097-4dc0-bec1-2103746497f6_SiteId">
    <vt:lpwstr>4f1b3dbb-846d-4206-92b5-ac1cf048dbb2</vt:lpwstr>
  </property>
  <property fmtid="{D5CDD505-2E9C-101B-9397-08002B2CF9AE}" pid="7" name="MSIP_Label_66f45a85-9097-4dc0-bec1-2103746497f6_ActionId">
    <vt:lpwstr>5f56e3bc-53bb-41a3-9f04-6ad16ce36bf3</vt:lpwstr>
  </property>
  <property fmtid="{D5CDD505-2E9C-101B-9397-08002B2CF9AE}" pid="8" name="MSIP_Label_66f45a85-9097-4dc0-bec1-2103746497f6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Make sure that the recipients are eligible to receive these information.</vt:lpwstr>
  </property>
</Properties>
</file>