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00A90-CC60-46AD-8939-10A121D13C35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6B7B1-03DD-4FD5-A656-33469B43C2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046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3998-3FCC-C6A6-C16C-75DCCADCB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B965C-6812-09AB-2699-09B4561F0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36FE-1707-EFA6-4976-AA00BEFF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101A-A3E8-D3F7-181F-7218DEF4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B641-E221-179E-B15D-A48EF6CF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051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4B7B-66F5-E896-344D-686C942F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4A938-F9C5-D8BB-1D03-0A5CAEE5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EA8A4-14A0-993E-6A45-DE7687D8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4629-1BA2-F5C8-0B20-C86C8577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BA798-F70F-65AA-DDC5-10E80D9B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341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D02C4-C8A6-BDCE-EB22-8C174813F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F1F1D-2F87-1F71-A157-E2FCAB2B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C7EC-9243-3BD2-125A-7028FE31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5A20-F465-9F09-2678-E1FF9961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AA6E-D405-E5CB-62D8-48D24642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739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4045-BCC2-E4A4-485A-F84CAAC8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968E-242B-EDBD-6ECB-686EA072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327-0D11-AF16-64C8-21C35B2A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34C3-8992-21F5-A12A-AA06567F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0B75-6074-184C-7882-F3BF9E42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17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B611-45FA-4DCE-16B1-E0CBD318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F00F-3218-21F9-7F75-CD965C13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D178-1688-D699-3A1C-B98C11A0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3404-78A4-FA37-E2A6-953AB987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A897-360A-30D0-8092-ECD3CCAB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229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1027-349C-82B6-FE9A-0D047138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9E64-538F-C7C1-0757-34C841989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56277-FEEF-FA90-6306-95632D4A0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9796E-187B-91D2-CA62-4A2398B1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0E6E-606E-0388-8111-C4B4D9FF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0374E-0A5E-6B2E-333C-4D618E24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889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C0C2-D017-CABE-9C24-C901CB3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2BFB4-3CEB-D5BE-178C-1D9241B42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6DA55-18F1-9372-4E6C-17ACA9C3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74C3D-951B-B90A-6929-DD0551B4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0E9A1-0A8A-FCD0-1AB9-FEDA82BDC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3B02B-F883-F7D6-EB8B-BF2FC593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49369-B1E5-5FCB-A62C-34390FF9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E7E12-E7C7-2C67-C44E-0DE96768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63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CE53-3666-0CE1-A88F-F687DE71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4BDF9-C2DC-7D22-AF71-920A2F5C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6527A-0160-9B05-2D8D-AEB714FF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4D148-6D38-2D40-EF8C-151E1220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570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D0E78-BDC8-BD7A-75FB-4EAB8AD1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CC16A-177A-33F8-58D7-DA11B34E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9C6A-524E-986F-26B4-62E12134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957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A4DF-6A76-8800-D76D-3F63E7F9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F84E-0D86-8FF6-AEA3-805CABA8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CE1F8-25C4-E521-A598-7800D6357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26341-23DF-9320-D3B3-6330D461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B2037-A80E-689E-9C30-BBE47130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27D0-E10C-8C32-540E-D7344FA9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11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1DBA-9FEB-CE0D-DC39-85E383BF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1608B-2F78-ECE7-2F52-E5E940A73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55189-3E52-4338-1A5B-B1183E1E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A6C1-CC6A-18B8-ED33-9C5C70B4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9927F-EDFF-D711-196E-3E4F7EE7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C86FF-A43E-AD52-82C5-623D867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90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EBD75-6E41-F5BA-58A8-44CCA80C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E95BA-38B5-A9E2-5E6B-221C841B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66A8-FC35-74D9-F06C-4ADB39741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E3615-B23D-40BA-8A11-B533D4FE0AEE}" type="datetimeFigureOut">
              <a:rPr lang="el-GR" smtClean="0"/>
              <a:t>20/1/2025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6224-337E-AD63-A5BC-C9671753A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ADDE-9D94-5A74-AB43-F1A347AEA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56E83-BAC0-4249-A8D7-B048B84A8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087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7C3A-998F-0505-9B24-087128D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Greedy Thick Thinning algorithm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5F54-24FF-38C8-90C8-3E07639C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to create the structure of the Bayesian network based on Data.</a:t>
            </a:r>
          </a:p>
          <a:p>
            <a:r>
              <a:rPr lang="en-US" dirty="0"/>
              <a:t>Computationally Efficient as iteratively adds and removes edges, focusing on improving the network incrementally rather than exploring all possible structures.</a:t>
            </a:r>
          </a:p>
          <a:p>
            <a:r>
              <a:rPr lang="en-US" dirty="0"/>
              <a:t>Suitable for Large-Scale Problems as it choses the minimum block set to conduct its independence tests.</a:t>
            </a:r>
          </a:p>
          <a:p>
            <a:r>
              <a:rPr lang="en-US" dirty="0"/>
              <a:t>Performs well even when the data is sparce.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5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F451-8F34-4067-47B6-F311106A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Greedy Thick Thinning algorithm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AD690-2F5F-36E1-A4AE-D5F31080F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z="1800" b="1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Phase 1</a:t>
                </a: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16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Computes mutual information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l-GR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) of each pair of nodes as a measure of closeness and creates a draft based on this information and d-separation.(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/>
                      <m:t>utual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information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l-GR" sz="16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l-GR" sz="16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l-GR" sz="16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l-GR" sz="16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𝑜𝑔</m:t>
                    </m:r>
                    <m:f>
                      <m:fPr>
                        <m:ctrlP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)</a:t>
                </a:r>
              </a:p>
              <a:p>
                <a:r>
                  <a:rPr lang="en-US" sz="1800" b="1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Phase 2 (Thickening)</a:t>
                </a: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16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Conducts Conditional Independence test  </a:t>
                </a:r>
                <a14:m>
                  <m:oMath xmlns:m="http://schemas.openxmlformats.org/officeDocument/2006/math">
                    <m:r>
                      <a:rPr lang="el-GR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of each pair of nodes rejected in Phase 1 conditioned on the minimum block set and </a:t>
                </a:r>
                <a:r>
                  <a:rPr lang="en-US" sz="18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enriches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the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draft from Phase 1.(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Kullback</m:t>
                    </m:r>
                    <m:r>
                      <m:rPr>
                        <m:nor/>
                      </m:rPr>
                      <a:rPr lang="en-US" sz="1800"/>
                      <m:t>-</m:t>
                    </m:r>
                    <m:r>
                      <m:rPr>
                        <m:nor/>
                      </m:rPr>
                      <a:rPr lang="en-US" sz="1800"/>
                      <m:t>Leibler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/>
                      <m:t>cross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/>
                      <m:t>entropy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l-GR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𝑜𝑔</m:t>
                    </m:r>
                    <m:f>
                      <m:f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8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</a:endParaRPr>
              </a:p>
              <a:p>
                <a:r>
                  <a:rPr lang="en-US" sz="1800" b="1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Phase 3 (Thinning)</a:t>
                </a: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16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For nodes with multiple open paths connecting them.</a:t>
                </a:r>
                <a:r>
                  <a:rPr lang="en-US" sz="18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Chooses one of them and removes it temporarily. Conduct a CI test on the condition of the minimum block set. If the two nodes are dependent, add this arc back, otherwise remove the arc permanently</a:t>
                </a:r>
                <a:r>
                  <a:rPr lang="en-US" sz="18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. Repeats until </a:t>
                </a:r>
                <a:r>
                  <a:rPr lang="en-US" sz="1800">
                    <a:latin typeface="Times New Roman" panose="02020603050405020304" pitchFamily="18" charset="0"/>
                    <a:ea typeface="Aptos" panose="020B0004020202020204" pitchFamily="34" charset="0"/>
                  </a:rPr>
                  <a:t>all arcs are </a:t>
                </a:r>
                <a:r>
                  <a:rPr lang="en-US" sz="18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checked.</a:t>
                </a:r>
                <a:endParaRPr lang="en-US" sz="18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</a:endParaRPr>
              </a:p>
              <a:p>
                <a:pPr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	</a:t>
                </a:r>
                <a:endParaRPr lang="en-US" sz="1800" b="1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n-US" sz="1800" b="1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AD690-2F5F-36E1-A4AE-D5F31080F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2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19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C121-17CA-7929-BAE9-AE61F54E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The Dirichlet Multinomial Bayesian Model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B8D-5F22-E40E-0DDA-E83674C4B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The Multinomial Distribution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The Multinomial Distribution is a Generalization of the Binomial Distribution.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7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l-GR" sz="17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! … </m:t>
                          </m:r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l-GR" sz="17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700" i="1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marR="0" lvl="0" indent="0">
                  <a:lnSpc>
                    <a:spcPct val="116000"/>
                  </a:lnSpc>
                  <a:buNone/>
                </a:pPr>
                <a:r>
                  <a:rPr lang="el-GR" sz="1200" i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= total count of observations.</a:t>
                </a:r>
                <a:endParaRPr lang="el-GR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>
                  <a:lnSpc>
                    <a:spcPct val="116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 = counts for category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.</a:t>
                </a:r>
                <a:endParaRPr lang="el-GR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 = probability for category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l-GR" sz="1700" b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 </a:t>
                </a:r>
                <a:r>
                  <a:rPr lang="el-GR" sz="1700" b="1" dirty="0" err="1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Dirichlet</a:t>
                </a:r>
                <a:r>
                  <a:rPr lang="el-GR" sz="1700" b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l-GR" sz="1700" b="1" dirty="0" err="1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Distribution</a:t>
                </a:r>
                <a:r>
                  <a:rPr lang="el-GR" sz="1700" b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n-US" sz="1700" b="1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It</a:t>
                </a:r>
                <a:r>
                  <a:rPr lang="el-GR" sz="17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el-GR" sz="17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multivariate</a:t>
                </a:r>
                <a:r>
                  <a:rPr lang="el-GR" sz="17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generalization</a:t>
                </a:r>
                <a:r>
                  <a:rPr lang="el-GR" sz="17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of the </a:t>
                </a: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beta</a:t>
                </a:r>
                <a:r>
                  <a:rPr lang="el-GR" sz="17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distribution</a:t>
                </a:r>
                <a:r>
                  <a:rPr lang="en-US" sz="17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.</a:t>
                </a:r>
                <a:endParaRPr lang="en-US" sz="1700" b="1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28600" lvl="1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n-US" sz="17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l-GR" sz="17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l-GR" sz="17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7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7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7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17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7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l-GR" sz="1700" i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 </a:t>
                </a:r>
                <a:endParaRPr lang="el-GR" sz="17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l-GR" sz="1200" i="1" dirty="0" err="1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</a:t>
                </a:r>
                <a:r>
                  <a:rPr lang="el-GR" sz="1200" i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l-GR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0≤</m:t>
                    </m:r>
                    <m:sSubSup>
                      <m:sSubSup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 </m:t>
                        </m:r>
                      </m:sup>
                    </m:sSubSup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≤1 ∀</m:t>
                    </m:r>
                    <m:r>
                      <a:rPr lang="el-GR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l-GR" sz="1200" dirty="0"/>
                  <a:t> </a:t>
                </a:r>
                <a14:m>
                  <m:oMath xmlns:m="http://schemas.openxmlformats.org/officeDocument/2006/math">
                    <m:r>
                      <a:rPr lang="el-GR" sz="1200" i="1"/>
                      <m:t>𝐵</m:t>
                    </m:r>
                    <m:d>
                      <m:dPr>
                        <m:ctrlPr>
                          <a:rPr lang="el-GR" sz="1200" i="1"/>
                        </m:ctrlPr>
                      </m:dPr>
                      <m:e>
                        <m:r>
                          <a:rPr lang="el-GR" sz="1200" i="1"/>
                          <m:t>𝑎</m:t>
                        </m:r>
                      </m:e>
                    </m:d>
                    <m:r>
                      <a:rPr lang="en-US" sz="1200" i="1"/>
                      <m:t>=</m:t>
                    </m:r>
                    <m:f>
                      <m:fPr>
                        <m:ctrlPr>
                          <a:rPr lang="el-GR" sz="1200" i="1"/>
                        </m:ctrlPr>
                      </m:fPr>
                      <m:num>
                        <m:sSub>
                          <m:sSubPr>
                            <m:ctrlPr>
                              <a:rPr lang="el-GR" sz="12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200"/>
                              <m:t>Π</m:t>
                            </m:r>
                          </m:e>
                          <m:sub>
                            <m:r>
                              <a:rPr lang="el-GR" sz="1200" i="1"/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1200"/>
                          <m:t>Γ</m:t>
                        </m:r>
                        <m:d>
                          <m:dPr>
                            <m:ctrlPr>
                              <a:rPr lang="el-GR" sz="12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200" i="1"/>
                                </m:ctrlPr>
                              </m:sSubPr>
                              <m:e>
                                <m:r>
                                  <a:rPr lang="el-GR" sz="1200" i="1"/>
                                  <m:t>𝛼</m:t>
                                </m:r>
                              </m:e>
                              <m:sub>
                                <m:r>
                                  <a:rPr lang="el-GR" sz="1200" i="1"/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1200"/>
                          <m:t>Γ</m:t>
                        </m:r>
                        <m:d>
                          <m:dPr>
                            <m:ctrlPr>
                              <a:rPr lang="el-GR" sz="12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2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200"/>
                                  <m:t>Σ</m:t>
                                </m:r>
                              </m:e>
                              <m:sub>
                                <m:r>
                                  <a:rPr lang="el-GR" sz="1200" i="1"/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sz="1200" i="1"/>
                                </m:ctrlPr>
                              </m:sSubPr>
                              <m:e>
                                <m:r>
                                  <a:rPr lang="el-GR" sz="1200" i="1"/>
                                  <m:t>𝛼</m:t>
                                </m:r>
                              </m:e>
                              <m:sub>
                                <m:r>
                                  <a:rPr lang="el-GR" sz="1200" i="1"/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200" dirty="0"/>
                  <a:t>.</a:t>
                </a:r>
              </a:p>
              <a:p>
                <a:pPr mar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n-US" sz="1300" dirty="0"/>
              </a:p>
              <a:p>
                <a:pPr mar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n-US" sz="1300" dirty="0"/>
              </a:p>
              <a:p>
                <a:pPr mar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l-GR" sz="1300" dirty="0"/>
              </a:p>
              <a:p>
                <a:pPr marL="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l-GR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sz="1600" b="1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457200">
                  <a:lnSpc>
                    <a:spcPct val="116000"/>
                  </a:lnSpc>
                  <a:spcAft>
                    <a:spcPts val="800"/>
                  </a:spcAft>
                </a:pPr>
                <a:endParaRPr lang="en-US" sz="1400" b="1" dirty="0">
                  <a:latin typeface="Times New Roman" panose="020206030504050203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marR="0" lv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l-GR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B8D-5F22-E40E-0DDA-E83674C4B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2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22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1479-EB33-9DD6-B8B5-3975A3D5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The Dirichlet Multinomial Bayesian Model</a:t>
            </a:r>
            <a:endParaRPr lang="el-G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15183-71B1-7035-4A27-DAC88D58E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Posterior</a:t>
                </a:r>
                <a:endParaRPr lang="en-US" sz="3600" b="1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Suppose that </a:t>
                </a: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137160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𝐷𝑖𝑟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(prior)</a:t>
                </a:r>
                <a:endParaRPr lang="en-US" sz="1800" dirty="0"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137160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𝑀𝑢𝑙𝑡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(likelihood)</a:t>
                </a: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i="1" dirty="0"/>
                  <a:t> </a:t>
                </a:r>
                <a:r>
                  <a:rPr lang="el-GR" sz="1800" dirty="0"/>
                  <a:t>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l-G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l-GR" sz="1800" dirty="0"/>
                  <a:t> ∝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800" dirty="0"/>
                  <a:t>=</a:t>
                </a:r>
              </a:p>
              <a:p>
                <a:pPr marL="0" indent="0">
                  <a:buNone/>
                </a:pPr>
                <a:r>
                  <a:rPr lang="en-US" sz="1800" dirty="0"/>
                  <a:t>=</a:t>
                </a:r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l-G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l-G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800" i="1"/>
                      <m:t>~</m:t>
                    </m:r>
                    <m:r>
                      <a:rPr lang="en-US" sz="1800" i="1"/>
                      <m:t>𝐷𝑖𝑟</m:t>
                    </m:r>
                    <m:r>
                      <a:rPr lang="en-US" sz="1800" i="1"/>
                      <m:t>(</m:t>
                    </m:r>
                    <m:r>
                      <a:rPr lang="en-US" sz="1800" i="1"/>
                      <m:t>𝑎</m:t>
                    </m:r>
                    <m:r>
                      <a:rPr lang="en-US" sz="1800" i="1"/>
                      <m:t>+</m:t>
                    </m:r>
                    <m:r>
                      <a:rPr lang="en-US" sz="1800" i="1"/>
                      <m:t>𝑛</m:t>
                    </m:r>
                    <m:r>
                      <a:rPr lang="en-US" sz="1800" i="1"/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l-GR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15183-71B1-7035-4A27-DAC88D58E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140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4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376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Times New Roman</vt:lpstr>
      <vt:lpstr>Office Theme</vt:lpstr>
      <vt:lpstr>The Greedy Thick Thinning algorithm</vt:lpstr>
      <vt:lpstr>The Greedy Thick Thinning algorithm</vt:lpstr>
      <vt:lpstr>The Dirichlet Multinomial Bayesian Model</vt:lpstr>
      <vt:lpstr>The Dirichlet Multinomial Bayesian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Νικόλαος Ντέιτς</dc:creator>
  <cp:lastModifiedBy>Νικόλαος Ντέιτς</cp:lastModifiedBy>
  <cp:revision>2</cp:revision>
  <dcterms:created xsi:type="dcterms:W3CDTF">2025-01-20T07:06:07Z</dcterms:created>
  <dcterms:modified xsi:type="dcterms:W3CDTF">2025-01-20T08:58:12Z</dcterms:modified>
</cp:coreProperties>
</file>