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7AB1D-71C1-AA74-6379-1EA970A590C4}" v="105" dt="2025-01-19T09:26:37.409"/>
    <p1510:client id="{E5B914C7-5712-69D8-2776-EB18F989526E}" v="202" dt="2025-01-19T10:12:3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5400" dirty="0">
                <a:latin typeface="Aptos"/>
                <a:ea typeface="+mj-lt"/>
                <a:cs typeface="+mj-lt"/>
              </a:rPr>
              <a:t>Insights and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0B67F4-E13A-6266-55B9-DB943F51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62" y="186813"/>
            <a:ext cx="5257798" cy="726224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2400" dirty="0"/>
              <a:t>Building the Bayesian Network</a:t>
            </a:r>
          </a:p>
          <a:p>
            <a:endParaRPr lang="en-US" sz="2200"/>
          </a:p>
        </p:txBody>
      </p:sp>
      <p:pic>
        <p:nvPicPr>
          <p:cNvPr id="6" name="Content Placeholder 5" descr="A diagram of a network&#10;&#10;AI-generated content may be incorrect.">
            <a:extLst>
              <a:ext uri="{FF2B5EF4-FFF2-40B4-BE49-F238E27FC236}">
                <a16:creationId xmlns:a16="http://schemas.microsoft.com/office/drawing/2014/main" id="{C38B9DD5-10CF-39C6-A7A2-EC8AF4C6B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94" y="782912"/>
            <a:ext cx="4960705" cy="524083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1B8BB63-4903-369C-E7CC-8578E2A9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10" y="909144"/>
            <a:ext cx="6217868" cy="509022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A295BF2-BF63-D89C-7126-54CB85EB1778}"/>
              </a:ext>
            </a:extLst>
          </p:cNvPr>
          <p:cNvSpPr txBox="1">
            <a:spLocks/>
          </p:cNvSpPr>
          <p:nvPr/>
        </p:nvSpPr>
        <p:spPr>
          <a:xfrm>
            <a:off x="8115033" y="610433"/>
            <a:ext cx="2416443" cy="3387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Variables in model</a:t>
            </a:r>
            <a:endParaRPr lang="en-US" dirty="0"/>
          </a:p>
          <a:p>
            <a:endParaRPr lang="en-US" sz="220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CB253A-BB9B-FEE9-1819-04DE769E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Model Development and Methods​</a:t>
            </a:r>
          </a:p>
        </p:txBody>
      </p:sp>
    </p:spTree>
    <p:extLst>
      <p:ext uri="{BB962C8B-B14F-4D97-AF65-F5344CB8AC3E}">
        <p14:creationId xmlns:p14="http://schemas.microsoft.com/office/powerpoint/2010/main" val="104799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038D-A69A-EC57-3EDF-203F0F1F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Building the Bayesian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3DFF-4428-126E-4614-BDC6BAB9C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Data: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Source: Annual health assessments (2012–2016), 205,087 cleaned records.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Variables: Non-modifiable (e.g., age, sex), Modifiable (e.g., BMI, smoking, activity), Medical conditions (e.g., hypertension, diabetes).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Methodology: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Structure Learning: Greedy Thick Thinning (GTT) algorithm for dependencies.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Expert Refinement: Added 15 edges, reversed 7 connections.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Probability Estimation: Multinomial-Dirichlet with uniform priors.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Validation:</a:t>
            </a:r>
            <a:r>
              <a:rPr lang="en-US" dirty="0">
                <a:ea typeface="+mn-lt"/>
                <a:cs typeface="+mn-lt"/>
              </a:rPr>
              <a:t> 5-fold cross-validation achieving predictive accuracies of 91–93%.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131F-8984-9419-BD50-C6C113C7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Model Development and Methods</a:t>
            </a:r>
          </a:p>
        </p:txBody>
      </p:sp>
    </p:spTree>
    <p:extLst>
      <p:ext uri="{BB962C8B-B14F-4D97-AF65-F5344CB8AC3E}">
        <p14:creationId xmlns:p14="http://schemas.microsoft.com/office/powerpoint/2010/main" val="280437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FE05-6F92-9E43-4FC7-9810B53D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Key Findings and 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9872-484E-3138-FBD1-BB871A52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Individual Predictions: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Personalized risk assessment for medical conditions.</a:t>
            </a:r>
          </a:p>
          <a:p>
            <a:r>
              <a:rPr lang="en-US" dirty="0">
                <a:ea typeface="+mn-lt"/>
                <a:cs typeface="+mn-lt"/>
              </a:rPr>
              <a:t>Example: Assessing hypertension risk in sedentary, overweight individuals.</a:t>
            </a:r>
          </a:p>
          <a:p>
            <a:r>
              <a:rPr lang="en-US" b="1" dirty="0">
                <a:ea typeface="+mn-lt"/>
                <a:cs typeface="+mn-lt"/>
              </a:rPr>
              <a:t>Population Insights: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Socioeconomic status influences risk (e.g., hypertension, diabetes).</a:t>
            </a:r>
            <a:endParaRPr lang="en-US" dirty="0"/>
          </a:p>
          <a:p>
            <a:pPr marL="0" indent="0"/>
            <a:r>
              <a:rPr lang="en-US" dirty="0">
                <a:ea typeface="+mn-lt"/>
                <a:cs typeface="+mn-lt"/>
              </a:rPr>
              <a:t>  Supports targeted public health strategies.</a:t>
            </a:r>
          </a:p>
          <a:p>
            <a:r>
              <a:rPr lang="en-US" b="1" dirty="0">
                <a:ea typeface="+mn-lt"/>
                <a:cs typeface="+mn-lt"/>
              </a:rPr>
              <a:t>Intervention Analysis: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Example: Regular physical activity reduces hypertension likelihood by ~25%.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1B306-D84C-929E-C231-8221A962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and Insights</a:t>
            </a:r>
          </a:p>
        </p:txBody>
      </p:sp>
    </p:spTree>
    <p:extLst>
      <p:ext uri="{BB962C8B-B14F-4D97-AF65-F5344CB8AC3E}">
        <p14:creationId xmlns:p14="http://schemas.microsoft.com/office/powerpoint/2010/main" val="347142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5A23-EA51-FD43-9DCC-4814373D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Enhancements and Broader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12DD-095C-EDFB-ADA5-AD65C8B4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Dynamic Modeling:</a:t>
            </a:r>
            <a:r>
              <a:rPr lang="en-US" dirty="0">
                <a:ea typeface="+mn-lt"/>
                <a:cs typeface="+mn-lt"/>
              </a:rPr>
              <a:t> Track changes in risk factors over time.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Expanded Scope:</a:t>
            </a:r>
            <a:r>
              <a:rPr lang="en-US" dirty="0">
                <a:ea typeface="+mn-lt"/>
                <a:cs typeface="+mn-lt"/>
              </a:rPr>
              <a:t> Include diverse populations for generalizability.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New Variables:</a:t>
            </a:r>
            <a:r>
              <a:rPr lang="en-US" dirty="0">
                <a:ea typeface="+mn-lt"/>
                <a:cs typeface="+mn-lt"/>
              </a:rPr>
              <a:t> Add diet, alcohol use, and genetics for richer predictions.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Real-Time Data:</a:t>
            </a:r>
            <a:r>
              <a:rPr lang="en-US" dirty="0">
                <a:ea typeface="+mn-lt"/>
                <a:cs typeface="+mn-lt"/>
              </a:rPr>
              <a:t> Integrate wearable devices and electronic health records.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Cost-Effectiveness Analysis:</a:t>
            </a:r>
            <a:r>
              <a:rPr lang="en-US" dirty="0">
                <a:ea typeface="+mn-lt"/>
                <a:cs typeface="+mn-lt"/>
              </a:rPr>
              <a:t> Evaluate financial implications of interventions.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E793C-6371-0316-7C29-31E719D1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62821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Insights and Applications </vt:lpstr>
      <vt:lpstr>Building the Bayesian Network </vt:lpstr>
      <vt:lpstr>Building the Bayesian Network</vt:lpstr>
      <vt:lpstr>Key Findings and Use Cases</vt:lpstr>
      <vt:lpstr>Enhancements and Broader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170</cp:revision>
  <dcterms:created xsi:type="dcterms:W3CDTF">2025-01-19T07:11:07Z</dcterms:created>
  <dcterms:modified xsi:type="dcterms:W3CDTF">2025-01-19T10:16:21Z</dcterms:modified>
</cp:coreProperties>
</file>