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5" r:id="rId1"/>
  </p:sldMasterIdLst>
  <p:sldIdLst>
    <p:sldId id="256" r:id="rId2"/>
    <p:sldId id="277" r:id="rId3"/>
    <p:sldId id="257" r:id="rId4"/>
    <p:sldId id="261" r:id="rId5"/>
    <p:sldId id="262" r:id="rId6"/>
    <p:sldId id="276" r:id="rId7"/>
    <p:sldId id="266" r:id="rId8"/>
    <p:sldId id="269" r:id="rId9"/>
    <p:sldId id="270" r:id="rId10"/>
    <p:sldId id="271" r:id="rId11"/>
    <p:sldId id="278" r:id="rId12"/>
    <p:sldId id="272" r:id="rId13"/>
    <p:sldId id="273" r:id="rId14"/>
    <p:sldId id="274" r:id="rId15"/>
    <p:sldId id="282" r:id="rId16"/>
    <p:sldId id="265" r:id="rId17"/>
    <p:sldId id="267" r:id="rId18"/>
    <p:sldId id="268" r:id="rId19"/>
    <p:sldId id="275" r:id="rId20"/>
    <p:sldId id="279" r:id="rId21"/>
    <p:sldId id="280" r:id="rId22"/>
    <p:sldId id="281" r:id="rId2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42AD2F63-E51B-4805-BE79-7509C3AA7298}">
          <p14:sldIdLst>
            <p14:sldId id="256"/>
            <p14:sldId id="277"/>
            <p14:sldId id="257"/>
            <p14:sldId id="261"/>
            <p14:sldId id="262"/>
            <p14:sldId id="276"/>
            <p14:sldId id="266"/>
            <p14:sldId id="269"/>
            <p14:sldId id="270"/>
            <p14:sldId id="271"/>
            <p14:sldId id="278"/>
            <p14:sldId id="272"/>
            <p14:sldId id="273"/>
            <p14:sldId id="274"/>
            <p14:sldId id="282"/>
            <p14:sldId id="265"/>
            <p14:sldId id="267"/>
            <p14:sldId id="268"/>
            <p14:sldId id="275"/>
            <p14:sldId id="279"/>
            <p14:sldId id="280"/>
            <p14:sldId id="28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9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B46157-13FC-DAE8-6BAF-68B08F28F0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9816166-FECD-DE2D-0307-CD2203E032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2C95506-1994-D48A-0D33-DF4C22411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AA57F-7B9F-4786-B8E6-CD2AEF889471}" type="datetimeFigureOut">
              <a:rPr lang="ru-RU" smtClean="0"/>
              <a:t>02.03.2023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CB37BEE-80B1-646F-23B2-1B41C123B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BD89FC5-E656-4E7D-F5CF-928926BA0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3B195-15D7-48ED-A43A-3A964921D3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349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F982BD-8357-F56E-8AD5-4D9E86A73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70DD6D0-4008-2AA4-BE24-4F3342C0A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E581034-96DF-0290-C758-4A02A77CE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AA57F-7B9F-4786-B8E6-CD2AEF889471}" type="datetimeFigureOut">
              <a:rPr lang="ru-RU" smtClean="0"/>
              <a:t>02.03.2023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6C33DD5-D6FB-D860-236D-E6D0A9BF0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E595636-0930-BF53-9119-2B0626BDE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3B195-15D7-48ED-A43A-3A964921D3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8420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2A04CFC-78DD-3A9D-C92E-F36D4049C6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F6C3C91-61D7-7D02-4938-791946A08F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C748035-E06F-BAB6-69EE-5879FF5A3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AA57F-7B9F-4786-B8E6-CD2AEF889471}" type="datetimeFigureOut">
              <a:rPr lang="ru-RU" smtClean="0"/>
              <a:t>02.03.2023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6693F11-289F-24FE-75C0-E98FE3EAD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A6E443C-5A3F-1FEB-09D2-C314BA111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3B195-15D7-48ED-A43A-3A964921D3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2344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F1EB8B-95FB-A36C-7BCD-9F1CBFCF4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0D7B9C5-9752-3706-9354-3B82C15C5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E711B88-379A-9214-ECEA-2327D5D93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AA57F-7B9F-4786-B8E6-CD2AEF889471}" type="datetimeFigureOut">
              <a:rPr lang="ru-RU" smtClean="0"/>
              <a:t>02.03.2023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B14A054-B533-EA6B-ADF9-D1D66C373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16E676D-2E85-DE7C-E2FA-95BA02C0B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3B195-15D7-48ED-A43A-3A964921D3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4829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AFD53A-812B-E82D-9DA2-F366AB9A9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DF8DE98-5BDA-2A69-57AB-8DB4CB942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7F8C801-7C0A-F1E5-79C7-648273B8E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AA57F-7B9F-4786-B8E6-CD2AEF889471}" type="datetimeFigureOut">
              <a:rPr lang="ru-RU" smtClean="0"/>
              <a:t>02.03.2023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0D08513-ADC7-BC6B-F942-1D1A580DB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E9B7DA9-2A4F-5251-4F7E-E8A31FC7F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3B195-15D7-48ED-A43A-3A964921D3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7938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75E2D7-D0CA-82A6-B09D-7BFABFB84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0F8EC77-9D44-3C79-6045-D150D162E2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C997A7E-BF69-C2EF-A37B-646B3228FA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4B746AA-13BA-BBF1-8BA2-1A5A2E8E6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AA57F-7B9F-4786-B8E6-CD2AEF889471}" type="datetimeFigureOut">
              <a:rPr lang="ru-RU" smtClean="0"/>
              <a:t>02.03.2023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C222478-B3BC-8F8A-B812-935DCB539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332FAEE-2281-15D3-B567-70DD716D8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3B195-15D7-48ED-A43A-3A964921D3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6261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64D493-BA2A-CA05-7EF8-1359AA179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D43C68A-1805-E1BC-F371-E473C29359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B9C1AD1-0E38-9CD0-0100-2C7535E5ED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406ECB0-5C64-EA45-1DFB-F48A80F4DE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D926B03-4BAF-A871-0DE1-D23FEB721C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9D4698E-5AB0-4B06-61A4-9D64AC43C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AA57F-7B9F-4786-B8E6-CD2AEF889471}" type="datetimeFigureOut">
              <a:rPr lang="ru-RU" smtClean="0"/>
              <a:t>02.03.2023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CEC26D8-1A8D-4828-84F6-87508A927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B96E57F-24FE-8AF3-9C87-6DB5DA08F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3B195-15D7-48ED-A43A-3A964921D3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986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2E9442-DF66-AC8E-7D32-9D5FE1E0E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4833482-7297-CB02-F53E-2AEF2554F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AA57F-7B9F-4786-B8E6-CD2AEF889471}" type="datetimeFigureOut">
              <a:rPr lang="ru-RU" smtClean="0"/>
              <a:t>02.03.2023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7196860-6226-9977-7A0D-6DFD4EC47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9BB567B-3BCF-EF06-6C8B-620BC8E6D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3B195-15D7-48ED-A43A-3A964921D3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5348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7800585-54B5-8323-B3CB-79021B0B8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AA57F-7B9F-4786-B8E6-CD2AEF889471}" type="datetimeFigureOut">
              <a:rPr lang="ru-RU" smtClean="0"/>
              <a:t>02.03.2023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7910756-C281-371D-C187-464B18248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9FFB57A-6524-1535-FB75-CC3045B9D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3B195-15D7-48ED-A43A-3A964921D3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0558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A08B75-9D1D-ECCF-DFA5-5EA891DB1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09D229A-6554-751C-397F-EEA9D59BB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13A2384-8E42-FBED-C4C2-00A6B35342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FC99604-7C38-DC25-E752-422FEFBF7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AA57F-7B9F-4786-B8E6-CD2AEF889471}" type="datetimeFigureOut">
              <a:rPr lang="ru-RU" smtClean="0"/>
              <a:t>02.03.2023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00019C3-3A46-3632-0652-6293C585A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FAC6303-EC82-9E04-F16B-264F9F99A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3B195-15D7-48ED-A43A-3A964921D3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6082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7FD39A-0ED7-6598-4BB0-65642E5FA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3E8946C-CC7D-033B-C58F-DC87BA299C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F16C476-FEAA-5037-8AF9-BBDC3A1167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CC8B67E-8376-2DCC-5502-63C508977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AA57F-7B9F-4786-B8E6-CD2AEF889471}" type="datetimeFigureOut">
              <a:rPr lang="ru-RU" smtClean="0"/>
              <a:t>02.03.2023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3488611-171E-768D-6D73-819884D1F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8309576-478E-1752-83F6-B533C31F9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3B195-15D7-48ED-A43A-3A964921D3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2599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871D06-7E1D-A518-3C19-348AA191F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15F2394-1D22-BAFC-F159-4E6D9705FB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61476B2-049A-56AD-1B6E-3F998D49D8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CAA57F-7B9F-4786-B8E6-CD2AEF889471}" type="datetimeFigureOut">
              <a:rPr lang="ru-RU" smtClean="0"/>
              <a:t>02.03.2023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1D91203-FABB-2779-C8BA-D74DD18534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AAC0BB0-8DCF-F5C2-A6BF-4809D04780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13B195-15D7-48ED-A43A-3A964921D3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4452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6" r:id="rId1"/>
    <p:sldLayoutId id="2147483957" r:id="rId2"/>
    <p:sldLayoutId id="2147483958" r:id="rId3"/>
    <p:sldLayoutId id="2147483959" r:id="rId4"/>
    <p:sldLayoutId id="2147483960" r:id="rId5"/>
    <p:sldLayoutId id="2147483961" r:id="rId6"/>
    <p:sldLayoutId id="2147483962" r:id="rId7"/>
    <p:sldLayoutId id="2147483963" r:id="rId8"/>
    <p:sldLayoutId id="2147483964" r:id="rId9"/>
    <p:sldLayoutId id="2147483965" r:id="rId10"/>
    <p:sldLayoutId id="214748396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F4547A-ABA3-E92B-F491-9D40626508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err="1"/>
              <a:t>Миварная</a:t>
            </a:r>
            <a:r>
              <a:rPr lang="ru-RU" dirty="0"/>
              <a:t> экспертная система для технологий машиностроения</a:t>
            </a:r>
          </a:p>
        </p:txBody>
      </p:sp>
    </p:spTree>
    <p:extLst>
      <p:ext uri="{BB962C8B-B14F-4D97-AF65-F5344CB8AC3E}">
        <p14:creationId xmlns:p14="http://schemas.microsoft.com/office/powerpoint/2010/main" val="1864437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C0D672-08EB-DB7F-9E20-BA8C07EAB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Тестирование работы МЭС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A313E235-CB08-BA37-31E7-E79398B74A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764" r="29628"/>
          <a:stretch/>
        </p:blipFill>
        <p:spPr bwMode="auto">
          <a:xfrm>
            <a:off x="1021320" y="1456169"/>
            <a:ext cx="4582117" cy="512935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6CE8DE4-049E-252B-0BEB-AC008496FD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9693" y="1456170"/>
            <a:ext cx="4425140" cy="5129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7237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2C64EC-B485-F5A4-BE6C-32EC45E00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15743"/>
            <a:ext cx="10515600" cy="1325563"/>
          </a:xfrm>
        </p:spPr>
        <p:txBody>
          <a:bodyPr/>
          <a:lstStyle/>
          <a:p>
            <a:r>
              <a:rPr lang="ru-RU" dirty="0"/>
              <a:t>Структура базы знаний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2ABE077-C308-24BC-531B-E02D1CE5FE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95511"/>
            <a:ext cx="12192000" cy="332463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BD2D62A-CB5F-7B4B-7A23-3BE1F6C95217}"/>
              </a:ext>
            </a:extLst>
          </p:cNvPr>
          <p:cNvSpPr txBox="1"/>
          <p:nvPr/>
        </p:nvSpPr>
        <p:spPr>
          <a:xfrm>
            <a:off x="4378036" y="503849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7 правил 39 переменных </a:t>
            </a:r>
          </a:p>
        </p:txBody>
      </p:sp>
    </p:spTree>
    <p:extLst>
      <p:ext uri="{BB962C8B-B14F-4D97-AF65-F5344CB8AC3E}">
        <p14:creationId xmlns:p14="http://schemas.microsoft.com/office/powerpoint/2010/main" val="21882747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26603B-1045-2137-7087-DA7709A35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расчета трудоемкости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90581081-C051-F4B4-6E98-4C4B27B833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4184" y="1825625"/>
            <a:ext cx="10263631" cy="4351338"/>
          </a:xfrm>
        </p:spPr>
      </p:pic>
    </p:spTree>
    <p:extLst>
      <p:ext uri="{BB962C8B-B14F-4D97-AF65-F5344CB8AC3E}">
        <p14:creationId xmlns:p14="http://schemas.microsoft.com/office/powerpoint/2010/main" val="27468884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C7CEEC-64F9-4075-D57C-E4D5B29C2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расчета вероятности выполнения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1DC30B4F-89BC-042C-BF9C-C5A839C310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148" y="2106619"/>
            <a:ext cx="11414488" cy="2497518"/>
          </a:xfrm>
        </p:spPr>
      </p:pic>
    </p:spTree>
    <p:extLst>
      <p:ext uri="{BB962C8B-B14F-4D97-AF65-F5344CB8AC3E}">
        <p14:creationId xmlns:p14="http://schemas.microsoft.com/office/powerpoint/2010/main" val="42464966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C09FA5-7DD1-A042-9AE1-31A0728E7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509" y="14618"/>
            <a:ext cx="10515600" cy="997886"/>
          </a:xfrm>
        </p:spPr>
        <p:txBody>
          <a:bodyPr/>
          <a:lstStyle/>
          <a:p>
            <a:r>
              <a:rPr lang="ru-RU" dirty="0"/>
              <a:t>Выводы: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D90EF5-52D5-570D-EED4-B961F50BB5E2}"/>
              </a:ext>
            </a:extLst>
          </p:cNvPr>
          <p:cNvSpPr txBox="1"/>
          <p:nvPr/>
        </p:nvSpPr>
        <p:spPr>
          <a:xfrm>
            <a:off x="459509" y="920409"/>
            <a:ext cx="11621655" cy="28050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Выбрана наилучшая методология разработки программных средств для машиностроительных предприятий.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Обозначены факторы, оказывающие влияние на создание программных продуктов.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ea typeface="Calibri" panose="020F0502020204030204" pitchFamily="34" charset="0"/>
                <a:cs typeface="Calibri" panose="020F0502020204030204" pitchFamily="34" charset="0"/>
              </a:rPr>
              <a:t>С</a:t>
            </a:r>
            <a:r>
              <a:rPr lang="ru-RU" sz="24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оздана </a:t>
            </a:r>
            <a:r>
              <a:rPr lang="ru-RU" sz="2400" dirty="0" err="1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миварная</a:t>
            </a:r>
            <a:r>
              <a:rPr lang="ru-RU" sz="24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экспертная система, определяющая трудоемкость выполнения задач по разработке ПО, вероятность и оптимальное время </a:t>
            </a:r>
            <a:r>
              <a:rPr lang="ru-RU" sz="2400" dirty="0">
                <a:ea typeface="Calibri" panose="020F0502020204030204" pitchFamily="34" charset="0"/>
                <a:cs typeface="Calibri" panose="020F0502020204030204" pitchFamily="34" charset="0"/>
              </a:rPr>
              <a:t>их</a:t>
            </a:r>
            <a:r>
              <a:rPr lang="ru-RU" sz="24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выполнения.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E6A4D8-BC29-C74A-2CF1-490499867EBE}"/>
              </a:ext>
            </a:extLst>
          </p:cNvPr>
          <p:cNvSpPr txBox="1"/>
          <p:nvPr/>
        </p:nvSpPr>
        <p:spPr>
          <a:xfrm>
            <a:off x="3393182" y="3725472"/>
            <a:ext cx="52201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/>
              <a:t>СПАСИБО ЗА ВНИМАНИЕ!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A6B94C-16CF-11C3-AC3A-EF3740D845C6}"/>
              </a:ext>
            </a:extLst>
          </p:cNvPr>
          <p:cNvSpPr txBox="1"/>
          <p:nvPr/>
        </p:nvSpPr>
        <p:spPr>
          <a:xfrm>
            <a:off x="9294829" y="4833835"/>
            <a:ext cx="28971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dirty="0"/>
              <a:t>Базанова Анастасия Георгиевна ИУ5-82Б</a:t>
            </a:r>
          </a:p>
        </p:txBody>
      </p:sp>
    </p:spTree>
    <p:extLst>
      <p:ext uri="{BB962C8B-B14F-4D97-AF65-F5344CB8AC3E}">
        <p14:creationId xmlns:p14="http://schemas.microsoft.com/office/powerpoint/2010/main" val="34128445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E5BE56-4C1F-63FB-B25B-6738AF3B3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Формула расчета трудоемкости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4FF2D692-B5D0-23CB-2418-5A9F71E3DC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ru-RU" sz="8000" i="1" smtClean="0">
                              <a:effectLst/>
                              <a:latin typeface="Cambria Math" panose="02040503050406030204" pitchFamily="18" charset="0"/>
                              <a:ea typeface="TimesNewRomanPSMT"/>
                            </a:rPr>
                          </m:ctrlPr>
                        </m:eqArrPr>
                        <m:e>
                          <m:r>
                            <a:rPr lang="en-US" sz="6000" i="1">
                              <a:effectLst/>
                              <a:latin typeface="Cambria Math" panose="02040503050406030204" pitchFamily="18" charset="0"/>
                              <a:ea typeface="TimesNewRomanPSMT"/>
                              <a:cs typeface="Calibri" panose="020F0502020204030204" pitchFamily="34" charset="0"/>
                            </a:rPr>
                            <m:t>𝑃𝑀</m:t>
                          </m:r>
                          <m:r>
                            <a:rPr lang="en-US" sz="6000" i="1">
                              <a:effectLst/>
                              <a:latin typeface="Cambria Math" panose="02040503050406030204" pitchFamily="18" charset="0"/>
                              <a:ea typeface="TimesNewRomanPSMT"/>
                              <a:cs typeface="Calibri" panose="020F0502020204030204" pitchFamily="34" charset="0"/>
                            </a:rPr>
                            <m:t>=</m:t>
                          </m:r>
                          <m:r>
                            <a:rPr lang="en-US" sz="6000" i="1">
                              <a:effectLst/>
                              <a:latin typeface="Cambria Math" panose="02040503050406030204" pitchFamily="18" charset="0"/>
                              <a:ea typeface="TimesNewRomanPSMT"/>
                              <a:cs typeface="Calibri" panose="020F0502020204030204" pitchFamily="34" charset="0"/>
                            </a:rPr>
                            <m:t>𝐸𝐴𝐹</m:t>
                          </m:r>
                          <m:r>
                            <a:rPr lang="en-US" sz="6000" i="1">
                              <a:effectLst/>
                              <a:latin typeface="Cambria Math" panose="02040503050406030204" pitchFamily="18" charset="0"/>
                              <a:ea typeface="TimesNewRomanPSMT"/>
                              <a:cs typeface="Calibri" panose="020F0502020204030204" pitchFamily="34" charset="0"/>
                            </a:rPr>
                            <m:t>×</m:t>
                          </m:r>
                          <m:r>
                            <a:rPr lang="en-US" sz="6000" i="1">
                              <a:effectLst/>
                              <a:latin typeface="Cambria Math" panose="02040503050406030204" pitchFamily="18" charset="0"/>
                              <a:ea typeface="TimesNewRomanPSMT"/>
                              <a:cs typeface="Calibri" panose="020F0502020204030204" pitchFamily="34" charset="0"/>
                            </a:rPr>
                            <m:t>𝐴</m:t>
                          </m:r>
                          <m:r>
                            <a:rPr lang="en-US" sz="6000" i="1">
                              <a:effectLst/>
                              <a:latin typeface="Cambria Math" panose="02040503050406030204" pitchFamily="18" charset="0"/>
                              <a:ea typeface="TimesNewRomanPSMT"/>
                              <a:cs typeface="Calibri" panose="020F0502020204030204" pitchFamily="34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ru-RU" sz="8000" i="1">
                                  <a:effectLst/>
                                  <a:latin typeface="Cambria Math" panose="02040503050406030204" pitchFamily="18" charset="0"/>
                                  <a:ea typeface="TimesNewRomanPSMT"/>
                                </a:rPr>
                              </m:ctrlPr>
                            </m:sSupPr>
                            <m:e>
                              <m:r>
                                <a:rPr lang="en-US" sz="6000" i="1">
                                  <a:effectLst/>
                                  <a:latin typeface="Cambria Math" panose="02040503050406030204" pitchFamily="18" charset="0"/>
                                  <a:ea typeface="TimesNewRomanPSMT"/>
                                  <a:cs typeface="Calibri" panose="020F0502020204030204" pitchFamily="34" charset="0"/>
                                </a:rPr>
                                <m:t>𝑆𝐼𝑍𝐸</m:t>
                              </m:r>
                            </m:e>
                            <m:sup>
                              <m:r>
                                <a:rPr lang="en-US" sz="6000" i="1">
                                  <a:effectLst/>
                                  <a:latin typeface="Cambria Math" panose="02040503050406030204" pitchFamily="18" charset="0"/>
                                  <a:ea typeface="TimesNewRomanPSMT"/>
                                  <a:cs typeface="Calibri" panose="020F0502020204030204" pitchFamily="34" charset="0"/>
                                </a:rPr>
                                <m:t>𝐸</m:t>
                              </m:r>
                            </m:sup>
                          </m:sSup>
                          <m:r>
                            <a:rPr lang="ru-RU" sz="6000" i="1">
                              <a:effectLst/>
                              <a:latin typeface="Cambria Math" panose="02040503050406030204" pitchFamily="18" charset="0"/>
                              <a:ea typeface="TimesNewRomanPSMT"/>
                              <a:cs typeface="Calibri" panose="020F0502020204030204" pitchFamily="34" charset="0"/>
                            </a:rPr>
                            <m:t>#</m:t>
                          </m:r>
                        </m:e>
                      </m:eqArr>
                    </m:oMath>
                  </m:oMathPara>
                </a14:m>
                <a:endParaRPr lang="ru-RU" sz="8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ru-RU" sz="19900" i="1" smtClean="0">
                              <a:effectLst/>
                              <a:latin typeface="Cambria Math" panose="02040503050406030204" pitchFamily="18" charset="0"/>
                              <a:ea typeface="TimesNewRomanPSMT"/>
                            </a:rPr>
                          </m:ctrlPr>
                        </m:eqArrPr>
                        <m:e>
                          <m:eqArr>
                            <m:eqArrPr>
                              <m:ctrlPr>
                                <a:rPr lang="ru-RU" sz="5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5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en-US" sz="5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5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sz="5400" i="1">
                                  <a:latin typeface="Cambria Math" panose="02040503050406030204" pitchFamily="18" charset="0"/>
                                </a:rPr>
                                <m:t>×0.01×</m:t>
                              </m:r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ru-RU" sz="5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5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54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5400" i="1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ru-RU" sz="5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5400" i="1">
                                          <a:latin typeface="Cambria Math" panose="02040503050406030204" pitchFamily="18" charset="0"/>
                                        </a:rPr>
                                        <m:t>𝑆𝐹</m:t>
                                      </m:r>
                                    </m:e>
                                    <m:sub>
                                      <m:r>
                                        <a:rPr lang="en-US" sz="5400" i="1">
                                          <a:latin typeface="Cambria Math" panose="02040503050406030204" pitchFamily="18" charset="0"/>
                                        </a:rPr>
                                        <m:t>𝐽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eqArr>
                        </m:e>
                      </m:eqArr>
                    </m:oMath>
                  </m:oMathPara>
                </a14:m>
                <a:endParaRPr lang="ru-RU" sz="8000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4FF2D692-B5D0-23CB-2418-5A9F71E3DC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65431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0E759C83-6E6B-3663-8024-E4D0E9807B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7521005"/>
              </p:ext>
            </p:extLst>
          </p:nvPr>
        </p:nvGraphicFramePr>
        <p:xfrm>
          <a:off x="281708" y="768926"/>
          <a:ext cx="11628583" cy="532014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342339">
                  <a:extLst>
                    <a:ext uri="{9D8B030D-6E8A-4147-A177-3AD203B41FA5}">
                      <a16:colId xmlns:a16="http://schemas.microsoft.com/office/drawing/2014/main" val="4128120362"/>
                    </a:ext>
                  </a:extLst>
                </a:gridCol>
                <a:gridCol w="1811583">
                  <a:extLst>
                    <a:ext uri="{9D8B030D-6E8A-4147-A177-3AD203B41FA5}">
                      <a16:colId xmlns:a16="http://schemas.microsoft.com/office/drawing/2014/main" val="588819910"/>
                    </a:ext>
                  </a:extLst>
                </a:gridCol>
                <a:gridCol w="1675720">
                  <a:extLst>
                    <a:ext uri="{9D8B030D-6E8A-4147-A177-3AD203B41FA5}">
                      <a16:colId xmlns:a16="http://schemas.microsoft.com/office/drawing/2014/main" val="520127629"/>
                    </a:ext>
                  </a:extLst>
                </a:gridCol>
                <a:gridCol w="1782454">
                  <a:extLst>
                    <a:ext uri="{9D8B030D-6E8A-4147-A177-3AD203B41FA5}">
                      <a16:colId xmlns:a16="http://schemas.microsoft.com/office/drawing/2014/main" val="1428721232"/>
                    </a:ext>
                  </a:extLst>
                </a:gridCol>
                <a:gridCol w="1707740">
                  <a:extLst>
                    <a:ext uri="{9D8B030D-6E8A-4147-A177-3AD203B41FA5}">
                      <a16:colId xmlns:a16="http://schemas.microsoft.com/office/drawing/2014/main" val="2226473581"/>
                    </a:ext>
                  </a:extLst>
                </a:gridCol>
                <a:gridCol w="1601006">
                  <a:extLst>
                    <a:ext uri="{9D8B030D-6E8A-4147-A177-3AD203B41FA5}">
                      <a16:colId xmlns:a16="http://schemas.microsoft.com/office/drawing/2014/main" val="2487971200"/>
                    </a:ext>
                  </a:extLst>
                </a:gridCol>
                <a:gridCol w="1707741">
                  <a:extLst>
                    <a:ext uri="{9D8B030D-6E8A-4147-A177-3AD203B41FA5}">
                      <a16:colId xmlns:a16="http://schemas.microsoft.com/office/drawing/2014/main" val="3061373556"/>
                    </a:ext>
                  </a:extLst>
                </a:gridCol>
              </a:tblGrid>
              <a:tr h="54688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1800" u="none" strike="noStrike" dirty="0">
                          <a:effectLst/>
                        </a:rPr>
                        <a:t>Фактор масштаба</a:t>
                      </a:r>
                    </a:p>
                    <a:p>
                      <a:pPr algn="ctr" fontAlgn="ctr"/>
                      <a:r>
                        <a:rPr lang="ru-RU" sz="1400" u="none" strike="noStrike" dirty="0">
                          <a:effectLst/>
                        </a:rPr>
                        <a:t> 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ru-RU" sz="1800" u="none" strike="noStrike" dirty="0">
                          <a:effectLst/>
                        </a:rPr>
                        <a:t>Уровень значимости фактора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423" marR="9423" marT="9423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6771849"/>
                  </a:ext>
                </a:extLst>
              </a:tr>
              <a:tr h="602567">
                <a:tc vMerge="1">
                  <a:txBody>
                    <a:bodyPr/>
                    <a:lstStyle/>
                    <a:p>
                      <a:pPr algn="l" fontAlgn="ctr"/>
                      <a:r>
                        <a:rPr lang="ru-RU" sz="1400" u="none" strike="noStrike" dirty="0">
                          <a:effectLst/>
                        </a:rPr>
                        <a:t> 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u="none" strike="noStrike" dirty="0">
                          <a:effectLst/>
                        </a:rPr>
                        <a:t>Очень низкий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423" marR="9423" marT="94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u="none" strike="noStrike" dirty="0">
                          <a:effectLst/>
                        </a:rPr>
                        <a:t>Низкий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423" marR="9423" marT="94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u="none" strike="noStrike">
                          <a:effectLst/>
                        </a:rPr>
                        <a:t>Средний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423" marR="9423" marT="94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u="none" strike="noStrike" dirty="0">
                          <a:effectLst/>
                        </a:rPr>
                        <a:t>Высокий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423" marR="9423" marT="94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u="none" strike="noStrike" dirty="0">
                          <a:effectLst/>
                        </a:rPr>
                        <a:t>Очень высокий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423" marR="9423" marT="94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u="none" strike="noStrike" dirty="0">
                          <a:effectLst/>
                        </a:rPr>
                        <a:t>Критический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423" marR="9423" marT="9423" marB="0" anchor="ctr"/>
                </a:tc>
                <a:extLst>
                  <a:ext uri="{0D108BD9-81ED-4DB2-BD59-A6C34878D82A}">
                    <a16:rowId xmlns:a16="http://schemas.microsoft.com/office/drawing/2014/main" val="2156099158"/>
                  </a:ext>
                </a:extLst>
              </a:tr>
              <a:tr h="14886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 dirty="0">
                          <a:effectLst/>
                        </a:rPr>
                        <a:t>PREC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423" marR="9423" marT="94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u="none" strike="noStrike" dirty="0">
                          <a:effectLst/>
                        </a:rPr>
                        <a:t>опыт в продукте и платформе отсутствует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423" marR="9423" marT="94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u="none" strike="noStrike">
                          <a:effectLst/>
                        </a:rPr>
                        <a:t>продукт и платформа немного знакомы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423" marR="9423" marT="94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u="none" strike="noStrike" dirty="0">
                          <a:effectLst/>
                        </a:rPr>
                        <a:t>некоторый опыт в продукте и платформе присутствует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423" marR="9423" marT="94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u="none" strike="noStrike" dirty="0">
                          <a:effectLst/>
                        </a:rPr>
                        <a:t>продукт и платформа в основном известны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423" marR="9423" marT="94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u="none" strike="noStrike" dirty="0">
                          <a:effectLst/>
                        </a:rPr>
                        <a:t>продукт и платформа в большой степени знакомы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423" marR="9423" marT="94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u="none" strike="noStrike" dirty="0">
                          <a:effectLst/>
                        </a:rPr>
                        <a:t>продукт и платформ а полностью знакомы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423" marR="9423" marT="9423" marB="0" anchor="ctr"/>
                </a:tc>
                <a:extLst>
                  <a:ext uri="{0D108BD9-81ED-4DB2-BD59-A6C34878D82A}">
                    <a16:rowId xmlns:a16="http://schemas.microsoft.com/office/drawing/2014/main" val="1710492001"/>
                  </a:ext>
                </a:extLst>
              </a:tr>
              <a:tr h="11933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 dirty="0">
                          <a:effectLst/>
                        </a:rPr>
                        <a:t>FLEX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423" marR="9423" marT="94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u="none" strike="noStrike">
                          <a:effectLst/>
                        </a:rPr>
                        <a:t>процесс строго предопределен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423" marR="9423" marT="94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u="none" strike="noStrike">
                          <a:effectLst/>
                        </a:rPr>
                        <a:t>допускаются некоторые компромиссы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423" marR="9423" marT="94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u="none" strike="noStrike">
                          <a:effectLst/>
                        </a:rPr>
                        <a:t>значительная жесткость процесса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423" marR="9423" marT="94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u="none" strike="noStrike">
                          <a:effectLst/>
                        </a:rPr>
                        <a:t>относительная жесткость процесса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423" marR="9423" marT="94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u="none" strike="noStrike" dirty="0">
                          <a:effectLst/>
                        </a:rPr>
                        <a:t>незначительная жесткость процесса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423" marR="9423" marT="94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u="none" strike="noStrike">
                          <a:effectLst/>
                        </a:rPr>
                        <a:t>определены только общие цели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423" marR="9423" marT="9423" marB="0" anchor="ctr"/>
                </a:tc>
                <a:extLst>
                  <a:ext uri="{0D108BD9-81ED-4DB2-BD59-A6C34878D82A}">
                    <a16:rowId xmlns:a16="http://schemas.microsoft.com/office/drawing/2014/main" val="1719228531"/>
                  </a:ext>
                </a:extLst>
              </a:tr>
              <a:tr h="14886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 dirty="0">
                          <a:effectLst/>
                        </a:rPr>
                        <a:t>RESL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423" marR="9423" marT="94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u="none" strike="noStrike" dirty="0">
                          <a:effectLst/>
                        </a:rPr>
                        <a:t>проанализированы на 20%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423" marR="9423" marT="94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u="none" strike="noStrike" dirty="0">
                          <a:effectLst/>
                        </a:rPr>
                        <a:t>На 40%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423" marR="9423" marT="94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u="none" strike="noStrike" dirty="0">
                          <a:effectLst/>
                        </a:rPr>
                        <a:t>На 60%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423" marR="9423" marT="94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u="none" strike="noStrike" dirty="0">
                          <a:effectLst/>
                        </a:rPr>
                        <a:t>На 75%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423" marR="9423" marT="94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u="none" strike="noStrike" dirty="0">
                          <a:effectLst/>
                        </a:rPr>
                        <a:t>На 90%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423" marR="9423" marT="94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u="none" strike="noStrike" dirty="0">
                          <a:effectLst/>
                        </a:rPr>
                        <a:t>На 100%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423" marR="9423" marT="9423" marB="0" anchor="ctr"/>
                </a:tc>
                <a:extLst>
                  <a:ext uri="{0D108BD9-81ED-4DB2-BD59-A6C34878D82A}">
                    <a16:rowId xmlns:a16="http://schemas.microsoft.com/office/drawing/2014/main" val="32599986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33150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C0B7D49D-B1F6-2A67-AF08-FCF92A4D50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439393"/>
              </p:ext>
            </p:extLst>
          </p:nvPr>
        </p:nvGraphicFramePr>
        <p:xfrm>
          <a:off x="374073" y="803562"/>
          <a:ext cx="11596254" cy="508923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383849">
                  <a:extLst>
                    <a:ext uri="{9D8B030D-6E8A-4147-A177-3AD203B41FA5}">
                      <a16:colId xmlns:a16="http://schemas.microsoft.com/office/drawing/2014/main" val="3852378307"/>
                    </a:ext>
                  </a:extLst>
                </a:gridCol>
                <a:gridCol w="1431982">
                  <a:extLst>
                    <a:ext uri="{9D8B030D-6E8A-4147-A177-3AD203B41FA5}">
                      <a16:colId xmlns:a16="http://schemas.microsoft.com/office/drawing/2014/main" val="2936093162"/>
                    </a:ext>
                  </a:extLst>
                </a:gridCol>
                <a:gridCol w="1652597">
                  <a:extLst>
                    <a:ext uri="{9D8B030D-6E8A-4147-A177-3AD203B41FA5}">
                      <a16:colId xmlns:a16="http://schemas.microsoft.com/office/drawing/2014/main" val="55265297"/>
                    </a:ext>
                  </a:extLst>
                </a:gridCol>
                <a:gridCol w="1636552">
                  <a:extLst>
                    <a:ext uri="{9D8B030D-6E8A-4147-A177-3AD203B41FA5}">
                      <a16:colId xmlns:a16="http://schemas.microsoft.com/office/drawing/2014/main" val="1597641828"/>
                    </a:ext>
                  </a:extLst>
                </a:gridCol>
                <a:gridCol w="1700731">
                  <a:extLst>
                    <a:ext uri="{9D8B030D-6E8A-4147-A177-3AD203B41FA5}">
                      <a16:colId xmlns:a16="http://schemas.microsoft.com/office/drawing/2014/main" val="2352005968"/>
                    </a:ext>
                  </a:extLst>
                </a:gridCol>
                <a:gridCol w="1672653">
                  <a:extLst>
                    <a:ext uri="{9D8B030D-6E8A-4147-A177-3AD203B41FA5}">
                      <a16:colId xmlns:a16="http://schemas.microsoft.com/office/drawing/2014/main" val="2113828011"/>
                    </a:ext>
                  </a:extLst>
                </a:gridCol>
                <a:gridCol w="2117890">
                  <a:extLst>
                    <a:ext uri="{9D8B030D-6E8A-4147-A177-3AD203B41FA5}">
                      <a16:colId xmlns:a16="http://schemas.microsoft.com/office/drawing/2014/main" val="2350450164"/>
                    </a:ext>
                  </a:extLst>
                </a:gridCol>
              </a:tblGrid>
              <a:tr h="107915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1800" u="none" strike="noStrike" dirty="0">
                          <a:effectLst/>
                        </a:rPr>
                        <a:t>Фактор масштаба</a:t>
                      </a:r>
                    </a:p>
                    <a:p>
                      <a:pPr algn="ctr" fontAlgn="ctr"/>
                      <a:r>
                        <a:rPr lang="ru-RU" sz="1400" u="none" strike="noStrike" dirty="0">
                          <a:effectLst/>
                        </a:rPr>
                        <a:t> 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ru-RU" sz="1800" u="none" strike="noStrike" dirty="0">
                          <a:effectLst/>
                        </a:rPr>
                        <a:t>Уровень значимости фактора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423" marR="9423" marT="9423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015404"/>
                  </a:ext>
                </a:extLst>
              </a:tr>
              <a:tr h="1109586">
                <a:tc vMerge="1">
                  <a:txBody>
                    <a:bodyPr/>
                    <a:lstStyle/>
                    <a:p>
                      <a:pPr algn="l" fontAlgn="ctr"/>
                      <a:r>
                        <a:rPr lang="ru-RU" sz="1400" u="none" strike="noStrike" dirty="0">
                          <a:effectLst/>
                        </a:rPr>
                        <a:t> 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u="none" strike="noStrike" dirty="0">
                          <a:effectLst/>
                        </a:rPr>
                        <a:t>Очень низкий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423" marR="9423" marT="94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u="none" strike="noStrike" dirty="0">
                          <a:effectLst/>
                        </a:rPr>
                        <a:t>Низкий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423" marR="9423" marT="94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u="none" strike="noStrike">
                          <a:effectLst/>
                        </a:rPr>
                        <a:t>Средний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423" marR="9423" marT="94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u="none" strike="noStrike" dirty="0">
                          <a:effectLst/>
                        </a:rPr>
                        <a:t>Высокий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423" marR="9423" marT="94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u="none" strike="noStrike" dirty="0">
                          <a:effectLst/>
                        </a:rPr>
                        <a:t>Очень высокий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423" marR="9423" marT="94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u="none" strike="noStrike" dirty="0">
                          <a:effectLst/>
                        </a:rPr>
                        <a:t>Критический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423" marR="9423" marT="9423" marB="0" anchor="ctr"/>
                </a:tc>
                <a:extLst>
                  <a:ext uri="{0D108BD9-81ED-4DB2-BD59-A6C34878D82A}">
                    <a16:rowId xmlns:a16="http://schemas.microsoft.com/office/drawing/2014/main" val="400676072"/>
                  </a:ext>
                </a:extLst>
              </a:tr>
              <a:tr h="161016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 dirty="0">
                          <a:effectLst/>
                        </a:rPr>
                        <a:t>TEAM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423" marR="9423" marT="942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800" u="none" strike="noStrike" dirty="0">
                          <a:effectLst/>
                        </a:rPr>
                        <a:t>формальные взаимодействия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423" marR="9423" marT="942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800" u="none" strike="noStrike">
                          <a:effectLst/>
                        </a:rPr>
                        <a:t>тяжелое взаимодействие до некоторой степени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423" marR="9423" marT="942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800" u="none" strike="noStrike" dirty="0">
                          <a:effectLst/>
                        </a:rPr>
                        <a:t>чаще всего коллективная работа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423" marR="9423" marT="942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800" u="none" strike="noStrike" dirty="0">
                          <a:effectLst/>
                        </a:rPr>
                        <a:t>в основном коллективная работа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423" marR="9423" marT="942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800" u="none" strike="noStrike" dirty="0">
                          <a:effectLst/>
                        </a:rPr>
                        <a:t>высокая степень взаимодействия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423" marR="9423" marT="942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800" u="none" strike="noStrike" dirty="0">
                          <a:effectLst/>
                        </a:rPr>
                        <a:t>полное доверие, взаимозаменяемость и взаимопомощь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423" marR="9423" marT="9423" marB="0" anchor="ctr"/>
                </a:tc>
                <a:extLst>
                  <a:ext uri="{0D108BD9-81ED-4DB2-BD59-A6C34878D82A}">
                    <a16:rowId xmlns:a16="http://schemas.microsoft.com/office/drawing/2014/main" val="1418320491"/>
                  </a:ext>
                </a:extLst>
              </a:tr>
              <a:tr h="12903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 dirty="0">
                          <a:effectLst/>
                        </a:rPr>
                        <a:t>PMAT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423" marR="9423" marT="942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800" u="none" strike="noStrike" dirty="0">
                          <a:effectLst/>
                        </a:rPr>
                        <a:t>СММ Уровень 1 ниже среднего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423" marR="9423" marT="942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800" u="none" strike="noStrike">
                          <a:effectLst/>
                        </a:rPr>
                        <a:t>СММ Уровень 1 выше среднего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423" marR="9423" marT="942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800" u="none" strike="noStrike" dirty="0">
                          <a:effectLst/>
                        </a:rPr>
                        <a:t>СММ Уровень 2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423" marR="9423" marT="942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800" u="none" strike="noStrike" dirty="0">
                          <a:effectLst/>
                        </a:rPr>
                        <a:t>СММ Уровень 3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423" marR="9423" marT="942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800" u="none" strike="noStrike" dirty="0">
                          <a:effectLst/>
                        </a:rPr>
                        <a:t>СММ Уровень 4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423" marR="9423" marT="942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800" u="none" strike="noStrike" dirty="0">
                          <a:effectLst/>
                        </a:rPr>
                        <a:t>СММ Уровень 5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423" marR="9423" marT="9423" marB="0" anchor="ctr"/>
                </a:tc>
                <a:extLst>
                  <a:ext uri="{0D108BD9-81ED-4DB2-BD59-A6C34878D82A}">
                    <a16:rowId xmlns:a16="http://schemas.microsoft.com/office/drawing/2014/main" val="27300887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71857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3B8197-181F-3DD7-4E3C-932112DE0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СММ – модель зрелости возможностей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AE21A65-F6AD-55A6-8358-39BDFE2490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/>
              <a:t>Уровни: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3200" dirty="0"/>
              <a:t>Начальный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3200" dirty="0"/>
              <a:t>Повторяемый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3200" dirty="0"/>
              <a:t>Установленный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3200" dirty="0"/>
              <a:t>Управляемый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3200" dirty="0"/>
              <a:t>Оптимизированный</a:t>
            </a:r>
          </a:p>
        </p:txBody>
      </p:sp>
    </p:spTree>
    <p:extLst>
      <p:ext uri="{BB962C8B-B14F-4D97-AF65-F5344CB8AC3E}">
        <p14:creationId xmlns:p14="http://schemas.microsoft.com/office/powerpoint/2010/main" val="38103027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4FAB5F-C6C6-97B1-ECB6-7E0C0C32A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аналогов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B3EFF9BC-7E50-A7CD-EF7B-C62317F35B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7598235"/>
              </p:ext>
            </p:extLst>
          </p:nvPr>
        </p:nvGraphicFramePr>
        <p:xfrm>
          <a:off x="681182" y="1397635"/>
          <a:ext cx="10515600" cy="463804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941945">
                  <a:extLst>
                    <a:ext uri="{9D8B030D-6E8A-4147-A177-3AD203B41FA5}">
                      <a16:colId xmlns:a16="http://schemas.microsoft.com/office/drawing/2014/main" val="75527289"/>
                    </a:ext>
                  </a:extLst>
                </a:gridCol>
                <a:gridCol w="1563255">
                  <a:extLst>
                    <a:ext uri="{9D8B030D-6E8A-4147-A177-3AD203B41FA5}">
                      <a16:colId xmlns:a16="http://schemas.microsoft.com/office/drawing/2014/main" val="219016017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929746806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774573914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977901966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1956191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ru-RU" sz="2000" dirty="0">
                          <a:effectLst/>
                        </a:rPr>
                        <a:t>Код критерия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ru-RU" sz="2000">
                          <a:effectLst/>
                        </a:rPr>
                        <a:t>В1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ru-RU" sz="2000">
                          <a:effectLst/>
                        </a:rPr>
                        <a:t>В2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ru-RU" sz="2000">
                          <a:effectLst/>
                        </a:rPr>
                        <a:t>В3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ru-RU" sz="2000">
                          <a:effectLst/>
                        </a:rPr>
                        <a:t>В4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ru-RU" sz="2000">
                          <a:effectLst/>
                        </a:rPr>
                        <a:t>В5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3085802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ru-RU" sz="2000" dirty="0">
                          <a:effectLst/>
                        </a:rPr>
                        <a:t>В1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ru-RU" sz="2000">
                          <a:effectLst/>
                        </a:rPr>
                        <a:t>0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ru-RU" sz="2000">
                          <a:effectLst/>
                        </a:rPr>
                        <a:t>0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ru-RU" sz="2000">
                          <a:effectLst/>
                        </a:rPr>
                        <a:t>0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ru-RU" sz="2000">
                          <a:effectLst/>
                        </a:rPr>
                        <a:t>0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ru-RU" sz="2000">
                          <a:effectLst/>
                        </a:rPr>
                        <a:t>0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5387106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ru-RU" sz="2000">
                          <a:effectLst/>
                        </a:rPr>
                        <a:t>В2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ru-RU" sz="2000">
                          <a:effectLst/>
                        </a:rPr>
                        <a:t>0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ru-RU" sz="2000" dirty="0">
                          <a:effectLst/>
                        </a:rPr>
                        <a:t>0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ru-RU" sz="2000">
                          <a:effectLst/>
                        </a:rPr>
                        <a:t>0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ru-RU" sz="2000">
                          <a:effectLst/>
                        </a:rPr>
                        <a:t>0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ru-RU" sz="2000">
                          <a:effectLst/>
                        </a:rPr>
                        <a:t>0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242892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ru-RU" sz="2000">
                          <a:effectLst/>
                        </a:rPr>
                        <a:t>В3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ru-RU" sz="2000">
                          <a:effectLst/>
                        </a:rPr>
                        <a:t>0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ru-RU" sz="2000">
                          <a:effectLst/>
                        </a:rPr>
                        <a:t>0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ru-RU" sz="2000">
                          <a:effectLst/>
                        </a:rPr>
                        <a:t>0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ru-RU" sz="2000">
                          <a:effectLst/>
                        </a:rPr>
                        <a:t>0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ru-RU" sz="2000" dirty="0">
                          <a:effectLst/>
                        </a:rPr>
                        <a:t>0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6562028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ru-RU" sz="2000">
                          <a:effectLst/>
                        </a:rPr>
                        <a:t>В4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ru-RU" sz="2000">
                          <a:effectLst/>
                        </a:rPr>
                        <a:t>0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ru-RU" sz="2000">
                          <a:effectLst/>
                        </a:rPr>
                        <a:t>0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ru-RU" sz="2000" dirty="0">
                          <a:effectLst/>
                        </a:rPr>
                        <a:t>0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ru-RU" sz="2000">
                          <a:effectLst/>
                        </a:rPr>
                        <a:t>0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ru-RU" sz="2000" dirty="0">
                          <a:effectLst/>
                        </a:rPr>
                        <a:t>0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4390892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ru-RU" sz="2000">
                          <a:effectLst/>
                        </a:rPr>
                        <a:t>В5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ru-RU" sz="2000">
                          <a:effectLst/>
                        </a:rPr>
                        <a:t>0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ru-RU" sz="2000">
                          <a:effectLst/>
                        </a:rPr>
                        <a:t>0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ru-RU" sz="2000">
                          <a:effectLst/>
                        </a:rPr>
                        <a:t>0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ru-RU" sz="2000">
                          <a:effectLst/>
                        </a:rPr>
                        <a:t>0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ru-RU" sz="2000" dirty="0">
                          <a:effectLst/>
                        </a:rPr>
                        <a:t>0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8861496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ru-RU" sz="2000">
                          <a:effectLst/>
                        </a:rPr>
                        <a:t>Результат сравнения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ru-RU" sz="2000">
                          <a:effectLst/>
                        </a:rPr>
                        <a:t>0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ru-RU" sz="2000" dirty="0">
                          <a:effectLst/>
                        </a:rPr>
                        <a:t>0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ru-RU" sz="2000">
                          <a:effectLst/>
                        </a:rPr>
                        <a:t>0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ru-RU" sz="2000">
                          <a:effectLst/>
                        </a:rPr>
                        <a:t>0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ru-RU" sz="2000" dirty="0">
                          <a:effectLst/>
                        </a:rPr>
                        <a:t>0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6852127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ru-RU" sz="2000" dirty="0">
                          <a:effectLst/>
                        </a:rPr>
                        <a:t>Парето-оптимальность варианта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ru-RU" sz="2000">
                          <a:effectLst/>
                        </a:rPr>
                        <a:t>Да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ru-RU" sz="2000">
                          <a:effectLst/>
                        </a:rPr>
                        <a:t>Да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ru-RU" sz="2000">
                          <a:effectLst/>
                        </a:rPr>
                        <a:t>Да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ru-RU" sz="2000">
                          <a:effectLst/>
                        </a:rPr>
                        <a:t>да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ru-RU" sz="2000" dirty="0">
                          <a:effectLst/>
                        </a:rPr>
                        <a:t>Да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519646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356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029C49-7CA8-1DDD-3EDC-30B16D9CB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Процесс полного жизненного цикла изделий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A2EA767-024D-6F1E-BB47-5F044D3058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815" y="1870035"/>
            <a:ext cx="9606370" cy="4401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5388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D35C9B-DD0E-CD62-2CB1-9AD437596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Коэффициент количества строк кода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5C6C9041-9EC3-9DD9-8E98-C62F80C775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7593" y="1848945"/>
            <a:ext cx="8696813" cy="4643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8206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C23403-4AFE-F2C1-376F-D142F2B75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Оценка уровней сложности проекта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70C494DA-AEAB-FE01-5103-2CA86FD5EB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3599" y="1399225"/>
            <a:ext cx="7704129" cy="5197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364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21D75F-7DF3-C83A-60BB-B6EF2A126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Архитектура МЭС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BEDBAF54-6EFD-8243-0607-86116BAF29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2364" y="1398040"/>
            <a:ext cx="6480349" cy="5094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961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2FA268-36C1-060C-875E-459D70139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A9BD77-1299-C466-9086-59E6B474C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ru-RU" sz="3100" dirty="0">
                <a:ea typeface="Calibri" panose="020F0502020204030204" pitchFamily="34" charset="0"/>
                <a:cs typeface="Calibri" panose="020F0502020204030204" pitchFamily="34" charset="0"/>
              </a:rPr>
              <a:t>Оптимизировать этап планирования для жизненного цикла ПО.</a:t>
            </a:r>
          </a:p>
          <a:p>
            <a:r>
              <a:rPr lang="ru-RU" sz="3100" dirty="0">
                <a:ea typeface="Calibri" panose="020F0502020204030204" pitchFamily="34" charset="0"/>
                <a:cs typeface="Calibri" panose="020F0502020204030204" pitchFamily="34" charset="0"/>
              </a:rPr>
              <a:t>Создать </a:t>
            </a:r>
            <a:r>
              <a:rPr lang="ru-RU" sz="3100" dirty="0" err="1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миварную</a:t>
            </a:r>
            <a:r>
              <a:rPr lang="ru-RU" sz="31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экспертную систему разработки ПО для технологий машиностроительных предприятий. </a:t>
            </a:r>
          </a:p>
          <a:p>
            <a:r>
              <a:rPr lang="ru-RU" sz="31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Рассмотреть и учесть факторы, влияющие на разработку программного обеспечения. </a:t>
            </a:r>
          </a:p>
          <a:p>
            <a:r>
              <a:rPr lang="ru-RU" sz="3100" dirty="0">
                <a:ea typeface="Calibri" panose="020F0502020204030204" pitchFamily="34" charset="0"/>
                <a:cs typeface="Calibri" panose="020F0502020204030204" pitchFamily="34" charset="0"/>
              </a:rPr>
              <a:t>П</a:t>
            </a:r>
            <a:r>
              <a:rPr lang="ru-RU" sz="31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роанализировать методологии, по которым разрабатывается программный продукт</a:t>
            </a:r>
            <a:r>
              <a:rPr lang="ru-RU" sz="41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ru-RU" sz="4100" dirty="0"/>
          </a:p>
          <a:p>
            <a:endParaRPr lang="ru-RU" sz="4400" b="1" dirty="0"/>
          </a:p>
        </p:txBody>
      </p:sp>
    </p:spTree>
    <p:extLst>
      <p:ext uri="{BB962C8B-B14F-4D97-AF65-F5344CB8AC3E}">
        <p14:creationId xmlns:p14="http://schemas.microsoft.com/office/powerpoint/2010/main" val="2810113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25A224-28BC-AAD7-DEF2-0E99432DA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Предметная область – жизненный цикл ПО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F658AFDF-5241-F254-792D-AFE3CA92E6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95" t="-3032" r="-402" b="5674"/>
          <a:stretch/>
        </p:blipFill>
        <p:spPr bwMode="auto">
          <a:xfrm>
            <a:off x="2918692" y="1308387"/>
            <a:ext cx="5929744" cy="542240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723546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DECF0F-FF5A-AD2F-6AB4-C7704700C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Виды и критерии методологий разработки ПО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5556B11-C740-D842-40B6-6D1B126D4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600" y="1710604"/>
            <a:ext cx="5761134" cy="41399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/>
              <a:t>Вид:</a:t>
            </a:r>
          </a:p>
          <a:p>
            <a:r>
              <a:rPr lang="ru-RU" sz="3200" dirty="0"/>
              <a:t>Каскадная модель (В1)</a:t>
            </a:r>
          </a:p>
          <a:p>
            <a:r>
              <a:rPr lang="ru-RU" sz="3200" dirty="0"/>
              <a:t>Гибкая модель (В2)</a:t>
            </a:r>
          </a:p>
          <a:p>
            <a:r>
              <a:rPr lang="ru-RU" sz="3200" dirty="0"/>
              <a:t>Пошаговая модель (В3)</a:t>
            </a:r>
          </a:p>
          <a:p>
            <a:r>
              <a:rPr lang="ru-RU" sz="3200" dirty="0"/>
              <a:t>Инкрементальная модель (В4)</a:t>
            </a:r>
          </a:p>
          <a:p>
            <a:r>
              <a:rPr lang="ru-RU" sz="3200" dirty="0"/>
              <a:t>Спиральная модель (В5)</a:t>
            </a:r>
          </a:p>
        </p:txBody>
      </p:sp>
      <p:sp>
        <p:nvSpPr>
          <p:cNvPr id="4" name="Объект 6">
            <a:extLst>
              <a:ext uri="{FF2B5EF4-FFF2-40B4-BE49-F238E27FC236}">
                <a16:creationId xmlns:a16="http://schemas.microsoft.com/office/drawing/2014/main" id="{B59C70EF-3FF9-E017-81B4-E0DF48D99194}"/>
              </a:ext>
            </a:extLst>
          </p:cNvPr>
          <p:cNvSpPr txBox="1">
            <a:spLocks/>
          </p:cNvSpPr>
          <p:nvPr/>
        </p:nvSpPr>
        <p:spPr>
          <a:xfrm>
            <a:off x="6911109" y="1710604"/>
            <a:ext cx="5585691" cy="41399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3200" dirty="0"/>
              <a:t>Критерии:</a:t>
            </a:r>
          </a:p>
          <a:p>
            <a:r>
              <a:rPr lang="ru-RU" sz="3200" dirty="0"/>
              <a:t>Риски (К1)</a:t>
            </a:r>
          </a:p>
          <a:p>
            <a:r>
              <a:rPr lang="ru-RU" sz="3200" dirty="0"/>
              <a:t>Скорость (К2)</a:t>
            </a:r>
          </a:p>
          <a:p>
            <a:r>
              <a:rPr lang="ru-RU" sz="3200" dirty="0"/>
              <a:t>Качество (К3)</a:t>
            </a:r>
          </a:p>
          <a:p>
            <a:r>
              <a:rPr lang="ru-RU" sz="3200" dirty="0" err="1"/>
              <a:t>Формализованность</a:t>
            </a:r>
            <a:r>
              <a:rPr lang="ru-RU" sz="3200" dirty="0"/>
              <a:t> (К4)</a:t>
            </a:r>
          </a:p>
          <a:p>
            <a:r>
              <a:rPr lang="ru-RU" sz="3200" dirty="0"/>
              <a:t>Сложность требований (К5)</a:t>
            </a:r>
          </a:p>
          <a:p>
            <a:r>
              <a:rPr lang="ru-RU" sz="3200" dirty="0"/>
              <a:t>Гибкость (К6)</a:t>
            </a:r>
          </a:p>
        </p:txBody>
      </p:sp>
    </p:spTree>
    <p:extLst>
      <p:ext uri="{BB962C8B-B14F-4D97-AF65-F5344CB8AC3E}">
        <p14:creationId xmlns:p14="http://schemas.microsoft.com/office/powerpoint/2010/main" val="1503791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CFF987-244D-B50E-BB64-996AA3116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Анализ аналогов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Объект 3">
                <a:extLst>
                  <a:ext uri="{FF2B5EF4-FFF2-40B4-BE49-F238E27FC236}">
                    <a16:creationId xmlns:a16="http://schemas.microsoft.com/office/drawing/2014/main" id="{6C9FA09C-CBBF-2539-0FCC-1E4E6EF62F24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422922743"/>
                  </p:ext>
                </p:extLst>
              </p:nvPr>
            </p:nvGraphicFramePr>
            <p:xfrm>
              <a:off x="2207490" y="1025746"/>
              <a:ext cx="8054110" cy="4514723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1615348">
                      <a:extLst>
                        <a:ext uri="{9D8B030D-6E8A-4147-A177-3AD203B41FA5}">
                          <a16:colId xmlns:a16="http://schemas.microsoft.com/office/drawing/2014/main" val="903828107"/>
                        </a:ext>
                      </a:extLst>
                    </a:gridCol>
                    <a:gridCol w="2693322">
                      <a:extLst>
                        <a:ext uri="{9D8B030D-6E8A-4147-A177-3AD203B41FA5}">
                          <a16:colId xmlns:a16="http://schemas.microsoft.com/office/drawing/2014/main" val="336375898"/>
                        </a:ext>
                      </a:extLst>
                    </a:gridCol>
                    <a:gridCol w="770098">
                      <a:extLst>
                        <a:ext uri="{9D8B030D-6E8A-4147-A177-3AD203B41FA5}">
                          <a16:colId xmlns:a16="http://schemas.microsoft.com/office/drawing/2014/main" val="2233773164"/>
                        </a:ext>
                      </a:extLst>
                    </a:gridCol>
                    <a:gridCol w="744239">
                      <a:extLst>
                        <a:ext uri="{9D8B030D-6E8A-4147-A177-3AD203B41FA5}">
                          <a16:colId xmlns:a16="http://schemas.microsoft.com/office/drawing/2014/main" val="140113657"/>
                        </a:ext>
                      </a:extLst>
                    </a:gridCol>
                    <a:gridCol w="743432">
                      <a:extLst>
                        <a:ext uri="{9D8B030D-6E8A-4147-A177-3AD203B41FA5}">
                          <a16:colId xmlns:a16="http://schemas.microsoft.com/office/drawing/2014/main" val="4073717492"/>
                        </a:ext>
                      </a:extLst>
                    </a:gridCol>
                    <a:gridCol w="744239">
                      <a:extLst>
                        <a:ext uri="{9D8B030D-6E8A-4147-A177-3AD203B41FA5}">
                          <a16:colId xmlns:a16="http://schemas.microsoft.com/office/drawing/2014/main" val="243139593"/>
                        </a:ext>
                      </a:extLst>
                    </a:gridCol>
                    <a:gridCol w="743432">
                      <a:extLst>
                        <a:ext uri="{9D8B030D-6E8A-4147-A177-3AD203B41FA5}">
                          <a16:colId xmlns:a16="http://schemas.microsoft.com/office/drawing/2014/main" val="482753287"/>
                        </a:ext>
                      </a:extLst>
                    </a:gridCol>
                  </a:tblGrid>
                  <a:tr h="356343">
                    <a:tc>
                      <a:txBody>
                        <a:bodyPr/>
                        <a:lstStyle/>
                        <a:p>
                          <a:pPr indent="0" algn="l">
                            <a:lnSpc>
                              <a:spcPct val="150000"/>
                            </a:lnSpc>
                          </a:pPr>
                          <a:r>
                            <a:rPr lang="ru-RU" sz="2000">
                              <a:effectLst/>
                            </a:rPr>
                            <a:t>Код критерия</a:t>
                          </a:r>
                          <a:endParaRPr lang="ru-RU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2463" marR="52463" marT="0" marB="0" anchor="b"/>
                    </a:tc>
                    <a:tc>
                      <a:txBody>
                        <a:bodyPr/>
                        <a:lstStyle/>
                        <a:p>
                          <a:pPr indent="0" algn="l">
                            <a:lnSpc>
                              <a:spcPct val="150000"/>
                            </a:lnSpc>
                          </a:pPr>
                          <a:r>
                            <a:rPr lang="ru-RU" sz="2000">
                              <a:effectLst/>
                            </a:rPr>
                            <a:t>Коэффициент важности</a:t>
                          </a:r>
                          <a:endParaRPr lang="ru-RU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2463" marR="52463" marT="0" marB="0" anchor="b"/>
                    </a:tc>
                    <a:tc>
                      <a:txBody>
                        <a:bodyPr/>
                        <a:lstStyle/>
                        <a:p>
                          <a:pPr indent="0" algn="l">
                            <a:lnSpc>
                              <a:spcPct val="150000"/>
                            </a:lnSpc>
                          </a:pPr>
                          <a:r>
                            <a:rPr lang="en-US" sz="2000">
                              <a:effectLst/>
                            </a:rPr>
                            <a:t>ki1</a:t>
                          </a:r>
                          <a:endParaRPr lang="ru-RU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2463" marR="52463" marT="0" marB="0" anchor="b"/>
                    </a:tc>
                    <a:tc>
                      <a:txBody>
                        <a:bodyPr/>
                        <a:lstStyle/>
                        <a:p>
                          <a:pPr indent="0" algn="l">
                            <a:lnSpc>
                              <a:spcPct val="150000"/>
                            </a:lnSpc>
                          </a:pPr>
                          <a:r>
                            <a:rPr lang="en-US" sz="2000">
                              <a:effectLst/>
                            </a:rPr>
                            <a:t>ki2</a:t>
                          </a:r>
                          <a:endParaRPr lang="ru-RU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2463" marR="52463" marT="0" marB="0" anchor="b"/>
                    </a:tc>
                    <a:tc>
                      <a:txBody>
                        <a:bodyPr/>
                        <a:lstStyle/>
                        <a:p>
                          <a:pPr indent="0" algn="l">
                            <a:lnSpc>
                              <a:spcPct val="150000"/>
                            </a:lnSpc>
                          </a:pPr>
                          <a:r>
                            <a:rPr lang="en-US" sz="2000">
                              <a:effectLst/>
                            </a:rPr>
                            <a:t>ki</a:t>
                          </a:r>
                          <a:r>
                            <a:rPr lang="ru-RU" sz="2000">
                              <a:effectLst/>
                            </a:rPr>
                            <a:t>3</a:t>
                          </a:r>
                          <a:endParaRPr lang="ru-RU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2463" marR="52463" marT="0" marB="0" anchor="b"/>
                    </a:tc>
                    <a:tc>
                      <a:txBody>
                        <a:bodyPr/>
                        <a:lstStyle/>
                        <a:p>
                          <a:pPr indent="0" algn="l">
                            <a:lnSpc>
                              <a:spcPct val="150000"/>
                            </a:lnSpc>
                          </a:pPr>
                          <a:r>
                            <a:rPr lang="en-US" sz="2000">
                              <a:effectLst/>
                            </a:rPr>
                            <a:t>ki</a:t>
                          </a:r>
                          <a:r>
                            <a:rPr lang="ru-RU" sz="2000">
                              <a:effectLst/>
                            </a:rPr>
                            <a:t>4</a:t>
                          </a:r>
                          <a:endParaRPr lang="ru-RU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2463" marR="52463" marT="0" marB="0" anchor="b"/>
                    </a:tc>
                    <a:tc>
                      <a:txBody>
                        <a:bodyPr/>
                        <a:lstStyle/>
                        <a:p>
                          <a:pPr indent="0" algn="l">
                            <a:lnSpc>
                              <a:spcPct val="150000"/>
                            </a:lnSpc>
                          </a:pPr>
                          <a:r>
                            <a:rPr lang="en-US" sz="2000">
                              <a:effectLst/>
                            </a:rPr>
                            <a:t>ki</a:t>
                          </a:r>
                          <a:r>
                            <a:rPr lang="ru-RU" sz="2000">
                              <a:effectLst/>
                            </a:rPr>
                            <a:t>5</a:t>
                          </a:r>
                          <a:endParaRPr lang="ru-RU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2463" marR="52463" marT="0" marB="0" anchor="b"/>
                    </a:tc>
                    <a:extLst>
                      <a:ext uri="{0D108BD9-81ED-4DB2-BD59-A6C34878D82A}">
                        <a16:rowId xmlns:a16="http://schemas.microsoft.com/office/drawing/2014/main" val="3355312849"/>
                      </a:ext>
                    </a:extLst>
                  </a:tr>
                  <a:tr h="356343">
                    <a:tc>
                      <a:txBody>
                        <a:bodyPr/>
                        <a:lstStyle/>
                        <a:p>
                          <a:pPr indent="0" algn="l">
                            <a:lnSpc>
                              <a:spcPct val="150000"/>
                            </a:lnSpc>
                          </a:pPr>
                          <a:r>
                            <a:rPr lang="ru-RU" sz="2000">
                              <a:effectLst/>
                            </a:rPr>
                            <a:t>К1</a:t>
                          </a:r>
                          <a:endParaRPr lang="ru-RU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2463" marR="52463" marT="0" marB="0" anchor="b"/>
                    </a:tc>
                    <a:tc>
                      <a:txBody>
                        <a:bodyPr/>
                        <a:lstStyle/>
                        <a:p>
                          <a:pPr indent="0" algn="l">
                            <a:lnSpc>
                              <a:spcPct val="150000"/>
                            </a:lnSpc>
                          </a:pPr>
                          <a:r>
                            <a:rPr lang="en-US" sz="2000">
                              <a:effectLst/>
                            </a:rPr>
                            <a:t>0,12</a:t>
                          </a:r>
                          <a:endParaRPr lang="ru-RU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2463" marR="52463" marT="0" marB="0" anchor="b"/>
                    </a:tc>
                    <a:tc>
                      <a:txBody>
                        <a:bodyPr/>
                        <a:lstStyle/>
                        <a:p>
                          <a:pPr indent="0" algn="l">
                            <a:lnSpc>
                              <a:spcPct val="150000"/>
                            </a:lnSpc>
                          </a:pPr>
                          <a:r>
                            <a:rPr lang="ru-RU" sz="2000">
                              <a:effectLst/>
                            </a:rPr>
                            <a:t>0,3</a:t>
                          </a:r>
                          <a:endParaRPr lang="ru-RU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2463" marR="52463" marT="0" marB="0" anchor="b"/>
                    </a:tc>
                    <a:tc>
                      <a:txBody>
                        <a:bodyPr/>
                        <a:lstStyle/>
                        <a:p>
                          <a:pPr indent="0" algn="l">
                            <a:lnSpc>
                              <a:spcPct val="150000"/>
                            </a:lnSpc>
                          </a:pPr>
                          <a:r>
                            <a:rPr lang="ru-RU" sz="2000">
                              <a:effectLst/>
                            </a:rPr>
                            <a:t>0,3</a:t>
                          </a:r>
                          <a:endParaRPr lang="ru-RU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2463" marR="52463" marT="0" marB="0" anchor="b"/>
                    </a:tc>
                    <a:tc>
                      <a:txBody>
                        <a:bodyPr/>
                        <a:lstStyle/>
                        <a:p>
                          <a:pPr indent="0" algn="l">
                            <a:lnSpc>
                              <a:spcPct val="150000"/>
                            </a:lnSpc>
                          </a:pPr>
                          <a:r>
                            <a:rPr lang="ru-RU" sz="2000">
                              <a:effectLst/>
                            </a:rPr>
                            <a:t>1</a:t>
                          </a:r>
                          <a:endParaRPr lang="ru-RU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2463" marR="52463" marT="0" marB="0" anchor="b"/>
                    </a:tc>
                    <a:tc>
                      <a:txBody>
                        <a:bodyPr/>
                        <a:lstStyle/>
                        <a:p>
                          <a:pPr indent="0" algn="l">
                            <a:lnSpc>
                              <a:spcPct val="150000"/>
                            </a:lnSpc>
                          </a:pPr>
                          <a:r>
                            <a:rPr lang="ru-RU" sz="2000">
                              <a:effectLst/>
                            </a:rPr>
                            <a:t>1</a:t>
                          </a:r>
                          <a:endParaRPr lang="ru-RU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2463" marR="52463" marT="0" marB="0" anchor="b"/>
                    </a:tc>
                    <a:tc>
                      <a:txBody>
                        <a:bodyPr/>
                        <a:lstStyle/>
                        <a:p>
                          <a:pPr indent="0" algn="l">
                            <a:lnSpc>
                              <a:spcPct val="150000"/>
                            </a:lnSpc>
                          </a:pPr>
                          <a:r>
                            <a:rPr lang="ru-RU" sz="2000">
                              <a:effectLst/>
                            </a:rPr>
                            <a:t>1</a:t>
                          </a:r>
                          <a:endParaRPr lang="ru-RU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2463" marR="52463" marT="0" marB="0" anchor="b"/>
                    </a:tc>
                    <a:extLst>
                      <a:ext uri="{0D108BD9-81ED-4DB2-BD59-A6C34878D82A}">
                        <a16:rowId xmlns:a16="http://schemas.microsoft.com/office/drawing/2014/main" val="3671439583"/>
                      </a:ext>
                    </a:extLst>
                  </a:tr>
                  <a:tr h="356343">
                    <a:tc>
                      <a:txBody>
                        <a:bodyPr/>
                        <a:lstStyle/>
                        <a:p>
                          <a:pPr indent="0" algn="l">
                            <a:lnSpc>
                              <a:spcPct val="150000"/>
                            </a:lnSpc>
                          </a:pPr>
                          <a:r>
                            <a:rPr lang="ru-RU" sz="2000">
                              <a:effectLst/>
                            </a:rPr>
                            <a:t>К2</a:t>
                          </a:r>
                          <a:endParaRPr lang="ru-RU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2463" marR="52463" marT="0" marB="0" anchor="b"/>
                    </a:tc>
                    <a:tc>
                      <a:txBody>
                        <a:bodyPr/>
                        <a:lstStyle/>
                        <a:p>
                          <a:pPr indent="0" algn="l">
                            <a:lnSpc>
                              <a:spcPct val="150000"/>
                            </a:lnSpc>
                          </a:pPr>
                          <a:r>
                            <a:rPr lang="en-US" sz="2000">
                              <a:effectLst/>
                            </a:rPr>
                            <a:t>0,08</a:t>
                          </a:r>
                          <a:endParaRPr lang="ru-RU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2463" marR="52463" marT="0" marB="0" anchor="b"/>
                    </a:tc>
                    <a:tc>
                      <a:txBody>
                        <a:bodyPr/>
                        <a:lstStyle/>
                        <a:p>
                          <a:pPr indent="0" algn="l">
                            <a:lnSpc>
                              <a:spcPct val="150000"/>
                            </a:lnSpc>
                          </a:pPr>
                          <a:r>
                            <a:rPr lang="en-US" sz="2000">
                              <a:effectLst/>
                            </a:rPr>
                            <a:t>1</a:t>
                          </a:r>
                          <a:endParaRPr lang="ru-RU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2463" marR="52463" marT="0" marB="0" anchor="b"/>
                    </a:tc>
                    <a:tc>
                      <a:txBody>
                        <a:bodyPr/>
                        <a:lstStyle/>
                        <a:p>
                          <a:pPr indent="0" algn="l">
                            <a:lnSpc>
                              <a:spcPct val="150000"/>
                            </a:lnSpc>
                          </a:pPr>
                          <a:r>
                            <a:rPr lang="en-US" sz="2000">
                              <a:effectLst/>
                            </a:rPr>
                            <a:t>1</a:t>
                          </a:r>
                          <a:endParaRPr lang="ru-RU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2463" marR="52463" marT="0" marB="0" anchor="b"/>
                    </a:tc>
                    <a:tc>
                      <a:txBody>
                        <a:bodyPr/>
                        <a:lstStyle/>
                        <a:p>
                          <a:pPr indent="0" algn="l">
                            <a:lnSpc>
                              <a:spcPct val="150000"/>
                            </a:lnSpc>
                          </a:pPr>
                          <a:r>
                            <a:rPr lang="en-US" sz="2000">
                              <a:effectLst/>
                            </a:rPr>
                            <a:t>0,6</a:t>
                          </a:r>
                          <a:endParaRPr lang="ru-RU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2463" marR="52463" marT="0" marB="0" anchor="b"/>
                    </a:tc>
                    <a:tc>
                      <a:txBody>
                        <a:bodyPr/>
                        <a:lstStyle/>
                        <a:p>
                          <a:pPr indent="0" algn="l">
                            <a:lnSpc>
                              <a:spcPct val="150000"/>
                            </a:lnSpc>
                          </a:pPr>
                          <a:r>
                            <a:rPr lang="en-US" sz="2000">
                              <a:effectLst/>
                            </a:rPr>
                            <a:t>1</a:t>
                          </a:r>
                          <a:endParaRPr lang="ru-RU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2463" marR="52463" marT="0" marB="0" anchor="b"/>
                    </a:tc>
                    <a:tc>
                      <a:txBody>
                        <a:bodyPr/>
                        <a:lstStyle/>
                        <a:p>
                          <a:pPr indent="0" algn="l">
                            <a:lnSpc>
                              <a:spcPct val="150000"/>
                            </a:lnSpc>
                          </a:pPr>
                          <a:r>
                            <a:rPr lang="en-US" sz="2000">
                              <a:effectLst/>
                            </a:rPr>
                            <a:t>0,3</a:t>
                          </a:r>
                          <a:endParaRPr lang="ru-RU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2463" marR="52463" marT="0" marB="0" anchor="b"/>
                    </a:tc>
                    <a:extLst>
                      <a:ext uri="{0D108BD9-81ED-4DB2-BD59-A6C34878D82A}">
                        <a16:rowId xmlns:a16="http://schemas.microsoft.com/office/drawing/2014/main" val="1733378503"/>
                      </a:ext>
                    </a:extLst>
                  </a:tr>
                  <a:tr h="356343">
                    <a:tc>
                      <a:txBody>
                        <a:bodyPr/>
                        <a:lstStyle/>
                        <a:p>
                          <a:pPr indent="0" algn="l">
                            <a:lnSpc>
                              <a:spcPct val="150000"/>
                            </a:lnSpc>
                          </a:pPr>
                          <a:r>
                            <a:rPr lang="ru-RU" sz="2000">
                              <a:effectLst/>
                            </a:rPr>
                            <a:t>К3</a:t>
                          </a:r>
                          <a:endParaRPr lang="ru-RU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2463" marR="52463" marT="0" marB="0" anchor="b"/>
                    </a:tc>
                    <a:tc>
                      <a:txBody>
                        <a:bodyPr/>
                        <a:lstStyle/>
                        <a:p>
                          <a:pPr indent="0" algn="l">
                            <a:lnSpc>
                              <a:spcPct val="150000"/>
                            </a:lnSpc>
                          </a:pPr>
                          <a:r>
                            <a:rPr lang="en-US" sz="2000">
                              <a:effectLst/>
                            </a:rPr>
                            <a:t>0,16</a:t>
                          </a:r>
                          <a:endParaRPr lang="ru-RU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2463" marR="52463" marT="0" marB="0" anchor="b"/>
                    </a:tc>
                    <a:tc>
                      <a:txBody>
                        <a:bodyPr/>
                        <a:lstStyle/>
                        <a:p>
                          <a:pPr indent="0" algn="l">
                            <a:lnSpc>
                              <a:spcPct val="150000"/>
                            </a:lnSpc>
                          </a:pPr>
                          <a:r>
                            <a:rPr lang="en-US" sz="2000">
                              <a:effectLst/>
                            </a:rPr>
                            <a:t>0,6</a:t>
                          </a:r>
                          <a:endParaRPr lang="ru-RU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2463" marR="52463" marT="0" marB="0" anchor="b"/>
                    </a:tc>
                    <a:tc>
                      <a:txBody>
                        <a:bodyPr/>
                        <a:lstStyle/>
                        <a:p>
                          <a:pPr indent="0" algn="l">
                            <a:lnSpc>
                              <a:spcPct val="150000"/>
                            </a:lnSpc>
                          </a:pPr>
                          <a:r>
                            <a:rPr lang="en-US" sz="2000">
                              <a:effectLst/>
                            </a:rPr>
                            <a:t>0,6</a:t>
                          </a:r>
                          <a:endParaRPr lang="ru-RU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2463" marR="52463" marT="0" marB="0" anchor="b"/>
                    </a:tc>
                    <a:tc>
                      <a:txBody>
                        <a:bodyPr/>
                        <a:lstStyle/>
                        <a:p>
                          <a:pPr indent="0" algn="l">
                            <a:lnSpc>
                              <a:spcPct val="150000"/>
                            </a:lnSpc>
                          </a:pPr>
                          <a:r>
                            <a:rPr lang="en-US" sz="2000">
                              <a:effectLst/>
                            </a:rPr>
                            <a:t>1</a:t>
                          </a:r>
                          <a:endParaRPr lang="ru-RU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2463" marR="52463" marT="0" marB="0" anchor="b"/>
                    </a:tc>
                    <a:tc>
                      <a:txBody>
                        <a:bodyPr/>
                        <a:lstStyle/>
                        <a:p>
                          <a:pPr indent="0" algn="l">
                            <a:lnSpc>
                              <a:spcPct val="150000"/>
                            </a:lnSpc>
                          </a:pPr>
                          <a:r>
                            <a:rPr lang="en-US" sz="2000">
                              <a:effectLst/>
                            </a:rPr>
                            <a:t>0,3</a:t>
                          </a:r>
                          <a:endParaRPr lang="ru-RU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2463" marR="52463" marT="0" marB="0" anchor="b"/>
                    </a:tc>
                    <a:tc>
                      <a:txBody>
                        <a:bodyPr/>
                        <a:lstStyle/>
                        <a:p>
                          <a:pPr indent="0" algn="l">
                            <a:lnSpc>
                              <a:spcPct val="150000"/>
                            </a:lnSpc>
                          </a:pPr>
                          <a:r>
                            <a:rPr lang="en-US" sz="2000">
                              <a:effectLst/>
                            </a:rPr>
                            <a:t>1</a:t>
                          </a:r>
                          <a:endParaRPr lang="ru-RU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2463" marR="52463" marT="0" marB="0" anchor="b"/>
                    </a:tc>
                    <a:extLst>
                      <a:ext uri="{0D108BD9-81ED-4DB2-BD59-A6C34878D82A}">
                        <a16:rowId xmlns:a16="http://schemas.microsoft.com/office/drawing/2014/main" val="3678189321"/>
                      </a:ext>
                    </a:extLst>
                  </a:tr>
                  <a:tr h="356343">
                    <a:tc>
                      <a:txBody>
                        <a:bodyPr/>
                        <a:lstStyle/>
                        <a:p>
                          <a:pPr indent="0" algn="l">
                            <a:lnSpc>
                              <a:spcPct val="150000"/>
                            </a:lnSpc>
                          </a:pPr>
                          <a:r>
                            <a:rPr lang="ru-RU" sz="2000">
                              <a:effectLst/>
                            </a:rPr>
                            <a:t>К4</a:t>
                          </a:r>
                          <a:endParaRPr lang="ru-RU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2463" marR="52463" marT="0" marB="0" anchor="b"/>
                    </a:tc>
                    <a:tc>
                      <a:txBody>
                        <a:bodyPr/>
                        <a:lstStyle/>
                        <a:p>
                          <a:pPr indent="0" algn="l">
                            <a:lnSpc>
                              <a:spcPct val="150000"/>
                            </a:lnSpc>
                          </a:pPr>
                          <a:r>
                            <a:rPr lang="en-US" sz="2000">
                              <a:effectLst/>
                            </a:rPr>
                            <a:t>0,16</a:t>
                          </a:r>
                          <a:endParaRPr lang="ru-RU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2463" marR="52463" marT="0" marB="0" anchor="b"/>
                    </a:tc>
                    <a:tc>
                      <a:txBody>
                        <a:bodyPr/>
                        <a:lstStyle/>
                        <a:p>
                          <a:pPr indent="0" algn="l">
                            <a:lnSpc>
                              <a:spcPct val="150000"/>
                            </a:lnSpc>
                          </a:pPr>
                          <a:r>
                            <a:rPr lang="en-US" sz="2000">
                              <a:effectLst/>
                            </a:rPr>
                            <a:t>1</a:t>
                          </a:r>
                          <a:endParaRPr lang="ru-RU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2463" marR="52463" marT="0" marB="0" anchor="b"/>
                    </a:tc>
                    <a:tc>
                      <a:txBody>
                        <a:bodyPr/>
                        <a:lstStyle/>
                        <a:p>
                          <a:pPr indent="0" algn="l">
                            <a:lnSpc>
                              <a:spcPct val="150000"/>
                            </a:lnSpc>
                          </a:pPr>
                          <a:r>
                            <a:rPr lang="en-US" sz="2000">
                              <a:effectLst/>
                            </a:rPr>
                            <a:t>0,3</a:t>
                          </a:r>
                          <a:endParaRPr lang="ru-RU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2463" marR="52463" marT="0" marB="0" anchor="b"/>
                    </a:tc>
                    <a:tc>
                      <a:txBody>
                        <a:bodyPr/>
                        <a:lstStyle/>
                        <a:p>
                          <a:pPr indent="0" algn="l">
                            <a:lnSpc>
                              <a:spcPct val="150000"/>
                            </a:lnSpc>
                          </a:pPr>
                          <a:r>
                            <a:rPr lang="en-US" sz="2000">
                              <a:effectLst/>
                            </a:rPr>
                            <a:t>1</a:t>
                          </a:r>
                          <a:endParaRPr lang="ru-RU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2463" marR="52463" marT="0" marB="0" anchor="b"/>
                    </a:tc>
                    <a:tc>
                      <a:txBody>
                        <a:bodyPr/>
                        <a:lstStyle/>
                        <a:p>
                          <a:pPr indent="0" algn="l">
                            <a:lnSpc>
                              <a:spcPct val="150000"/>
                            </a:lnSpc>
                          </a:pPr>
                          <a:r>
                            <a:rPr lang="en-US" sz="2000">
                              <a:effectLst/>
                            </a:rPr>
                            <a:t>0,3</a:t>
                          </a:r>
                          <a:endParaRPr lang="ru-RU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2463" marR="52463" marT="0" marB="0" anchor="b"/>
                    </a:tc>
                    <a:tc>
                      <a:txBody>
                        <a:bodyPr/>
                        <a:lstStyle/>
                        <a:p>
                          <a:pPr indent="0" algn="l">
                            <a:lnSpc>
                              <a:spcPct val="150000"/>
                            </a:lnSpc>
                          </a:pPr>
                          <a:r>
                            <a:rPr lang="en-US" sz="2000">
                              <a:effectLst/>
                            </a:rPr>
                            <a:t>1</a:t>
                          </a:r>
                          <a:endParaRPr lang="ru-RU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2463" marR="52463" marT="0" marB="0" anchor="b"/>
                    </a:tc>
                    <a:extLst>
                      <a:ext uri="{0D108BD9-81ED-4DB2-BD59-A6C34878D82A}">
                        <a16:rowId xmlns:a16="http://schemas.microsoft.com/office/drawing/2014/main" val="2034118435"/>
                      </a:ext>
                    </a:extLst>
                  </a:tr>
                  <a:tr h="356343">
                    <a:tc>
                      <a:txBody>
                        <a:bodyPr/>
                        <a:lstStyle/>
                        <a:p>
                          <a:pPr indent="0" algn="l">
                            <a:lnSpc>
                              <a:spcPct val="150000"/>
                            </a:lnSpc>
                          </a:pPr>
                          <a:r>
                            <a:rPr lang="ru-RU" sz="2000">
                              <a:effectLst/>
                            </a:rPr>
                            <a:t>К5</a:t>
                          </a:r>
                          <a:endParaRPr lang="ru-RU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2463" marR="52463" marT="0" marB="0" anchor="b"/>
                    </a:tc>
                    <a:tc>
                      <a:txBody>
                        <a:bodyPr/>
                        <a:lstStyle/>
                        <a:p>
                          <a:pPr indent="0" algn="l">
                            <a:lnSpc>
                              <a:spcPct val="150000"/>
                            </a:lnSpc>
                          </a:pPr>
                          <a:r>
                            <a:rPr lang="en-US" sz="2000">
                              <a:effectLst/>
                            </a:rPr>
                            <a:t>0,16</a:t>
                          </a:r>
                          <a:endParaRPr lang="ru-RU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2463" marR="52463" marT="0" marB="0" anchor="b"/>
                    </a:tc>
                    <a:tc>
                      <a:txBody>
                        <a:bodyPr/>
                        <a:lstStyle/>
                        <a:p>
                          <a:pPr indent="0" algn="l">
                            <a:lnSpc>
                              <a:spcPct val="150000"/>
                            </a:lnSpc>
                          </a:pPr>
                          <a:r>
                            <a:rPr lang="en-US" sz="2000">
                              <a:effectLst/>
                            </a:rPr>
                            <a:t>0,6</a:t>
                          </a:r>
                          <a:endParaRPr lang="ru-RU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2463" marR="52463" marT="0" marB="0" anchor="b"/>
                    </a:tc>
                    <a:tc>
                      <a:txBody>
                        <a:bodyPr/>
                        <a:lstStyle/>
                        <a:p>
                          <a:pPr indent="0" algn="l">
                            <a:lnSpc>
                              <a:spcPct val="150000"/>
                            </a:lnSpc>
                          </a:pPr>
                          <a:r>
                            <a:rPr lang="en-US" sz="2000">
                              <a:effectLst/>
                            </a:rPr>
                            <a:t>0,6</a:t>
                          </a:r>
                          <a:endParaRPr lang="ru-RU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2463" marR="52463" marT="0" marB="0" anchor="b"/>
                    </a:tc>
                    <a:tc>
                      <a:txBody>
                        <a:bodyPr/>
                        <a:lstStyle/>
                        <a:p>
                          <a:pPr indent="0" algn="l">
                            <a:lnSpc>
                              <a:spcPct val="150000"/>
                            </a:lnSpc>
                          </a:pPr>
                          <a:r>
                            <a:rPr lang="en-US" sz="2000">
                              <a:effectLst/>
                            </a:rPr>
                            <a:t>1</a:t>
                          </a:r>
                          <a:endParaRPr lang="ru-RU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2463" marR="52463" marT="0" marB="0" anchor="b"/>
                    </a:tc>
                    <a:tc>
                      <a:txBody>
                        <a:bodyPr/>
                        <a:lstStyle/>
                        <a:p>
                          <a:pPr indent="0" algn="l">
                            <a:lnSpc>
                              <a:spcPct val="150000"/>
                            </a:lnSpc>
                          </a:pPr>
                          <a:r>
                            <a:rPr lang="en-US" sz="2000">
                              <a:effectLst/>
                            </a:rPr>
                            <a:t>0,3</a:t>
                          </a:r>
                          <a:endParaRPr lang="ru-RU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2463" marR="52463" marT="0" marB="0" anchor="b"/>
                    </a:tc>
                    <a:tc>
                      <a:txBody>
                        <a:bodyPr/>
                        <a:lstStyle/>
                        <a:p>
                          <a:pPr indent="0" algn="l">
                            <a:lnSpc>
                              <a:spcPct val="150000"/>
                            </a:lnSpc>
                          </a:pPr>
                          <a:r>
                            <a:rPr lang="en-US" sz="2000">
                              <a:effectLst/>
                            </a:rPr>
                            <a:t>1</a:t>
                          </a:r>
                          <a:endParaRPr lang="ru-RU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2463" marR="52463" marT="0" marB="0" anchor="b"/>
                    </a:tc>
                    <a:extLst>
                      <a:ext uri="{0D108BD9-81ED-4DB2-BD59-A6C34878D82A}">
                        <a16:rowId xmlns:a16="http://schemas.microsoft.com/office/drawing/2014/main" val="202698729"/>
                      </a:ext>
                    </a:extLst>
                  </a:tr>
                  <a:tr h="356343">
                    <a:tc>
                      <a:txBody>
                        <a:bodyPr/>
                        <a:lstStyle/>
                        <a:p>
                          <a:pPr indent="0" algn="l">
                            <a:lnSpc>
                              <a:spcPct val="150000"/>
                            </a:lnSpc>
                          </a:pPr>
                          <a:r>
                            <a:rPr lang="ru-RU" sz="2000">
                              <a:effectLst/>
                            </a:rPr>
                            <a:t>К6</a:t>
                          </a:r>
                          <a:endParaRPr lang="ru-RU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2463" marR="52463" marT="0" marB="0" anchor="b"/>
                    </a:tc>
                    <a:tc>
                      <a:txBody>
                        <a:bodyPr/>
                        <a:lstStyle/>
                        <a:p>
                          <a:pPr indent="0" algn="l">
                            <a:lnSpc>
                              <a:spcPct val="150000"/>
                            </a:lnSpc>
                          </a:pPr>
                          <a:r>
                            <a:rPr lang="en-US" sz="2000">
                              <a:effectLst/>
                            </a:rPr>
                            <a:t>0,12</a:t>
                          </a:r>
                          <a:endParaRPr lang="ru-RU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2463" marR="52463" marT="0" marB="0" anchor="b"/>
                    </a:tc>
                    <a:tc>
                      <a:txBody>
                        <a:bodyPr/>
                        <a:lstStyle/>
                        <a:p>
                          <a:pPr indent="0" algn="l">
                            <a:lnSpc>
                              <a:spcPct val="150000"/>
                            </a:lnSpc>
                          </a:pPr>
                          <a:r>
                            <a:rPr lang="en-US" sz="2000">
                              <a:effectLst/>
                            </a:rPr>
                            <a:t>0,5</a:t>
                          </a:r>
                          <a:endParaRPr lang="ru-RU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2463" marR="52463" marT="0" marB="0" anchor="b"/>
                    </a:tc>
                    <a:tc>
                      <a:txBody>
                        <a:bodyPr/>
                        <a:lstStyle/>
                        <a:p>
                          <a:pPr indent="0" algn="l">
                            <a:lnSpc>
                              <a:spcPct val="150000"/>
                            </a:lnSpc>
                          </a:pPr>
                          <a:r>
                            <a:rPr lang="en-US" sz="2000">
                              <a:effectLst/>
                            </a:rPr>
                            <a:t>1</a:t>
                          </a:r>
                          <a:endParaRPr lang="ru-RU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2463" marR="52463" marT="0" marB="0" anchor="b"/>
                    </a:tc>
                    <a:tc>
                      <a:txBody>
                        <a:bodyPr/>
                        <a:lstStyle/>
                        <a:p>
                          <a:pPr indent="0" algn="l">
                            <a:lnSpc>
                              <a:spcPct val="150000"/>
                            </a:lnSpc>
                          </a:pPr>
                          <a:r>
                            <a:rPr lang="en-US" sz="2000">
                              <a:effectLst/>
                            </a:rPr>
                            <a:t>0,5</a:t>
                          </a:r>
                          <a:endParaRPr lang="ru-RU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2463" marR="52463" marT="0" marB="0" anchor="b"/>
                    </a:tc>
                    <a:tc>
                      <a:txBody>
                        <a:bodyPr/>
                        <a:lstStyle/>
                        <a:p>
                          <a:pPr indent="0" algn="l">
                            <a:lnSpc>
                              <a:spcPct val="150000"/>
                            </a:lnSpc>
                          </a:pPr>
                          <a:r>
                            <a:rPr lang="en-US" sz="2000">
                              <a:effectLst/>
                            </a:rPr>
                            <a:t>1</a:t>
                          </a:r>
                          <a:endParaRPr lang="ru-RU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2463" marR="52463" marT="0" marB="0" anchor="b"/>
                    </a:tc>
                    <a:tc>
                      <a:txBody>
                        <a:bodyPr/>
                        <a:lstStyle/>
                        <a:p>
                          <a:pPr indent="0" algn="l">
                            <a:lnSpc>
                              <a:spcPct val="150000"/>
                            </a:lnSpc>
                          </a:pPr>
                          <a:r>
                            <a:rPr lang="en-US" sz="2000">
                              <a:effectLst/>
                            </a:rPr>
                            <a:t>0,5</a:t>
                          </a:r>
                          <a:endParaRPr lang="ru-RU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2463" marR="52463" marT="0" marB="0" anchor="b"/>
                    </a:tc>
                    <a:extLst>
                      <a:ext uri="{0D108BD9-81ED-4DB2-BD59-A6C34878D82A}">
                        <a16:rowId xmlns:a16="http://schemas.microsoft.com/office/drawing/2014/main" val="4167181300"/>
                      </a:ext>
                    </a:extLst>
                  </a:tr>
                  <a:tr h="356343">
                    <a:tc>
                      <a:txBody>
                        <a:bodyPr/>
                        <a:lstStyle/>
                        <a:p>
                          <a:pPr indent="0" algn="l">
                            <a:lnSpc>
                              <a:spcPct val="150000"/>
                            </a:lnSpc>
                          </a:pPr>
                          <a:r>
                            <a:rPr lang="ru-RU" sz="2000">
                              <a:effectLst/>
                            </a:rPr>
                            <a:t>К7</a:t>
                          </a:r>
                          <a:endParaRPr lang="ru-RU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2463" marR="52463" marT="0" marB="0" anchor="b"/>
                    </a:tc>
                    <a:tc>
                      <a:txBody>
                        <a:bodyPr/>
                        <a:lstStyle/>
                        <a:p>
                          <a:pPr indent="0" algn="l">
                            <a:lnSpc>
                              <a:spcPct val="150000"/>
                            </a:lnSpc>
                          </a:pPr>
                          <a:r>
                            <a:rPr lang="en-US" sz="2000">
                              <a:effectLst/>
                            </a:rPr>
                            <a:t>0,12</a:t>
                          </a:r>
                          <a:endParaRPr lang="ru-RU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2463" marR="52463" marT="0" marB="0" anchor="b"/>
                    </a:tc>
                    <a:tc>
                      <a:txBody>
                        <a:bodyPr/>
                        <a:lstStyle/>
                        <a:p>
                          <a:pPr indent="0" algn="l">
                            <a:lnSpc>
                              <a:spcPct val="150000"/>
                            </a:lnSpc>
                          </a:pPr>
                          <a:r>
                            <a:rPr lang="ru-RU" sz="2000">
                              <a:effectLst/>
                            </a:rPr>
                            <a:t>0,3</a:t>
                          </a:r>
                          <a:endParaRPr lang="ru-RU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2463" marR="52463" marT="0" marB="0" anchor="b"/>
                    </a:tc>
                    <a:tc>
                      <a:txBody>
                        <a:bodyPr/>
                        <a:lstStyle/>
                        <a:p>
                          <a:pPr indent="0" algn="l">
                            <a:lnSpc>
                              <a:spcPct val="150000"/>
                            </a:lnSpc>
                          </a:pPr>
                          <a:r>
                            <a:rPr lang="ru-RU" sz="2000">
                              <a:effectLst/>
                            </a:rPr>
                            <a:t>0,5</a:t>
                          </a:r>
                          <a:endParaRPr lang="ru-RU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2463" marR="52463" marT="0" marB="0" anchor="b"/>
                    </a:tc>
                    <a:tc>
                      <a:txBody>
                        <a:bodyPr/>
                        <a:lstStyle/>
                        <a:p>
                          <a:pPr indent="0" algn="l">
                            <a:lnSpc>
                              <a:spcPct val="150000"/>
                            </a:lnSpc>
                          </a:pPr>
                          <a:r>
                            <a:rPr lang="ru-RU" sz="2000">
                              <a:effectLst/>
                            </a:rPr>
                            <a:t>0,3</a:t>
                          </a:r>
                          <a:endParaRPr lang="ru-RU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2463" marR="52463" marT="0" marB="0" anchor="b"/>
                    </a:tc>
                    <a:tc>
                      <a:txBody>
                        <a:bodyPr/>
                        <a:lstStyle/>
                        <a:p>
                          <a:pPr indent="0" algn="l">
                            <a:lnSpc>
                              <a:spcPct val="150000"/>
                            </a:lnSpc>
                          </a:pPr>
                          <a:r>
                            <a:rPr lang="ru-RU" sz="2000">
                              <a:effectLst/>
                            </a:rPr>
                            <a:t>1</a:t>
                          </a:r>
                          <a:endParaRPr lang="ru-RU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2463" marR="52463" marT="0" marB="0" anchor="b"/>
                    </a:tc>
                    <a:tc>
                      <a:txBody>
                        <a:bodyPr/>
                        <a:lstStyle/>
                        <a:p>
                          <a:pPr indent="0" algn="l">
                            <a:lnSpc>
                              <a:spcPct val="150000"/>
                            </a:lnSpc>
                          </a:pPr>
                          <a:r>
                            <a:rPr lang="ru-RU" sz="2000">
                              <a:effectLst/>
                            </a:rPr>
                            <a:t>0,3</a:t>
                          </a:r>
                          <a:endParaRPr lang="ru-RU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2463" marR="52463" marT="0" marB="0" anchor="b"/>
                    </a:tc>
                    <a:extLst>
                      <a:ext uri="{0D108BD9-81ED-4DB2-BD59-A6C34878D82A}">
                        <a16:rowId xmlns:a16="http://schemas.microsoft.com/office/drawing/2014/main" val="1066693718"/>
                      </a:ext>
                    </a:extLst>
                  </a:tr>
                  <a:tr h="1083438">
                    <a:tc gridSpan="2">
                      <a:txBody>
                        <a:bodyPr/>
                        <a:lstStyle/>
                        <a:p>
                          <a:pPr indent="0" algn="l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ru-RU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ru-RU" sz="20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nary>
                                  <m:naryPr>
                                    <m:chr m:val="∑"/>
                                    <m:limLoc m:val="undOvr"/>
                                    <m:ctrlPr>
                                      <a:rPr lang="ru-RU" sz="2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ru-RU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ru-RU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ru-RU" sz="20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sz="20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ru-RU" sz="20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ru-RU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∙</m:t>
                                    </m:r>
                                    <m:sSub>
                                      <m:sSubPr>
                                        <m:ctrlPr>
                                          <a:rPr lang="ru-RU" sz="20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sz="20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ru-RU" sz="20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</m:e>
                                </m:nary>
                              </m:oMath>
                            </m:oMathPara>
                          </a14:m>
                          <a:endParaRPr lang="ru-RU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2463" marR="52463" marT="0" marB="0" anchor="b"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indent="0" algn="l">
                            <a:lnSpc>
                              <a:spcPct val="150000"/>
                            </a:lnSpc>
                          </a:pPr>
                          <a:r>
                            <a:rPr lang="ru-RU" sz="2000">
                              <a:effectLst/>
                            </a:rPr>
                            <a:t>1,124</a:t>
                          </a:r>
                          <a:endParaRPr lang="ru-RU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2463" marR="52463" marT="0" marB="0" anchor="b"/>
                    </a:tc>
                    <a:tc>
                      <a:txBody>
                        <a:bodyPr/>
                        <a:lstStyle/>
                        <a:p>
                          <a:pPr indent="0" algn="l">
                            <a:lnSpc>
                              <a:spcPct val="150000"/>
                            </a:lnSpc>
                          </a:pPr>
                          <a:r>
                            <a:rPr lang="en-US" sz="2000">
                              <a:effectLst/>
                            </a:rPr>
                            <a:t>1</a:t>
                          </a:r>
                          <a:endParaRPr lang="ru-RU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2463" marR="52463" marT="0" marB="0" anchor="b"/>
                    </a:tc>
                    <a:tc>
                      <a:txBody>
                        <a:bodyPr/>
                        <a:lstStyle/>
                        <a:p>
                          <a:pPr indent="0" algn="l">
                            <a:lnSpc>
                              <a:spcPct val="150000"/>
                            </a:lnSpc>
                          </a:pPr>
                          <a:r>
                            <a:rPr lang="en-US" sz="2000">
                              <a:effectLst/>
                            </a:rPr>
                            <a:t>0,988</a:t>
                          </a:r>
                          <a:endParaRPr lang="ru-RU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2463" marR="52463" marT="0" marB="0" anchor="b"/>
                    </a:tc>
                    <a:tc>
                      <a:txBody>
                        <a:bodyPr/>
                        <a:lstStyle/>
                        <a:p>
                          <a:pPr indent="0" algn="just">
                            <a:lnSpc>
                              <a:spcPct val="150000"/>
                            </a:lnSpc>
                          </a:pPr>
                          <a:r>
                            <a:rPr lang="en-US" sz="2000">
                              <a:effectLst/>
                            </a:rPr>
                            <a:t>0,584</a:t>
                          </a:r>
                          <a:endParaRPr lang="ru-RU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2463" marR="52463" marT="0" marB="0" anchor="b"/>
                    </a:tc>
                    <a:tc>
                      <a:txBody>
                        <a:bodyPr/>
                        <a:lstStyle/>
                        <a:p>
                          <a:pPr indent="0" algn="l">
                            <a:lnSpc>
                              <a:spcPct val="150000"/>
                            </a:lnSpc>
                          </a:pPr>
                          <a:r>
                            <a:rPr lang="en-US" sz="2000" dirty="0">
                              <a:effectLst/>
                            </a:rPr>
                            <a:t>0,72</a:t>
                          </a:r>
                          <a:endParaRPr lang="ru-RU" sz="20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2463" marR="52463" marT="0" marB="0" anchor="b"/>
                    </a:tc>
                    <a:extLst>
                      <a:ext uri="{0D108BD9-81ED-4DB2-BD59-A6C34878D82A}">
                        <a16:rowId xmlns:a16="http://schemas.microsoft.com/office/drawing/2014/main" val="386052377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Объект 3">
                <a:extLst>
                  <a:ext uri="{FF2B5EF4-FFF2-40B4-BE49-F238E27FC236}">
                    <a16:creationId xmlns:a16="http://schemas.microsoft.com/office/drawing/2014/main" id="{6C9FA09C-CBBF-2539-0FCC-1E4E6EF62F24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422922743"/>
                  </p:ext>
                </p:extLst>
              </p:nvPr>
            </p:nvGraphicFramePr>
            <p:xfrm>
              <a:off x="2207490" y="1025746"/>
              <a:ext cx="8054110" cy="4507865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1615348">
                      <a:extLst>
                        <a:ext uri="{9D8B030D-6E8A-4147-A177-3AD203B41FA5}">
                          <a16:colId xmlns:a16="http://schemas.microsoft.com/office/drawing/2014/main" val="903828107"/>
                        </a:ext>
                      </a:extLst>
                    </a:gridCol>
                    <a:gridCol w="2693322">
                      <a:extLst>
                        <a:ext uri="{9D8B030D-6E8A-4147-A177-3AD203B41FA5}">
                          <a16:colId xmlns:a16="http://schemas.microsoft.com/office/drawing/2014/main" val="336375898"/>
                        </a:ext>
                      </a:extLst>
                    </a:gridCol>
                    <a:gridCol w="770098">
                      <a:extLst>
                        <a:ext uri="{9D8B030D-6E8A-4147-A177-3AD203B41FA5}">
                          <a16:colId xmlns:a16="http://schemas.microsoft.com/office/drawing/2014/main" val="2233773164"/>
                        </a:ext>
                      </a:extLst>
                    </a:gridCol>
                    <a:gridCol w="744239">
                      <a:extLst>
                        <a:ext uri="{9D8B030D-6E8A-4147-A177-3AD203B41FA5}">
                          <a16:colId xmlns:a16="http://schemas.microsoft.com/office/drawing/2014/main" val="140113657"/>
                        </a:ext>
                      </a:extLst>
                    </a:gridCol>
                    <a:gridCol w="743432">
                      <a:extLst>
                        <a:ext uri="{9D8B030D-6E8A-4147-A177-3AD203B41FA5}">
                          <a16:colId xmlns:a16="http://schemas.microsoft.com/office/drawing/2014/main" val="4073717492"/>
                        </a:ext>
                      </a:extLst>
                    </a:gridCol>
                    <a:gridCol w="744239">
                      <a:extLst>
                        <a:ext uri="{9D8B030D-6E8A-4147-A177-3AD203B41FA5}">
                          <a16:colId xmlns:a16="http://schemas.microsoft.com/office/drawing/2014/main" val="243139593"/>
                        </a:ext>
                      </a:extLst>
                    </a:gridCol>
                    <a:gridCol w="743432">
                      <a:extLst>
                        <a:ext uri="{9D8B030D-6E8A-4147-A177-3AD203B41FA5}">
                          <a16:colId xmlns:a16="http://schemas.microsoft.com/office/drawing/2014/main" val="482753287"/>
                        </a:ext>
                      </a:extLst>
                    </a:gridCol>
                  </a:tblGrid>
                  <a:tr h="408305">
                    <a:tc>
                      <a:txBody>
                        <a:bodyPr/>
                        <a:lstStyle/>
                        <a:p>
                          <a:pPr indent="0" algn="l">
                            <a:lnSpc>
                              <a:spcPct val="150000"/>
                            </a:lnSpc>
                          </a:pPr>
                          <a:r>
                            <a:rPr lang="ru-RU" sz="2000">
                              <a:effectLst/>
                            </a:rPr>
                            <a:t>Код критерия</a:t>
                          </a:r>
                          <a:endParaRPr lang="ru-RU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2463" marR="52463" marT="0" marB="0" anchor="b"/>
                    </a:tc>
                    <a:tc>
                      <a:txBody>
                        <a:bodyPr/>
                        <a:lstStyle/>
                        <a:p>
                          <a:pPr indent="0" algn="l">
                            <a:lnSpc>
                              <a:spcPct val="150000"/>
                            </a:lnSpc>
                          </a:pPr>
                          <a:r>
                            <a:rPr lang="ru-RU" sz="2000">
                              <a:effectLst/>
                            </a:rPr>
                            <a:t>Коэффициент важности</a:t>
                          </a:r>
                          <a:endParaRPr lang="ru-RU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2463" marR="52463" marT="0" marB="0" anchor="b"/>
                    </a:tc>
                    <a:tc>
                      <a:txBody>
                        <a:bodyPr/>
                        <a:lstStyle/>
                        <a:p>
                          <a:pPr indent="0" algn="l">
                            <a:lnSpc>
                              <a:spcPct val="150000"/>
                            </a:lnSpc>
                          </a:pPr>
                          <a:r>
                            <a:rPr lang="en-US" sz="2000">
                              <a:effectLst/>
                            </a:rPr>
                            <a:t>ki1</a:t>
                          </a:r>
                          <a:endParaRPr lang="ru-RU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2463" marR="52463" marT="0" marB="0" anchor="b"/>
                    </a:tc>
                    <a:tc>
                      <a:txBody>
                        <a:bodyPr/>
                        <a:lstStyle/>
                        <a:p>
                          <a:pPr indent="0" algn="l">
                            <a:lnSpc>
                              <a:spcPct val="150000"/>
                            </a:lnSpc>
                          </a:pPr>
                          <a:r>
                            <a:rPr lang="en-US" sz="2000">
                              <a:effectLst/>
                            </a:rPr>
                            <a:t>ki2</a:t>
                          </a:r>
                          <a:endParaRPr lang="ru-RU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2463" marR="52463" marT="0" marB="0" anchor="b"/>
                    </a:tc>
                    <a:tc>
                      <a:txBody>
                        <a:bodyPr/>
                        <a:lstStyle/>
                        <a:p>
                          <a:pPr indent="0" algn="l">
                            <a:lnSpc>
                              <a:spcPct val="150000"/>
                            </a:lnSpc>
                          </a:pPr>
                          <a:r>
                            <a:rPr lang="en-US" sz="2000">
                              <a:effectLst/>
                            </a:rPr>
                            <a:t>ki</a:t>
                          </a:r>
                          <a:r>
                            <a:rPr lang="ru-RU" sz="2000">
                              <a:effectLst/>
                            </a:rPr>
                            <a:t>3</a:t>
                          </a:r>
                          <a:endParaRPr lang="ru-RU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2463" marR="52463" marT="0" marB="0" anchor="b"/>
                    </a:tc>
                    <a:tc>
                      <a:txBody>
                        <a:bodyPr/>
                        <a:lstStyle/>
                        <a:p>
                          <a:pPr indent="0" algn="l">
                            <a:lnSpc>
                              <a:spcPct val="150000"/>
                            </a:lnSpc>
                          </a:pPr>
                          <a:r>
                            <a:rPr lang="en-US" sz="2000">
                              <a:effectLst/>
                            </a:rPr>
                            <a:t>ki</a:t>
                          </a:r>
                          <a:r>
                            <a:rPr lang="ru-RU" sz="2000">
                              <a:effectLst/>
                            </a:rPr>
                            <a:t>4</a:t>
                          </a:r>
                          <a:endParaRPr lang="ru-RU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2463" marR="52463" marT="0" marB="0" anchor="b"/>
                    </a:tc>
                    <a:tc>
                      <a:txBody>
                        <a:bodyPr/>
                        <a:lstStyle/>
                        <a:p>
                          <a:pPr indent="0" algn="l">
                            <a:lnSpc>
                              <a:spcPct val="150000"/>
                            </a:lnSpc>
                          </a:pPr>
                          <a:r>
                            <a:rPr lang="en-US" sz="2000">
                              <a:effectLst/>
                            </a:rPr>
                            <a:t>ki</a:t>
                          </a:r>
                          <a:r>
                            <a:rPr lang="ru-RU" sz="2000">
                              <a:effectLst/>
                            </a:rPr>
                            <a:t>5</a:t>
                          </a:r>
                          <a:endParaRPr lang="ru-RU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2463" marR="52463" marT="0" marB="0" anchor="b"/>
                    </a:tc>
                    <a:extLst>
                      <a:ext uri="{0D108BD9-81ED-4DB2-BD59-A6C34878D82A}">
                        <a16:rowId xmlns:a16="http://schemas.microsoft.com/office/drawing/2014/main" val="3355312849"/>
                      </a:ext>
                    </a:extLst>
                  </a:tr>
                  <a:tr h="408305">
                    <a:tc>
                      <a:txBody>
                        <a:bodyPr/>
                        <a:lstStyle/>
                        <a:p>
                          <a:pPr indent="0" algn="l">
                            <a:lnSpc>
                              <a:spcPct val="150000"/>
                            </a:lnSpc>
                          </a:pPr>
                          <a:r>
                            <a:rPr lang="ru-RU" sz="2000">
                              <a:effectLst/>
                            </a:rPr>
                            <a:t>К1</a:t>
                          </a:r>
                          <a:endParaRPr lang="ru-RU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2463" marR="52463" marT="0" marB="0" anchor="b"/>
                    </a:tc>
                    <a:tc>
                      <a:txBody>
                        <a:bodyPr/>
                        <a:lstStyle/>
                        <a:p>
                          <a:pPr indent="0" algn="l">
                            <a:lnSpc>
                              <a:spcPct val="150000"/>
                            </a:lnSpc>
                          </a:pPr>
                          <a:r>
                            <a:rPr lang="en-US" sz="2000">
                              <a:effectLst/>
                            </a:rPr>
                            <a:t>0,12</a:t>
                          </a:r>
                          <a:endParaRPr lang="ru-RU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2463" marR="52463" marT="0" marB="0" anchor="b"/>
                    </a:tc>
                    <a:tc>
                      <a:txBody>
                        <a:bodyPr/>
                        <a:lstStyle/>
                        <a:p>
                          <a:pPr indent="0" algn="l">
                            <a:lnSpc>
                              <a:spcPct val="150000"/>
                            </a:lnSpc>
                          </a:pPr>
                          <a:r>
                            <a:rPr lang="ru-RU" sz="2000">
                              <a:effectLst/>
                            </a:rPr>
                            <a:t>0,3</a:t>
                          </a:r>
                          <a:endParaRPr lang="ru-RU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2463" marR="52463" marT="0" marB="0" anchor="b"/>
                    </a:tc>
                    <a:tc>
                      <a:txBody>
                        <a:bodyPr/>
                        <a:lstStyle/>
                        <a:p>
                          <a:pPr indent="0" algn="l">
                            <a:lnSpc>
                              <a:spcPct val="150000"/>
                            </a:lnSpc>
                          </a:pPr>
                          <a:r>
                            <a:rPr lang="ru-RU" sz="2000">
                              <a:effectLst/>
                            </a:rPr>
                            <a:t>0,3</a:t>
                          </a:r>
                          <a:endParaRPr lang="ru-RU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2463" marR="52463" marT="0" marB="0" anchor="b"/>
                    </a:tc>
                    <a:tc>
                      <a:txBody>
                        <a:bodyPr/>
                        <a:lstStyle/>
                        <a:p>
                          <a:pPr indent="0" algn="l">
                            <a:lnSpc>
                              <a:spcPct val="150000"/>
                            </a:lnSpc>
                          </a:pPr>
                          <a:r>
                            <a:rPr lang="ru-RU" sz="2000">
                              <a:effectLst/>
                            </a:rPr>
                            <a:t>1</a:t>
                          </a:r>
                          <a:endParaRPr lang="ru-RU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2463" marR="52463" marT="0" marB="0" anchor="b"/>
                    </a:tc>
                    <a:tc>
                      <a:txBody>
                        <a:bodyPr/>
                        <a:lstStyle/>
                        <a:p>
                          <a:pPr indent="0" algn="l">
                            <a:lnSpc>
                              <a:spcPct val="150000"/>
                            </a:lnSpc>
                          </a:pPr>
                          <a:r>
                            <a:rPr lang="ru-RU" sz="2000">
                              <a:effectLst/>
                            </a:rPr>
                            <a:t>1</a:t>
                          </a:r>
                          <a:endParaRPr lang="ru-RU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2463" marR="52463" marT="0" marB="0" anchor="b"/>
                    </a:tc>
                    <a:tc>
                      <a:txBody>
                        <a:bodyPr/>
                        <a:lstStyle/>
                        <a:p>
                          <a:pPr indent="0" algn="l">
                            <a:lnSpc>
                              <a:spcPct val="150000"/>
                            </a:lnSpc>
                          </a:pPr>
                          <a:r>
                            <a:rPr lang="ru-RU" sz="2000">
                              <a:effectLst/>
                            </a:rPr>
                            <a:t>1</a:t>
                          </a:r>
                          <a:endParaRPr lang="ru-RU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2463" marR="52463" marT="0" marB="0" anchor="b"/>
                    </a:tc>
                    <a:extLst>
                      <a:ext uri="{0D108BD9-81ED-4DB2-BD59-A6C34878D82A}">
                        <a16:rowId xmlns:a16="http://schemas.microsoft.com/office/drawing/2014/main" val="3671439583"/>
                      </a:ext>
                    </a:extLst>
                  </a:tr>
                  <a:tr h="408305">
                    <a:tc>
                      <a:txBody>
                        <a:bodyPr/>
                        <a:lstStyle/>
                        <a:p>
                          <a:pPr indent="0" algn="l">
                            <a:lnSpc>
                              <a:spcPct val="150000"/>
                            </a:lnSpc>
                          </a:pPr>
                          <a:r>
                            <a:rPr lang="ru-RU" sz="2000">
                              <a:effectLst/>
                            </a:rPr>
                            <a:t>К2</a:t>
                          </a:r>
                          <a:endParaRPr lang="ru-RU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2463" marR="52463" marT="0" marB="0" anchor="b"/>
                    </a:tc>
                    <a:tc>
                      <a:txBody>
                        <a:bodyPr/>
                        <a:lstStyle/>
                        <a:p>
                          <a:pPr indent="0" algn="l">
                            <a:lnSpc>
                              <a:spcPct val="150000"/>
                            </a:lnSpc>
                          </a:pPr>
                          <a:r>
                            <a:rPr lang="en-US" sz="2000">
                              <a:effectLst/>
                            </a:rPr>
                            <a:t>0,08</a:t>
                          </a:r>
                          <a:endParaRPr lang="ru-RU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2463" marR="52463" marT="0" marB="0" anchor="b"/>
                    </a:tc>
                    <a:tc>
                      <a:txBody>
                        <a:bodyPr/>
                        <a:lstStyle/>
                        <a:p>
                          <a:pPr indent="0" algn="l">
                            <a:lnSpc>
                              <a:spcPct val="150000"/>
                            </a:lnSpc>
                          </a:pPr>
                          <a:r>
                            <a:rPr lang="en-US" sz="2000">
                              <a:effectLst/>
                            </a:rPr>
                            <a:t>1</a:t>
                          </a:r>
                          <a:endParaRPr lang="ru-RU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2463" marR="52463" marT="0" marB="0" anchor="b"/>
                    </a:tc>
                    <a:tc>
                      <a:txBody>
                        <a:bodyPr/>
                        <a:lstStyle/>
                        <a:p>
                          <a:pPr indent="0" algn="l">
                            <a:lnSpc>
                              <a:spcPct val="150000"/>
                            </a:lnSpc>
                          </a:pPr>
                          <a:r>
                            <a:rPr lang="en-US" sz="2000">
                              <a:effectLst/>
                            </a:rPr>
                            <a:t>1</a:t>
                          </a:r>
                          <a:endParaRPr lang="ru-RU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2463" marR="52463" marT="0" marB="0" anchor="b"/>
                    </a:tc>
                    <a:tc>
                      <a:txBody>
                        <a:bodyPr/>
                        <a:lstStyle/>
                        <a:p>
                          <a:pPr indent="0" algn="l">
                            <a:lnSpc>
                              <a:spcPct val="150000"/>
                            </a:lnSpc>
                          </a:pPr>
                          <a:r>
                            <a:rPr lang="en-US" sz="2000">
                              <a:effectLst/>
                            </a:rPr>
                            <a:t>0,6</a:t>
                          </a:r>
                          <a:endParaRPr lang="ru-RU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2463" marR="52463" marT="0" marB="0" anchor="b"/>
                    </a:tc>
                    <a:tc>
                      <a:txBody>
                        <a:bodyPr/>
                        <a:lstStyle/>
                        <a:p>
                          <a:pPr indent="0" algn="l">
                            <a:lnSpc>
                              <a:spcPct val="150000"/>
                            </a:lnSpc>
                          </a:pPr>
                          <a:r>
                            <a:rPr lang="en-US" sz="2000">
                              <a:effectLst/>
                            </a:rPr>
                            <a:t>1</a:t>
                          </a:r>
                          <a:endParaRPr lang="ru-RU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2463" marR="52463" marT="0" marB="0" anchor="b"/>
                    </a:tc>
                    <a:tc>
                      <a:txBody>
                        <a:bodyPr/>
                        <a:lstStyle/>
                        <a:p>
                          <a:pPr indent="0" algn="l">
                            <a:lnSpc>
                              <a:spcPct val="150000"/>
                            </a:lnSpc>
                          </a:pPr>
                          <a:r>
                            <a:rPr lang="en-US" sz="2000">
                              <a:effectLst/>
                            </a:rPr>
                            <a:t>0,3</a:t>
                          </a:r>
                          <a:endParaRPr lang="ru-RU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2463" marR="52463" marT="0" marB="0" anchor="b"/>
                    </a:tc>
                    <a:extLst>
                      <a:ext uri="{0D108BD9-81ED-4DB2-BD59-A6C34878D82A}">
                        <a16:rowId xmlns:a16="http://schemas.microsoft.com/office/drawing/2014/main" val="1733378503"/>
                      </a:ext>
                    </a:extLst>
                  </a:tr>
                  <a:tr h="408305">
                    <a:tc>
                      <a:txBody>
                        <a:bodyPr/>
                        <a:lstStyle/>
                        <a:p>
                          <a:pPr indent="0" algn="l">
                            <a:lnSpc>
                              <a:spcPct val="150000"/>
                            </a:lnSpc>
                          </a:pPr>
                          <a:r>
                            <a:rPr lang="ru-RU" sz="2000">
                              <a:effectLst/>
                            </a:rPr>
                            <a:t>К3</a:t>
                          </a:r>
                          <a:endParaRPr lang="ru-RU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2463" marR="52463" marT="0" marB="0" anchor="b"/>
                    </a:tc>
                    <a:tc>
                      <a:txBody>
                        <a:bodyPr/>
                        <a:lstStyle/>
                        <a:p>
                          <a:pPr indent="0" algn="l">
                            <a:lnSpc>
                              <a:spcPct val="150000"/>
                            </a:lnSpc>
                          </a:pPr>
                          <a:r>
                            <a:rPr lang="en-US" sz="2000">
                              <a:effectLst/>
                            </a:rPr>
                            <a:t>0,16</a:t>
                          </a:r>
                          <a:endParaRPr lang="ru-RU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2463" marR="52463" marT="0" marB="0" anchor="b"/>
                    </a:tc>
                    <a:tc>
                      <a:txBody>
                        <a:bodyPr/>
                        <a:lstStyle/>
                        <a:p>
                          <a:pPr indent="0" algn="l">
                            <a:lnSpc>
                              <a:spcPct val="150000"/>
                            </a:lnSpc>
                          </a:pPr>
                          <a:r>
                            <a:rPr lang="en-US" sz="2000">
                              <a:effectLst/>
                            </a:rPr>
                            <a:t>0,6</a:t>
                          </a:r>
                          <a:endParaRPr lang="ru-RU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2463" marR="52463" marT="0" marB="0" anchor="b"/>
                    </a:tc>
                    <a:tc>
                      <a:txBody>
                        <a:bodyPr/>
                        <a:lstStyle/>
                        <a:p>
                          <a:pPr indent="0" algn="l">
                            <a:lnSpc>
                              <a:spcPct val="150000"/>
                            </a:lnSpc>
                          </a:pPr>
                          <a:r>
                            <a:rPr lang="en-US" sz="2000">
                              <a:effectLst/>
                            </a:rPr>
                            <a:t>0,6</a:t>
                          </a:r>
                          <a:endParaRPr lang="ru-RU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2463" marR="52463" marT="0" marB="0" anchor="b"/>
                    </a:tc>
                    <a:tc>
                      <a:txBody>
                        <a:bodyPr/>
                        <a:lstStyle/>
                        <a:p>
                          <a:pPr indent="0" algn="l">
                            <a:lnSpc>
                              <a:spcPct val="150000"/>
                            </a:lnSpc>
                          </a:pPr>
                          <a:r>
                            <a:rPr lang="en-US" sz="2000">
                              <a:effectLst/>
                            </a:rPr>
                            <a:t>1</a:t>
                          </a:r>
                          <a:endParaRPr lang="ru-RU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2463" marR="52463" marT="0" marB="0" anchor="b"/>
                    </a:tc>
                    <a:tc>
                      <a:txBody>
                        <a:bodyPr/>
                        <a:lstStyle/>
                        <a:p>
                          <a:pPr indent="0" algn="l">
                            <a:lnSpc>
                              <a:spcPct val="150000"/>
                            </a:lnSpc>
                          </a:pPr>
                          <a:r>
                            <a:rPr lang="en-US" sz="2000">
                              <a:effectLst/>
                            </a:rPr>
                            <a:t>0,3</a:t>
                          </a:r>
                          <a:endParaRPr lang="ru-RU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2463" marR="52463" marT="0" marB="0" anchor="b"/>
                    </a:tc>
                    <a:tc>
                      <a:txBody>
                        <a:bodyPr/>
                        <a:lstStyle/>
                        <a:p>
                          <a:pPr indent="0" algn="l">
                            <a:lnSpc>
                              <a:spcPct val="150000"/>
                            </a:lnSpc>
                          </a:pPr>
                          <a:r>
                            <a:rPr lang="en-US" sz="2000">
                              <a:effectLst/>
                            </a:rPr>
                            <a:t>1</a:t>
                          </a:r>
                          <a:endParaRPr lang="ru-RU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2463" marR="52463" marT="0" marB="0" anchor="b"/>
                    </a:tc>
                    <a:extLst>
                      <a:ext uri="{0D108BD9-81ED-4DB2-BD59-A6C34878D82A}">
                        <a16:rowId xmlns:a16="http://schemas.microsoft.com/office/drawing/2014/main" val="3678189321"/>
                      </a:ext>
                    </a:extLst>
                  </a:tr>
                  <a:tr h="408305">
                    <a:tc>
                      <a:txBody>
                        <a:bodyPr/>
                        <a:lstStyle/>
                        <a:p>
                          <a:pPr indent="0" algn="l">
                            <a:lnSpc>
                              <a:spcPct val="150000"/>
                            </a:lnSpc>
                          </a:pPr>
                          <a:r>
                            <a:rPr lang="ru-RU" sz="2000">
                              <a:effectLst/>
                            </a:rPr>
                            <a:t>К4</a:t>
                          </a:r>
                          <a:endParaRPr lang="ru-RU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2463" marR="52463" marT="0" marB="0" anchor="b"/>
                    </a:tc>
                    <a:tc>
                      <a:txBody>
                        <a:bodyPr/>
                        <a:lstStyle/>
                        <a:p>
                          <a:pPr indent="0" algn="l">
                            <a:lnSpc>
                              <a:spcPct val="150000"/>
                            </a:lnSpc>
                          </a:pPr>
                          <a:r>
                            <a:rPr lang="en-US" sz="2000">
                              <a:effectLst/>
                            </a:rPr>
                            <a:t>0,16</a:t>
                          </a:r>
                          <a:endParaRPr lang="ru-RU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2463" marR="52463" marT="0" marB="0" anchor="b"/>
                    </a:tc>
                    <a:tc>
                      <a:txBody>
                        <a:bodyPr/>
                        <a:lstStyle/>
                        <a:p>
                          <a:pPr indent="0" algn="l">
                            <a:lnSpc>
                              <a:spcPct val="150000"/>
                            </a:lnSpc>
                          </a:pPr>
                          <a:r>
                            <a:rPr lang="en-US" sz="2000">
                              <a:effectLst/>
                            </a:rPr>
                            <a:t>1</a:t>
                          </a:r>
                          <a:endParaRPr lang="ru-RU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2463" marR="52463" marT="0" marB="0" anchor="b"/>
                    </a:tc>
                    <a:tc>
                      <a:txBody>
                        <a:bodyPr/>
                        <a:lstStyle/>
                        <a:p>
                          <a:pPr indent="0" algn="l">
                            <a:lnSpc>
                              <a:spcPct val="150000"/>
                            </a:lnSpc>
                          </a:pPr>
                          <a:r>
                            <a:rPr lang="en-US" sz="2000">
                              <a:effectLst/>
                            </a:rPr>
                            <a:t>0,3</a:t>
                          </a:r>
                          <a:endParaRPr lang="ru-RU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2463" marR="52463" marT="0" marB="0" anchor="b"/>
                    </a:tc>
                    <a:tc>
                      <a:txBody>
                        <a:bodyPr/>
                        <a:lstStyle/>
                        <a:p>
                          <a:pPr indent="0" algn="l">
                            <a:lnSpc>
                              <a:spcPct val="150000"/>
                            </a:lnSpc>
                          </a:pPr>
                          <a:r>
                            <a:rPr lang="en-US" sz="2000">
                              <a:effectLst/>
                            </a:rPr>
                            <a:t>1</a:t>
                          </a:r>
                          <a:endParaRPr lang="ru-RU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2463" marR="52463" marT="0" marB="0" anchor="b"/>
                    </a:tc>
                    <a:tc>
                      <a:txBody>
                        <a:bodyPr/>
                        <a:lstStyle/>
                        <a:p>
                          <a:pPr indent="0" algn="l">
                            <a:lnSpc>
                              <a:spcPct val="150000"/>
                            </a:lnSpc>
                          </a:pPr>
                          <a:r>
                            <a:rPr lang="en-US" sz="2000">
                              <a:effectLst/>
                            </a:rPr>
                            <a:t>0,3</a:t>
                          </a:r>
                          <a:endParaRPr lang="ru-RU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2463" marR="52463" marT="0" marB="0" anchor="b"/>
                    </a:tc>
                    <a:tc>
                      <a:txBody>
                        <a:bodyPr/>
                        <a:lstStyle/>
                        <a:p>
                          <a:pPr indent="0" algn="l">
                            <a:lnSpc>
                              <a:spcPct val="150000"/>
                            </a:lnSpc>
                          </a:pPr>
                          <a:r>
                            <a:rPr lang="en-US" sz="2000">
                              <a:effectLst/>
                            </a:rPr>
                            <a:t>1</a:t>
                          </a:r>
                          <a:endParaRPr lang="ru-RU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2463" marR="52463" marT="0" marB="0" anchor="b"/>
                    </a:tc>
                    <a:extLst>
                      <a:ext uri="{0D108BD9-81ED-4DB2-BD59-A6C34878D82A}">
                        <a16:rowId xmlns:a16="http://schemas.microsoft.com/office/drawing/2014/main" val="2034118435"/>
                      </a:ext>
                    </a:extLst>
                  </a:tr>
                  <a:tr h="408305">
                    <a:tc>
                      <a:txBody>
                        <a:bodyPr/>
                        <a:lstStyle/>
                        <a:p>
                          <a:pPr indent="0" algn="l">
                            <a:lnSpc>
                              <a:spcPct val="150000"/>
                            </a:lnSpc>
                          </a:pPr>
                          <a:r>
                            <a:rPr lang="ru-RU" sz="2000">
                              <a:effectLst/>
                            </a:rPr>
                            <a:t>К5</a:t>
                          </a:r>
                          <a:endParaRPr lang="ru-RU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2463" marR="52463" marT="0" marB="0" anchor="b"/>
                    </a:tc>
                    <a:tc>
                      <a:txBody>
                        <a:bodyPr/>
                        <a:lstStyle/>
                        <a:p>
                          <a:pPr indent="0" algn="l">
                            <a:lnSpc>
                              <a:spcPct val="150000"/>
                            </a:lnSpc>
                          </a:pPr>
                          <a:r>
                            <a:rPr lang="en-US" sz="2000">
                              <a:effectLst/>
                            </a:rPr>
                            <a:t>0,16</a:t>
                          </a:r>
                          <a:endParaRPr lang="ru-RU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2463" marR="52463" marT="0" marB="0" anchor="b"/>
                    </a:tc>
                    <a:tc>
                      <a:txBody>
                        <a:bodyPr/>
                        <a:lstStyle/>
                        <a:p>
                          <a:pPr indent="0" algn="l">
                            <a:lnSpc>
                              <a:spcPct val="150000"/>
                            </a:lnSpc>
                          </a:pPr>
                          <a:r>
                            <a:rPr lang="en-US" sz="2000">
                              <a:effectLst/>
                            </a:rPr>
                            <a:t>0,6</a:t>
                          </a:r>
                          <a:endParaRPr lang="ru-RU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2463" marR="52463" marT="0" marB="0" anchor="b"/>
                    </a:tc>
                    <a:tc>
                      <a:txBody>
                        <a:bodyPr/>
                        <a:lstStyle/>
                        <a:p>
                          <a:pPr indent="0" algn="l">
                            <a:lnSpc>
                              <a:spcPct val="150000"/>
                            </a:lnSpc>
                          </a:pPr>
                          <a:r>
                            <a:rPr lang="en-US" sz="2000">
                              <a:effectLst/>
                            </a:rPr>
                            <a:t>0,6</a:t>
                          </a:r>
                          <a:endParaRPr lang="ru-RU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2463" marR="52463" marT="0" marB="0" anchor="b"/>
                    </a:tc>
                    <a:tc>
                      <a:txBody>
                        <a:bodyPr/>
                        <a:lstStyle/>
                        <a:p>
                          <a:pPr indent="0" algn="l">
                            <a:lnSpc>
                              <a:spcPct val="150000"/>
                            </a:lnSpc>
                          </a:pPr>
                          <a:r>
                            <a:rPr lang="en-US" sz="2000">
                              <a:effectLst/>
                            </a:rPr>
                            <a:t>1</a:t>
                          </a:r>
                          <a:endParaRPr lang="ru-RU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2463" marR="52463" marT="0" marB="0" anchor="b"/>
                    </a:tc>
                    <a:tc>
                      <a:txBody>
                        <a:bodyPr/>
                        <a:lstStyle/>
                        <a:p>
                          <a:pPr indent="0" algn="l">
                            <a:lnSpc>
                              <a:spcPct val="150000"/>
                            </a:lnSpc>
                          </a:pPr>
                          <a:r>
                            <a:rPr lang="en-US" sz="2000">
                              <a:effectLst/>
                            </a:rPr>
                            <a:t>0,3</a:t>
                          </a:r>
                          <a:endParaRPr lang="ru-RU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2463" marR="52463" marT="0" marB="0" anchor="b"/>
                    </a:tc>
                    <a:tc>
                      <a:txBody>
                        <a:bodyPr/>
                        <a:lstStyle/>
                        <a:p>
                          <a:pPr indent="0" algn="l">
                            <a:lnSpc>
                              <a:spcPct val="150000"/>
                            </a:lnSpc>
                          </a:pPr>
                          <a:r>
                            <a:rPr lang="en-US" sz="2000">
                              <a:effectLst/>
                            </a:rPr>
                            <a:t>1</a:t>
                          </a:r>
                          <a:endParaRPr lang="ru-RU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2463" marR="52463" marT="0" marB="0" anchor="b"/>
                    </a:tc>
                    <a:extLst>
                      <a:ext uri="{0D108BD9-81ED-4DB2-BD59-A6C34878D82A}">
                        <a16:rowId xmlns:a16="http://schemas.microsoft.com/office/drawing/2014/main" val="202698729"/>
                      </a:ext>
                    </a:extLst>
                  </a:tr>
                  <a:tr h="408305">
                    <a:tc>
                      <a:txBody>
                        <a:bodyPr/>
                        <a:lstStyle/>
                        <a:p>
                          <a:pPr indent="0" algn="l">
                            <a:lnSpc>
                              <a:spcPct val="150000"/>
                            </a:lnSpc>
                          </a:pPr>
                          <a:r>
                            <a:rPr lang="ru-RU" sz="2000">
                              <a:effectLst/>
                            </a:rPr>
                            <a:t>К6</a:t>
                          </a:r>
                          <a:endParaRPr lang="ru-RU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2463" marR="52463" marT="0" marB="0" anchor="b"/>
                    </a:tc>
                    <a:tc>
                      <a:txBody>
                        <a:bodyPr/>
                        <a:lstStyle/>
                        <a:p>
                          <a:pPr indent="0" algn="l">
                            <a:lnSpc>
                              <a:spcPct val="150000"/>
                            </a:lnSpc>
                          </a:pPr>
                          <a:r>
                            <a:rPr lang="en-US" sz="2000">
                              <a:effectLst/>
                            </a:rPr>
                            <a:t>0,12</a:t>
                          </a:r>
                          <a:endParaRPr lang="ru-RU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2463" marR="52463" marT="0" marB="0" anchor="b"/>
                    </a:tc>
                    <a:tc>
                      <a:txBody>
                        <a:bodyPr/>
                        <a:lstStyle/>
                        <a:p>
                          <a:pPr indent="0" algn="l">
                            <a:lnSpc>
                              <a:spcPct val="150000"/>
                            </a:lnSpc>
                          </a:pPr>
                          <a:r>
                            <a:rPr lang="en-US" sz="2000">
                              <a:effectLst/>
                            </a:rPr>
                            <a:t>0,5</a:t>
                          </a:r>
                          <a:endParaRPr lang="ru-RU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2463" marR="52463" marT="0" marB="0" anchor="b"/>
                    </a:tc>
                    <a:tc>
                      <a:txBody>
                        <a:bodyPr/>
                        <a:lstStyle/>
                        <a:p>
                          <a:pPr indent="0" algn="l">
                            <a:lnSpc>
                              <a:spcPct val="150000"/>
                            </a:lnSpc>
                          </a:pPr>
                          <a:r>
                            <a:rPr lang="en-US" sz="2000">
                              <a:effectLst/>
                            </a:rPr>
                            <a:t>1</a:t>
                          </a:r>
                          <a:endParaRPr lang="ru-RU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2463" marR="52463" marT="0" marB="0" anchor="b"/>
                    </a:tc>
                    <a:tc>
                      <a:txBody>
                        <a:bodyPr/>
                        <a:lstStyle/>
                        <a:p>
                          <a:pPr indent="0" algn="l">
                            <a:lnSpc>
                              <a:spcPct val="150000"/>
                            </a:lnSpc>
                          </a:pPr>
                          <a:r>
                            <a:rPr lang="en-US" sz="2000">
                              <a:effectLst/>
                            </a:rPr>
                            <a:t>0,5</a:t>
                          </a:r>
                          <a:endParaRPr lang="ru-RU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2463" marR="52463" marT="0" marB="0" anchor="b"/>
                    </a:tc>
                    <a:tc>
                      <a:txBody>
                        <a:bodyPr/>
                        <a:lstStyle/>
                        <a:p>
                          <a:pPr indent="0" algn="l">
                            <a:lnSpc>
                              <a:spcPct val="150000"/>
                            </a:lnSpc>
                          </a:pPr>
                          <a:r>
                            <a:rPr lang="en-US" sz="2000">
                              <a:effectLst/>
                            </a:rPr>
                            <a:t>1</a:t>
                          </a:r>
                          <a:endParaRPr lang="ru-RU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2463" marR="52463" marT="0" marB="0" anchor="b"/>
                    </a:tc>
                    <a:tc>
                      <a:txBody>
                        <a:bodyPr/>
                        <a:lstStyle/>
                        <a:p>
                          <a:pPr indent="0" algn="l">
                            <a:lnSpc>
                              <a:spcPct val="150000"/>
                            </a:lnSpc>
                          </a:pPr>
                          <a:r>
                            <a:rPr lang="en-US" sz="2000">
                              <a:effectLst/>
                            </a:rPr>
                            <a:t>0,5</a:t>
                          </a:r>
                          <a:endParaRPr lang="ru-RU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2463" marR="52463" marT="0" marB="0" anchor="b"/>
                    </a:tc>
                    <a:extLst>
                      <a:ext uri="{0D108BD9-81ED-4DB2-BD59-A6C34878D82A}">
                        <a16:rowId xmlns:a16="http://schemas.microsoft.com/office/drawing/2014/main" val="4167181300"/>
                      </a:ext>
                    </a:extLst>
                  </a:tr>
                  <a:tr h="408305">
                    <a:tc>
                      <a:txBody>
                        <a:bodyPr/>
                        <a:lstStyle/>
                        <a:p>
                          <a:pPr indent="0" algn="l">
                            <a:lnSpc>
                              <a:spcPct val="150000"/>
                            </a:lnSpc>
                          </a:pPr>
                          <a:r>
                            <a:rPr lang="ru-RU" sz="2000">
                              <a:effectLst/>
                            </a:rPr>
                            <a:t>К7</a:t>
                          </a:r>
                          <a:endParaRPr lang="ru-RU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2463" marR="52463" marT="0" marB="0" anchor="b"/>
                    </a:tc>
                    <a:tc>
                      <a:txBody>
                        <a:bodyPr/>
                        <a:lstStyle/>
                        <a:p>
                          <a:pPr indent="0" algn="l">
                            <a:lnSpc>
                              <a:spcPct val="150000"/>
                            </a:lnSpc>
                          </a:pPr>
                          <a:r>
                            <a:rPr lang="en-US" sz="2000">
                              <a:effectLst/>
                            </a:rPr>
                            <a:t>0,12</a:t>
                          </a:r>
                          <a:endParaRPr lang="ru-RU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2463" marR="52463" marT="0" marB="0" anchor="b"/>
                    </a:tc>
                    <a:tc>
                      <a:txBody>
                        <a:bodyPr/>
                        <a:lstStyle/>
                        <a:p>
                          <a:pPr indent="0" algn="l">
                            <a:lnSpc>
                              <a:spcPct val="150000"/>
                            </a:lnSpc>
                          </a:pPr>
                          <a:r>
                            <a:rPr lang="ru-RU" sz="2000">
                              <a:effectLst/>
                            </a:rPr>
                            <a:t>0,3</a:t>
                          </a:r>
                          <a:endParaRPr lang="ru-RU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2463" marR="52463" marT="0" marB="0" anchor="b"/>
                    </a:tc>
                    <a:tc>
                      <a:txBody>
                        <a:bodyPr/>
                        <a:lstStyle/>
                        <a:p>
                          <a:pPr indent="0" algn="l">
                            <a:lnSpc>
                              <a:spcPct val="150000"/>
                            </a:lnSpc>
                          </a:pPr>
                          <a:r>
                            <a:rPr lang="ru-RU" sz="2000">
                              <a:effectLst/>
                            </a:rPr>
                            <a:t>0,5</a:t>
                          </a:r>
                          <a:endParaRPr lang="ru-RU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2463" marR="52463" marT="0" marB="0" anchor="b"/>
                    </a:tc>
                    <a:tc>
                      <a:txBody>
                        <a:bodyPr/>
                        <a:lstStyle/>
                        <a:p>
                          <a:pPr indent="0" algn="l">
                            <a:lnSpc>
                              <a:spcPct val="150000"/>
                            </a:lnSpc>
                          </a:pPr>
                          <a:r>
                            <a:rPr lang="ru-RU" sz="2000">
                              <a:effectLst/>
                            </a:rPr>
                            <a:t>0,3</a:t>
                          </a:r>
                          <a:endParaRPr lang="ru-RU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2463" marR="52463" marT="0" marB="0" anchor="b"/>
                    </a:tc>
                    <a:tc>
                      <a:txBody>
                        <a:bodyPr/>
                        <a:lstStyle/>
                        <a:p>
                          <a:pPr indent="0" algn="l">
                            <a:lnSpc>
                              <a:spcPct val="150000"/>
                            </a:lnSpc>
                          </a:pPr>
                          <a:r>
                            <a:rPr lang="ru-RU" sz="2000">
                              <a:effectLst/>
                            </a:rPr>
                            <a:t>1</a:t>
                          </a:r>
                          <a:endParaRPr lang="ru-RU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2463" marR="52463" marT="0" marB="0" anchor="b"/>
                    </a:tc>
                    <a:tc>
                      <a:txBody>
                        <a:bodyPr/>
                        <a:lstStyle/>
                        <a:p>
                          <a:pPr indent="0" algn="l">
                            <a:lnSpc>
                              <a:spcPct val="150000"/>
                            </a:lnSpc>
                          </a:pPr>
                          <a:r>
                            <a:rPr lang="ru-RU" sz="2000">
                              <a:effectLst/>
                            </a:rPr>
                            <a:t>0,3</a:t>
                          </a:r>
                          <a:endParaRPr lang="ru-RU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2463" marR="52463" marT="0" marB="0" anchor="b"/>
                    </a:tc>
                    <a:extLst>
                      <a:ext uri="{0D108BD9-81ED-4DB2-BD59-A6C34878D82A}">
                        <a16:rowId xmlns:a16="http://schemas.microsoft.com/office/drawing/2014/main" val="1066693718"/>
                      </a:ext>
                    </a:extLst>
                  </a:tr>
                  <a:tr h="1241425">
                    <a:tc gridSpan="2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52463" marR="52463" marT="0" marB="0" anchor="b">
                        <a:blipFill>
                          <a:blip r:embed="rId2"/>
                          <a:stretch>
                            <a:fillRect l="-141" t="-263235" r="-87270" b="-12255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indent="0" algn="l">
                            <a:lnSpc>
                              <a:spcPct val="150000"/>
                            </a:lnSpc>
                          </a:pPr>
                          <a:r>
                            <a:rPr lang="ru-RU" sz="2000">
                              <a:effectLst/>
                            </a:rPr>
                            <a:t>1,124</a:t>
                          </a:r>
                          <a:endParaRPr lang="ru-RU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2463" marR="52463" marT="0" marB="0" anchor="b"/>
                    </a:tc>
                    <a:tc>
                      <a:txBody>
                        <a:bodyPr/>
                        <a:lstStyle/>
                        <a:p>
                          <a:pPr indent="0" algn="l">
                            <a:lnSpc>
                              <a:spcPct val="150000"/>
                            </a:lnSpc>
                          </a:pPr>
                          <a:r>
                            <a:rPr lang="en-US" sz="2000">
                              <a:effectLst/>
                            </a:rPr>
                            <a:t>1</a:t>
                          </a:r>
                          <a:endParaRPr lang="ru-RU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2463" marR="52463" marT="0" marB="0" anchor="b"/>
                    </a:tc>
                    <a:tc>
                      <a:txBody>
                        <a:bodyPr/>
                        <a:lstStyle/>
                        <a:p>
                          <a:pPr indent="0" algn="l">
                            <a:lnSpc>
                              <a:spcPct val="150000"/>
                            </a:lnSpc>
                          </a:pPr>
                          <a:r>
                            <a:rPr lang="en-US" sz="2000">
                              <a:effectLst/>
                            </a:rPr>
                            <a:t>0,988</a:t>
                          </a:r>
                          <a:endParaRPr lang="ru-RU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2463" marR="52463" marT="0" marB="0" anchor="b"/>
                    </a:tc>
                    <a:tc>
                      <a:txBody>
                        <a:bodyPr/>
                        <a:lstStyle/>
                        <a:p>
                          <a:pPr indent="0" algn="just">
                            <a:lnSpc>
                              <a:spcPct val="150000"/>
                            </a:lnSpc>
                          </a:pPr>
                          <a:r>
                            <a:rPr lang="en-US" sz="2000">
                              <a:effectLst/>
                            </a:rPr>
                            <a:t>0,584</a:t>
                          </a:r>
                          <a:endParaRPr lang="ru-RU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2463" marR="52463" marT="0" marB="0" anchor="b"/>
                    </a:tc>
                    <a:tc>
                      <a:txBody>
                        <a:bodyPr/>
                        <a:lstStyle/>
                        <a:p>
                          <a:pPr indent="0" algn="l">
                            <a:lnSpc>
                              <a:spcPct val="150000"/>
                            </a:lnSpc>
                          </a:pPr>
                          <a:r>
                            <a:rPr lang="en-US" sz="2000" dirty="0">
                              <a:effectLst/>
                            </a:rPr>
                            <a:t>0,72</a:t>
                          </a:r>
                          <a:endParaRPr lang="ru-RU" sz="20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2463" marR="52463" marT="0" marB="0" anchor="b"/>
                    </a:tc>
                    <a:extLst>
                      <a:ext uri="{0D108BD9-81ED-4DB2-BD59-A6C34878D82A}">
                        <a16:rowId xmlns:a16="http://schemas.microsoft.com/office/drawing/2014/main" val="386052377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9C9BF32E-D8B1-318E-AF07-44D98A492664}"/>
              </a:ext>
            </a:extLst>
          </p:cNvPr>
          <p:cNvSpPr txBox="1"/>
          <p:nvPr/>
        </p:nvSpPr>
        <p:spPr>
          <a:xfrm>
            <a:off x="3186545" y="5533611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В2 – гибкая модель является самым подходящим вариантом разработки ПО с точки зрения машиностроительных технологий.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72477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955B41-B04D-0A6E-AD2A-A3DA490CE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Факторы масштаба (модель </a:t>
            </a:r>
            <a:r>
              <a:rPr lang="en-US" dirty="0"/>
              <a:t>COCOMO</a:t>
            </a:r>
            <a:r>
              <a:rPr lang="ru-RU" dirty="0"/>
              <a:t>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056CAB1-EA5D-E2B9-242D-6231B8C22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32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PREC</a:t>
            </a:r>
            <a:r>
              <a:rPr lang="en-US" sz="3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3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наличие опыта в похожих разработках;</a:t>
            </a:r>
          </a:p>
          <a:p>
            <a:pPr algn="just">
              <a:lnSpc>
                <a:spcPct val="150000"/>
              </a:lnSpc>
            </a:pPr>
            <a:r>
              <a:rPr lang="en-US" sz="32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FLEX</a:t>
            </a:r>
            <a:r>
              <a:rPr lang="en-US" sz="3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3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гибкость процесса разработки;</a:t>
            </a:r>
          </a:p>
          <a:p>
            <a:pPr algn="just">
              <a:lnSpc>
                <a:spcPct val="150000"/>
              </a:lnSpc>
            </a:pPr>
            <a:r>
              <a:rPr lang="en-US" sz="32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RESL</a:t>
            </a:r>
            <a:r>
              <a:rPr lang="ru-RU" sz="3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архитектура и анализ рисков;</a:t>
            </a:r>
          </a:p>
          <a:p>
            <a:pPr algn="just">
              <a:lnSpc>
                <a:spcPct val="150000"/>
              </a:lnSpc>
            </a:pPr>
            <a:r>
              <a:rPr lang="en-US" sz="32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TEAM</a:t>
            </a:r>
            <a:r>
              <a:rPr lang="ru-RU" sz="3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отношения в команде разработки;</a:t>
            </a:r>
          </a:p>
          <a:p>
            <a:pPr algn="just">
              <a:lnSpc>
                <a:spcPct val="150000"/>
              </a:lnSpc>
            </a:pPr>
            <a:r>
              <a:rPr lang="en-US" sz="32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PMAT</a:t>
            </a:r>
            <a:r>
              <a:rPr lang="ru-RU" sz="3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зрелость процессов.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60713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EF3ED9-A269-2B75-ACC9-6AF0018FB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Множители трудоемкости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FE63A13-8654-680E-3F79-ECAAFF56A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PERS</a:t>
            </a:r>
            <a:r>
              <a:rPr lang="ru-RU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квалификация персонала </a:t>
            </a:r>
          </a:p>
          <a:p>
            <a:pPr algn="just">
              <a:lnSpc>
                <a:spcPct val="150000"/>
              </a:lnSpc>
            </a:pPr>
            <a:r>
              <a:rPr lang="ru-RU" sz="24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PREX</a:t>
            </a:r>
            <a:r>
              <a:rPr lang="ru-RU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опыт персонала</a:t>
            </a:r>
          </a:p>
          <a:p>
            <a:pPr algn="just">
              <a:lnSpc>
                <a:spcPct val="150000"/>
              </a:lnSpc>
            </a:pPr>
            <a:r>
              <a:rPr lang="ru-RU" sz="24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RCPX</a:t>
            </a:r>
            <a:r>
              <a:rPr lang="ru-RU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сложность и надежность продукта. </a:t>
            </a:r>
          </a:p>
          <a:p>
            <a:pPr algn="just">
              <a:lnSpc>
                <a:spcPct val="150000"/>
              </a:lnSpc>
            </a:pPr>
            <a:r>
              <a:rPr lang="ru-RU" sz="24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RUSE</a:t>
            </a:r>
            <a:r>
              <a:rPr lang="ru-RU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разработка для повторного использования. </a:t>
            </a:r>
          </a:p>
          <a:p>
            <a:pPr algn="just">
              <a:lnSpc>
                <a:spcPct val="150000"/>
              </a:lnSpc>
            </a:pPr>
            <a:r>
              <a:rPr lang="ru-RU" sz="24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PDIF</a:t>
            </a:r>
            <a:r>
              <a:rPr lang="ru-RU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сложность платформы разработки. </a:t>
            </a:r>
          </a:p>
          <a:p>
            <a:pPr algn="just">
              <a:lnSpc>
                <a:spcPct val="150000"/>
              </a:lnSpc>
            </a:pPr>
            <a:r>
              <a:rPr lang="ru-RU" sz="24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FCI</a:t>
            </a:r>
            <a:r>
              <a:rPr lang="en-US" sz="24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 </a:t>
            </a:r>
            <a:r>
              <a:rPr lang="ru-RU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оборудование (средства поддержки жизненного цикла).</a:t>
            </a:r>
          </a:p>
          <a:p>
            <a:r>
              <a:rPr lang="ru-RU" sz="2400" b="1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SCED</a:t>
            </a:r>
            <a:r>
              <a:rPr lang="ru-RU" sz="24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требуемое выполнение графика работ.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4014197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A52FF0-C7AE-796D-1EE1-86F1641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563" y="2701562"/>
            <a:ext cx="10515600" cy="1325563"/>
          </a:xfrm>
        </p:spPr>
        <p:txBody>
          <a:bodyPr/>
          <a:lstStyle/>
          <a:p>
            <a:r>
              <a:rPr lang="ru-RU" dirty="0"/>
              <a:t>Цель работы МЭС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04765BD5-F129-A322-7272-2FE17AB7D9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7745" y="330763"/>
            <a:ext cx="4627418" cy="6165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68656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577</TotalTime>
  <Words>584</Words>
  <Application>Microsoft Office PowerPoint</Application>
  <PresentationFormat>Широкоэкранный</PresentationFormat>
  <Paragraphs>227</Paragraphs>
  <Slides>22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Times New Roman</vt:lpstr>
      <vt:lpstr>Тема Office</vt:lpstr>
      <vt:lpstr>Миварная экспертная система для технологий машиностроения</vt:lpstr>
      <vt:lpstr>Процесс полного жизненного цикла изделий</vt:lpstr>
      <vt:lpstr>Цели и задачи</vt:lpstr>
      <vt:lpstr>Предметная область – жизненный цикл ПО</vt:lpstr>
      <vt:lpstr>Виды и критерии методологий разработки ПО</vt:lpstr>
      <vt:lpstr>Анализ аналогов</vt:lpstr>
      <vt:lpstr>Факторы масштаба (модель COCOMO)</vt:lpstr>
      <vt:lpstr>Множители трудоемкости</vt:lpstr>
      <vt:lpstr>Цель работы МЭС</vt:lpstr>
      <vt:lpstr>Тестирование работы МЭС</vt:lpstr>
      <vt:lpstr>Структура базы знаний</vt:lpstr>
      <vt:lpstr>Алгоритм расчета трудоемкости</vt:lpstr>
      <vt:lpstr>Алгоритм расчета вероятности выполнения</vt:lpstr>
      <vt:lpstr>Выводы:</vt:lpstr>
      <vt:lpstr>Формула расчета трудоемкости</vt:lpstr>
      <vt:lpstr>Презентация PowerPoint</vt:lpstr>
      <vt:lpstr>Презентация PowerPoint</vt:lpstr>
      <vt:lpstr>СММ – модель зрелости возможностей</vt:lpstr>
      <vt:lpstr>Анализ аналогов</vt:lpstr>
      <vt:lpstr>Коэффициент количества строк кода</vt:lpstr>
      <vt:lpstr>Оценка уровней сложности проекта</vt:lpstr>
      <vt:lpstr>Архитектура МЭС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Анастасия Базанова</dc:creator>
  <cp:lastModifiedBy>Александр Алёшин</cp:lastModifiedBy>
  <cp:revision>18</cp:revision>
  <dcterms:created xsi:type="dcterms:W3CDTF">2022-06-05T09:29:32Z</dcterms:created>
  <dcterms:modified xsi:type="dcterms:W3CDTF">2023-03-02T12:45:10Z</dcterms:modified>
</cp:coreProperties>
</file>