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7" r:id="rId1"/>
  </p:sldMasterIdLst>
  <p:sldIdLst>
    <p:sldId id="256" r:id="rId2"/>
    <p:sldId id="257" r:id="rId3"/>
    <p:sldId id="275" r:id="rId4"/>
    <p:sldId id="277" r:id="rId5"/>
    <p:sldId id="278" r:id="rId6"/>
    <p:sldId id="281" r:id="rId7"/>
    <p:sldId id="282" r:id="rId8"/>
    <p:sldId id="283" r:id="rId9"/>
    <p:sldId id="274" r:id="rId10"/>
    <p:sldId id="27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42AD2F63-E51B-4805-BE79-7509C3AA7298}">
          <p14:sldIdLst>
            <p14:sldId id="256"/>
            <p14:sldId id="257"/>
            <p14:sldId id="275"/>
            <p14:sldId id="277"/>
            <p14:sldId id="278"/>
            <p14:sldId id="281"/>
            <p14:sldId id="282"/>
            <p14:sldId id="283"/>
            <p14:sldId id="274"/>
            <p14:sldId id="27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9012ECD-51FC-41F1-AA8D-1B2483CD663E}" styleName="Светлый стиль 2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7" autoAdjust="0"/>
    <p:restoredTop sz="94660"/>
  </p:normalViewPr>
  <p:slideViewPr>
    <p:cSldViewPr snapToGrid="0">
      <p:cViewPr varScale="1">
        <p:scale>
          <a:sx n="154" d="100"/>
          <a:sy n="154" d="100"/>
        </p:scale>
        <p:origin x="54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5CAA57F-7B9F-4786-B8E6-CD2AEF889471}" type="datetimeFigureOut">
              <a:rPr lang="ru-RU" smtClean="0"/>
              <a:t>26.04.2023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513B195-15D7-48ED-A43A-3A964921D328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7318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AA57F-7B9F-4786-B8E6-CD2AEF889471}" type="datetimeFigureOut">
              <a:rPr lang="ru-RU" smtClean="0"/>
              <a:t>26.04.2023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3B195-15D7-48ED-A43A-3A964921D3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4698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AA57F-7B9F-4786-B8E6-CD2AEF889471}" type="datetimeFigureOut">
              <a:rPr lang="ru-RU" smtClean="0"/>
              <a:t>26.04.2023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3B195-15D7-48ED-A43A-3A964921D3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9522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AA57F-7B9F-4786-B8E6-CD2AEF889471}" type="datetimeFigureOut">
              <a:rPr lang="ru-RU" smtClean="0"/>
              <a:t>26.04.2023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3B195-15D7-48ED-A43A-3A964921D3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9102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AA57F-7B9F-4786-B8E6-CD2AEF889471}" type="datetimeFigureOut">
              <a:rPr lang="ru-RU" smtClean="0"/>
              <a:t>26.04.2023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3B195-15D7-48ED-A43A-3A964921D328}" type="slidenum">
              <a:rPr lang="ru-RU" smtClean="0"/>
              <a:t>‹#›</a:t>
            </a:fld>
            <a:endParaRPr lang="ru-RU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1531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AA57F-7B9F-4786-B8E6-CD2AEF889471}" type="datetimeFigureOut">
              <a:rPr lang="ru-RU" smtClean="0"/>
              <a:t>26.04.2023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3B195-15D7-48ED-A43A-3A964921D3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4981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AA57F-7B9F-4786-B8E6-CD2AEF889471}" type="datetimeFigureOut">
              <a:rPr lang="ru-RU" smtClean="0"/>
              <a:t>26.04.2023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3B195-15D7-48ED-A43A-3A964921D3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9860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AA57F-7B9F-4786-B8E6-CD2AEF889471}" type="datetimeFigureOut">
              <a:rPr lang="ru-RU" smtClean="0"/>
              <a:t>26.04.2023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3B195-15D7-48ED-A43A-3A964921D3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8475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AA57F-7B9F-4786-B8E6-CD2AEF889471}" type="datetimeFigureOut">
              <a:rPr lang="ru-RU" smtClean="0"/>
              <a:t>26.04.2023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3B195-15D7-48ED-A43A-3A964921D3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5905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AA57F-7B9F-4786-B8E6-CD2AEF889471}" type="datetimeFigureOut">
              <a:rPr lang="ru-RU" smtClean="0"/>
              <a:t>26.04.2023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3B195-15D7-48ED-A43A-3A964921D3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9106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AA57F-7B9F-4786-B8E6-CD2AEF889471}" type="datetimeFigureOut">
              <a:rPr lang="ru-RU" smtClean="0"/>
              <a:t>26.04.2023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3B195-15D7-48ED-A43A-3A964921D3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2875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25CAA57F-7B9F-4786-B8E6-CD2AEF889471}" type="datetimeFigureOut">
              <a:rPr lang="ru-RU" smtClean="0"/>
              <a:t>26.04.2023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1513B195-15D7-48ED-A43A-3A964921D3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0654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8" r:id="rId1"/>
    <p:sldLayoutId id="2147483969" r:id="rId2"/>
    <p:sldLayoutId id="2147483970" r:id="rId3"/>
    <p:sldLayoutId id="2147483971" r:id="rId4"/>
    <p:sldLayoutId id="2147483972" r:id="rId5"/>
    <p:sldLayoutId id="2147483973" r:id="rId6"/>
    <p:sldLayoutId id="2147483974" r:id="rId7"/>
    <p:sldLayoutId id="2147483975" r:id="rId8"/>
    <p:sldLayoutId id="2147483976" r:id="rId9"/>
    <p:sldLayoutId id="2147483977" r:id="rId10"/>
    <p:sldLayoutId id="214748397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F4547A-ABA3-E92B-F491-9D40626508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9829" y="3850628"/>
            <a:ext cx="8335347" cy="2387600"/>
          </a:xfrm>
        </p:spPr>
        <p:txBody>
          <a:bodyPr>
            <a:noAutofit/>
          </a:bodyPr>
          <a:lstStyle/>
          <a:p>
            <a:pPr algn="l"/>
            <a:r>
              <a:rPr lang="ru-RU" sz="2000" dirty="0"/>
              <a:t>Алёшин А.Д.</a:t>
            </a:r>
            <a:br>
              <a:rPr lang="ru-RU" sz="2000" dirty="0"/>
            </a:br>
            <a:r>
              <a:rPr lang="ru-RU" sz="2000" dirty="0"/>
              <a:t>Ларионова А.П.</a:t>
            </a:r>
            <a:br>
              <a:rPr lang="ru-RU" sz="2000" dirty="0"/>
            </a:br>
            <a:r>
              <a:rPr lang="ru-RU" sz="2000" dirty="0" err="1"/>
              <a:t>Коноваликова</a:t>
            </a:r>
            <a:r>
              <a:rPr lang="ru-RU" sz="2000" dirty="0"/>
              <a:t> С.А.</a:t>
            </a:r>
            <a:br>
              <a:rPr lang="ru-RU" sz="2000" dirty="0"/>
            </a:br>
            <a:r>
              <a:rPr lang="ru-RU" sz="2000" dirty="0" err="1"/>
              <a:t>Балабас</a:t>
            </a:r>
            <a:r>
              <a:rPr lang="ru-RU" sz="2000" dirty="0"/>
              <a:t> А.Г.</a:t>
            </a:r>
            <a:br>
              <a:rPr lang="ru-RU" sz="2000" dirty="0"/>
            </a:br>
            <a:r>
              <a:rPr lang="ru-RU" sz="2000" dirty="0"/>
              <a:t>ИУ5-83Б</a:t>
            </a:r>
          </a:p>
        </p:txBody>
      </p:sp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4BF71EA2-649B-0EEE-691A-5D24BED682AE}"/>
              </a:ext>
            </a:extLst>
          </p:cNvPr>
          <p:cNvSpPr txBox="1">
            <a:spLocks/>
          </p:cNvSpPr>
          <p:nvPr/>
        </p:nvSpPr>
        <p:spPr>
          <a:xfrm>
            <a:off x="928396" y="834347"/>
            <a:ext cx="10335208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5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err="1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Миварная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 экспертная система выбора варианта хранения информации для озера данных и выбор фреймворков для разработки нейросети и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пользовательсого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 интерфейса для нее</a:t>
            </a:r>
          </a:p>
        </p:txBody>
      </p:sp>
    </p:spTree>
    <p:extLst>
      <p:ext uri="{BB962C8B-B14F-4D97-AF65-F5344CB8AC3E}">
        <p14:creationId xmlns:p14="http://schemas.microsoft.com/office/powerpoint/2010/main" val="18644373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D96DD856-6A4D-AC5E-D319-DE0BE62371D1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675622" y="2104901"/>
            <a:ext cx="8840755" cy="23077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8000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1927130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2FA268-36C1-060C-875E-459D70139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Цели и задачи</a:t>
            </a:r>
            <a:r>
              <a:rPr lang="en-US" dirty="0"/>
              <a:t>: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BA9BD77-1299-C466-9086-59E6B474C1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pPr rtl="0">
              <a:spcBef>
                <a:spcPts val="1400"/>
              </a:spcBef>
              <a:spcAft>
                <a:spcPts val="0"/>
              </a:spcAft>
            </a:pPr>
            <a:r>
              <a:rPr lang="ru-RU" sz="2800" b="0" i="0" u="none" strike="noStrike" dirty="0">
                <a:solidFill>
                  <a:srgbClr val="000000"/>
                </a:solidFill>
                <a:effectLst/>
              </a:rPr>
              <a:t>Оптимизировать этап планирования для жизненного цикла ПО.</a:t>
            </a:r>
            <a:endParaRPr lang="ru-RU" sz="2800" b="0" dirty="0">
              <a:effectLst/>
            </a:endParaRPr>
          </a:p>
          <a:p>
            <a:pPr rtl="0">
              <a:spcBef>
                <a:spcPts val="1400"/>
              </a:spcBef>
              <a:spcAft>
                <a:spcPts val="0"/>
              </a:spcAft>
            </a:pPr>
            <a:r>
              <a:rPr lang="ru-RU" sz="2800" b="0" i="0" u="none" strike="noStrike" dirty="0">
                <a:solidFill>
                  <a:srgbClr val="000000"/>
                </a:solidFill>
                <a:effectLst/>
              </a:rPr>
              <a:t>Создать базу знаний для </a:t>
            </a:r>
            <a:r>
              <a:rPr lang="ru-RU" sz="2800" b="0" i="0" u="none" strike="noStrike" dirty="0" err="1">
                <a:solidFill>
                  <a:srgbClr val="000000"/>
                </a:solidFill>
                <a:effectLst/>
              </a:rPr>
              <a:t>миварной</a:t>
            </a:r>
            <a:r>
              <a:rPr lang="ru-RU" sz="2800" b="0" i="0" u="none" strike="noStrike" dirty="0">
                <a:solidFill>
                  <a:srgbClr val="000000"/>
                </a:solidFill>
                <a:effectLst/>
              </a:rPr>
              <a:t> экспертной системы разработки ПО для выбора варианта хранения информации для озера данных и выбора фреймворка для нейросети</a:t>
            </a:r>
            <a:endParaRPr lang="ru-RU" sz="2800" b="0" dirty="0">
              <a:effectLst/>
            </a:endParaRPr>
          </a:p>
          <a:p>
            <a:pPr rtl="0">
              <a:spcBef>
                <a:spcPts val="1400"/>
              </a:spcBef>
              <a:spcAft>
                <a:spcPts val="0"/>
              </a:spcAft>
            </a:pPr>
            <a:r>
              <a:rPr lang="ru-RU" sz="2800" b="0" i="0" u="none" strike="noStrike" dirty="0">
                <a:solidFill>
                  <a:srgbClr val="000000"/>
                </a:solidFill>
                <a:effectLst/>
              </a:rPr>
              <a:t>Рассмотреть и учесть факторы, влияющие на разработку программного обеспечения.</a:t>
            </a:r>
            <a:endParaRPr lang="ru-RU" sz="2800" b="0" dirty="0">
              <a:effectLst/>
            </a:endParaRPr>
          </a:p>
          <a:p>
            <a:pPr rtl="0">
              <a:spcBef>
                <a:spcPts val="1400"/>
              </a:spcBef>
              <a:spcAft>
                <a:spcPts val="0"/>
              </a:spcAft>
            </a:pPr>
            <a:r>
              <a:rPr lang="ru-RU" sz="2800" b="0" i="0" u="none" strike="noStrike" dirty="0">
                <a:solidFill>
                  <a:srgbClr val="000000"/>
                </a:solidFill>
                <a:effectLst/>
              </a:rPr>
              <a:t>Проанализировать методологии, по которым разрабатывается программный продукт.</a:t>
            </a:r>
            <a:endParaRPr lang="ru-RU" sz="2800" b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810113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CEF3AD-61B9-DDDE-20D8-EB9BBD97F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144555"/>
          </a:xfrm>
        </p:spPr>
        <p:txBody>
          <a:bodyPr/>
          <a:lstStyle/>
          <a:p>
            <a:r>
              <a:rPr lang="ru-RU" dirty="0"/>
              <a:t>Актуальность</a:t>
            </a:r>
            <a:r>
              <a:rPr lang="en-US" dirty="0"/>
              <a:t>: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BF2494F-E07E-DFD4-6D49-0D9375C455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5649" y="1842795"/>
            <a:ext cx="9872871" cy="4038600"/>
          </a:xfrm>
        </p:spPr>
        <p:txBody>
          <a:bodyPr>
            <a:noAutofit/>
          </a:bodyPr>
          <a:lstStyle/>
          <a:p>
            <a:pPr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b="0" i="0" u="none" strike="noStrike" dirty="0">
                <a:solidFill>
                  <a:srgbClr val="000000"/>
                </a:solidFill>
                <a:effectLst/>
              </a:rPr>
              <a:t>	Миварный подход, в отличие от других научных исследований, может работать с глобальными </a:t>
            </a:r>
            <a:r>
              <a:rPr lang="ru-RU" sz="2800" b="0" i="0" u="none" strike="noStrike" dirty="0" err="1">
                <a:solidFill>
                  <a:srgbClr val="000000"/>
                </a:solidFill>
                <a:effectLst/>
              </a:rPr>
              <a:t>познающе</a:t>
            </a:r>
            <a:r>
              <a:rPr lang="ru-RU" sz="2800" b="0" i="0" u="none" strike="noStrike" dirty="0">
                <a:solidFill>
                  <a:srgbClr val="000000"/>
                </a:solidFill>
                <a:effectLst/>
              </a:rPr>
              <a:t>-диагностическими системами реального времени. Для </a:t>
            </a:r>
            <a:r>
              <a:rPr lang="ru-RU" sz="2800" b="0" i="0" u="none" strike="noStrike" dirty="0" err="1">
                <a:solidFill>
                  <a:srgbClr val="000000"/>
                </a:solidFill>
                <a:effectLst/>
              </a:rPr>
              <a:t>миварного</a:t>
            </a:r>
            <a:r>
              <a:rPr lang="ru-RU" sz="2800" b="0" i="0" u="none" strike="noStrike" dirty="0">
                <a:solidFill>
                  <a:srgbClr val="000000"/>
                </a:solidFill>
                <a:effectLst/>
              </a:rPr>
              <a:t> подхода сразу было поставлено условие работы с открытыми и достаточно большими предметными областями, где счет логическим правилам идет на десятки тысяч. </a:t>
            </a:r>
            <a:endParaRPr lang="ru-RU" sz="2800" b="0" dirty="0">
              <a:effectLst/>
            </a:endParaRPr>
          </a:p>
          <a:p>
            <a:pPr marL="45720" indent="0">
              <a:buNone/>
            </a:pPr>
            <a:br>
              <a:rPr lang="ru-RU" sz="2800" dirty="0"/>
            </a:br>
            <a:endParaRPr lang="ru-RU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8024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555EE8-3BA0-43BD-6B77-82B3DA467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Предметная область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89C4231-5BAC-DC46-4A6A-D1423D00D4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0546" y="1745673"/>
            <a:ext cx="10115326" cy="4350327"/>
          </a:xfrm>
        </p:spPr>
        <p:txBody>
          <a:bodyPr/>
          <a:lstStyle/>
          <a:p>
            <a:pPr indent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800" b="0" i="0" u="none" strike="noStrike" dirty="0">
                <a:solidFill>
                  <a:srgbClr val="000000"/>
                </a:solidFill>
                <a:effectLst/>
              </a:rPr>
              <a:t>Для исследования озера данных, нам необходимо работать с различными видами представления данных, несколькими видами ПО и производить оценку скорости выполнения запросов, для этого мы будем использовать 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</a:rPr>
              <a:t>миварный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</a:rPr>
              <a:t> подход, так как он  предоставляет возможность хранить для одной предметной области несколько разных процедур, решающих одинаковые задачи. Более того, если вычислительные ресурсы позволяют, то все эти процедуры могут запускаться одновременно, а потом на основе конкуренции из представленных ими результатов выбирается наиболее подходящий для каждого конкретного случая. </a:t>
            </a:r>
            <a:endParaRPr lang="ru-RU" b="0" dirty="0">
              <a:effectLst/>
            </a:endParaRPr>
          </a:p>
          <a:p>
            <a:pPr indent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800" b="0" i="0" u="none" strike="noStrike" dirty="0">
                <a:solidFill>
                  <a:srgbClr val="000000"/>
                </a:solidFill>
                <a:effectLst/>
              </a:rPr>
              <a:t>Для работы с нейросетями также хорошо подойдет 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</a:rPr>
              <a:t>миварная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</a:rPr>
              <a:t> система</a:t>
            </a:r>
            <a:endParaRPr lang="ru-RU" b="0" dirty="0">
              <a:effectLst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894992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3D9275-45E1-C076-A7D8-02B8C7852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Обзор </a:t>
            </a:r>
            <a:r>
              <a:rPr lang="ru-RU" dirty="0" err="1"/>
              <a:t>миварных</a:t>
            </a:r>
            <a:r>
              <a:rPr lang="ru-RU" dirty="0"/>
              <a:t> технологий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B516E29-192B-AB82-BD2C-38671DC4D5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i="0" u="none" strike="noStrike" dirty="0" err="1">
                <a:solidFill>
                  <a:srgbClr val="000000"/>
                </a:solidFill>
                <a:effectLst/>
              </a:rPr>
              <a:t>Миварный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</a:rPr>
              <a:t> подход - обобщает существующие достижения и предлагает новые модели и методы обработки информации и управления ею. Он базируется на анализе и творческом развитии различных научных направлений, таких как: </a:t>
            </a:r>
            <a:endParaRPr lang="ru-RU" sz="2400" b="0" dirty="0">
              <a:effectLst/>
            </a:endParaRPr>
          </a:p>
          <a:p>
            <a:pPr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1800" b="0" i="0" u="none" strike="noStrike" dirty="0">
                <a:solidFill>
                  <a:srgbClr val="000000"/>
                </a:solidFill>
                <a:effectLst/>
              </a:rPr>
              <a:t>кибернетика,</a:t>
            </a:r>
          </a:p>
          <a:p>
            <a:pPr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1800" b="0" i="0" u="none" strike="noStrike" dirty="0">
                <a:solidFill>
                  <a:srgbClr val="000000"/>
                </a:solidFill>
                <a:effectLst/>
              </a:rPr>
              <a:t>математические методы и модели эволюции, </a:t>
            </a:r>
          </a:p>
          <a:p>
            <a:pPr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1800" b="0" i="0" u="none" strike="noStrike" dirty="0">
                <a:solidFill>
                  <a:srgbClr val="000000"/>
                </a:solidFill>
                <a:effectLst/>
              </a:rPr>
              <a:t>теории баз данных,</a:t>
            </a:r>
          </a:p>
          <a:p>
            <a:pPr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1800" b="0" i="0" u="none" strike="noStrike" dirty="0">
                <a:solidFill>
                  <a:srgbClr val="000000"/>
                </a:solidFill>
                <a:effectLst/>
              </a:rPr>
              <a:t>экспертные системы, </a:t>
            </a:r>
          </a:p>
          <a:p>
            <a:pPr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1800" b="0" i="0" u="none" strike="noStrike" dirty="0">
                <a:solidFill>
                  <a:srgbClr val="000000"/>
                </a:solidFill>
                <a:effectLst/>
              </a:rPr>
              <a:t>различные модели и методы обработки 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</a:rPr>
              <a:t>информации,и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</a:rPr>
              <a:t> другие. </a:t>
            </a:r>
          </a:p>
          <a:p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2888535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3D9275-45E1-C076-A7D8-02B8C7852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Обзор </a:t>
            </a:r>
            <a:r>
              <a:rPr lang="ru-RU" dirty="0" err="1"/>
              <a:t>миварных</a:t>
            </a:r>
            <a:r>
              <a:rPr lang="ru-RU" dirty="0"/>
              <a:t> технологий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B516E29-192B-AB82-BD2C-38671DC4D5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45720" indent="0">
              <a:lnSpc>
                <a:spcPct val="150000"/>
              </a:lnSpc>
              <a:buNone/>
            </a:pPr>
            <a:r>
              <a:rPr lang="ru-RU" sz="2400" b="0" i="0" u="none" strike="noStrike" dirty="0">
                <a:solidFill>
                  <a:srgbClr val="000000"/>
                </a:solidFill>
                <a:effectLst/>
              </a:rPr>
              <a:t>Миварный подход - это комплексный подход к накоплению и обработке информации, который включает в себя две технологии: </a:t>
            </a:r>
          </a:p>
          <a:p>
            <a:pPr>
              <a:lnSpc>
                <a:spcPct val="150000"/>
              </a:lnSpc>
            </a:pPr>
            <a:r>
              <a:rPr lang="ru-RU" sz="2400" b="0" i="0" u="none" strike="noStrike" dirty="0">
                <a:solidFill>
                  <a:srgbClr val="000000"/>
                </a:solidFill>
                <a:effectLst/>
              </a:rPr>
              <a:t>Первая технология позволяет создавать базы данных и правила с изменяемой структурой, не ограниченные объемом и формой представления.</a:t>
            </a:r>
            <a:endParaRPr lang="ru-RU" sz="2400" dirty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</a:pPr>
            <a:r>
              <a:rPr lang="ru-RU" sz="2400" b="0" i="0" u="none" strike="noStrike" dirty="0">
                <a:solidFill>
                  <a:srgbClr val="000000"/>
                </a:solidFill>
                <a:effectLst/>
              </a:rPr>
              <a:t>Вторая технология </a:t>
            </a:r>
            <a:r>
              <a:rPr lang="ru-RU" sz="2400" b="0" i="0" u="none" strike="noStrike" dirty="0" err="1">
                <a:solidFill>
                  <a:srgbClr val="000000"/>
                </a:solidFill>
                <a:effectLst/>
              </a:rPr>
              <a:t>миварного</a:t>
            </a:r>
            <a:r>
              <a:rPr lang="ru-RU" sz="2400" b="0" i="0" u="none" strike="noStrike" dirty="0">
                <a:solidFill>
                  <a:srgbClr val="000000"/>
                </a:solidFill>
                <a:effectLst/>
              </a:rPr>
              <a:t> подхода - это технология обработки информации, основанная на создании системы логического вывода или алгоритмов из модулей, сервисов или процедур на базе активной обучаемой </a:t>
            </a:r>
            <a:r>
              <a:rPr lang="ru-RU" sz="2400" b="0" i="0" u="none" strike="noStrike" dirty="0" err="1">
                <a:solidFill>
                  <a:srgbClr val="000000"/>
                </a:solidFill>
                <a:effectLst/>
              </a:rPr>
              <a:t>миварной</a:t>
            </a:r>
            <a:r>
              <a:rPr lang="ru-RU" sz="2400" b="0" i="0" u="none" strike="noStrike" dirty="0">
                <a:solidFill>
                  <a:srgbClr val="000000"/>
                </a:solidFill>
                <a:effectLst/>
              </a:rPr>
              <a:t> логико-вычислительной сети правил.</a:t>
            </a:r>
          </a:p>
          <a:p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145851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2072B4-E516-D529-8D59-3FBC92A5F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6745" y="86032"/>
            <a:ext cx="9875520" cy="1356360"/>
          </a:xfrm>
        </p:spPr>
        <p:txBody>
          <a:bodyPr/>
          <a:lstStyle/>
          <a:p>
            <a:r>
              <a:rPr lang="ru-RU" dirty="0"/>
              <a:t>База знаний</a:t>
            </a: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0FABCB38-2B14-CDA1-BCFA-034B4E5CEE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3408978"/>
              </p:ext>
            </p:extLst>
          </p:nvPr>
        </p:nvGraphicFramePr>
        <p:xfrm>
          <a:off x="568037" y="1226127"/>
          <a:ext cx="4426528" cy="5109039"/>
        </p:xfrm>
        <a:graphic>
          <a:graphicData uri="http://schemas.openxmlformats.org/drawingml/2006/table">
            <a:tbl>
              <a:tblPr firstRow="1" firstCol="1" bandRow="1">
                <a:tableStyleId>{69012ECD-51FC-41F1-AA8D-1B2483CD663E}</a:tableStyleId>
              </a:tblPr>
              <a:tblGrid>
                <a:gridCol w="4426528">
                  <a:extLst>
                    <a:ext uri="{9D8B030D-6E8A-4147-A177-3AD203B41FA5}">
                      <a16:colId xmlns:a16="http://schemas.microsoft.com/office/drawing/2014/main" val="1043782466"/>
                    </a:ext>
                  </a:extLst>
                </a:gridCol>
              </a:tblGrid>
              <a:tr h="376193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400" kern="0" dirty="0">
                          <a:effectLst/>
                        </a:rPr>
                        <a:t>Объекты</a:t>
                      </a:r>
                      <a:endParaRPr lang="ru-RU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023" marR="53023" marT="53023" marB="53023"/>
                </a:tc>
                <a:extLst>
                  <a:ext uri="{0D108BD9-81ED-4DB2-BD59-A6C34878D82A}">
                    <a16:rowId xmlns:a16="http://schemas.microsoft.com/office/drawing/2014/main" val="1623025956"/>
                  </a:ext>
                </a:extLst>
              </a:tr>
              <a:tr h="39236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400" kern="0">
                          <a:effectLst/>
                        </a:rPr>
                        <a:t>Графовая база данных</a:t>
                      </a:r>
                      <a:endParaRPr lang="ru-RU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023" marR="53023" marT="53023" marB="53023"/>
                </a:tc>
                <a:extLst>
                  <a:ext uri="{0D108BD9-81ED-4DB2-BD59-A6C34878D82A}">
                    <a16:rowId xmlns:a16="http://schemas.microsoft.com/office/drawing/2014/main" val="979265817"/>
                  </a:ext>
                </a:extLst>
              </a:tr>
              <a:tr h="39236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400" kern="0" dirty="0">
                          <a:effectLst/>
                        </a:rPr>
                        <a:t>Реляционная база данных</a:t>
                      </a:r>
                      <a:endParaRPr lang="ru-RU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023" marR="53023" marT="53023" marB="53023"/>
                </a:tc>
                <a:extLst>
                  <a:ext uri="{0D108BD9-81ED-4DB2-BD59-A6C34878D82A}">
                    <a16:rowId xmlns:a16="http://schemas.microsoft.com/office/drawing/2014/main" val="762291634"/>
                  </a:ext>
                </a:extLst>
              </a:tr>
              <a:tr h="39236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400" kern="0">
                          <a:effectLst/>
                        </a:rPr>
                        <a:t>Многомерная база данных</a:t>
                      </a:r>
                      <a:endParaRPr lang="ru-RU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023" marR="53023" marT="53023" marB="53023"/>
                </a:tc>
                <a:extLst>
                  <a:ext uri="{0D108BD9-81ED-4DB2-BD59-A6C34878D82A}">
                    <a16:rowId xmlns:a16="http://schemas.microsoft.com/office/drawing/2014/main" val="4057763624"/>
                  </a:ext>
                </a:extLst>
              </a:tr>
              <a:tr h="39236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400" kern="0">
                          <a:effectLst/>
                        </a:rPr>
                        <a:t>ПО Spark</a:t>
                      </a:r>
                      <a:endParaRPr lang="ru-RU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023" marR="53023" marT="53023" marB="53023"/>
                </a:tc>
                <a:extLst>
                  <a:ext uri="{0D108BD9-81ED-4DB2-BD59-A6C34878D82A}">
                    <a16:rowId xmlns:a16="http://schemas.microsoft.com/office/drawing/2014/main" val="1904699879"/>
                  </a:ext>
                </a:extLst>
              </a:tr>
              <a:tr h="39236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400" kern="0" dirty="0">
                          <a:effectLst/>
                        </a:rPr>
                        <a:t>ПО Neo4j </a:t>
                      </a:r>
                      <a:endParaRPr lang="ru-RU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023" marR="53023" marT="53023" marB="53023"/>
                </a:tc>
                <a:extLst>
                  <a:ext uri="{0D108BD9-81ED-4DB2-BD59-A6C34878D82A}">
                    <a16:rowId xmlns:a16="http://schemas.microsoft.com/office/drawing/2014/main" val="3488818017"/>
                  </a:ext>
                </a:extLst>
              </a:tr>
              <a:tr h="39236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400" kern="0" dirty="0">
                          <a:effectLst/>
                        </a:rPr>
                        <a:t>ПО </a:t>
                      </a:r>
                      <a:r>
                        <a:rPr lang="ru-RU" sz="1400" kern="0" dirty="0" err="1">
                          <a:effectLst/>
                        </a:rPr>
                        <a:t>Postgres</a:t>
                      </a:r>
                      <a:endParaRPr lang="ru-RU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023" marR="53023" marT="53023" marB="53023"/>
                </a:tc>
                <a:extLst>
                  <a:ext uri="{0D108BD9-81ED-4DB2-BD59-A6C34878D82A}">
                    <a16:rowId xmlns:a16="http://schemas.microsoft.com/office/drawing/2014/main" val="1705614953"/>
                  </a:ext>
                </a:extLst>
              </a:tr>
              <a:tr h="39236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400" kern="0">
                          <a:effectLst/>
                        </a:rPr>
                        <a:t>ПО Pentaho </a:t>
                      </a:r>
                      <a:endParaRPr lang="ru-RU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023" marR="53023" marT="53023" marB="53023"/>
                </a:tc>
                <a:extLst>
                  <a:ext uri="{0D108BD9-81ED-4DB2-BD59-A6C34878D82A}">
                    <a16:rowId xmlns:a16="http://schemas.microsoft.com/office/drawing/2014/main" val="383228632"/>
                  </a:ext>
                </a:extLst>
              </a:tr>
              <a:tr h="39236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400" kern="0">
                          <a:effectLst/>
                        </a:rPr>
                        <a:t>нейросеть </a:t>
                      </a:r>
                      <a:endParaRPr lang="ru-RU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023" marR="53023" marT="53023" marB="53023"/>
                </a:tc>
                <a:extLst>
                  <a:ext uri="{0D108BD9-81ED-4DB2-BD59-A6C34878D82A}">
                    <a16:rowId xmlns:a16="http://schemas.microsoft.com/office/drawing/2014/main" val="2214660123"/>
                  </a:ext>
                </a:extLst>
              </a:tr>
              <a:tr h="39236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400" kern="0">
                          <a:effectLst/>
                        </a:rPr>
                        <a:t>аппаратная платформа Gyrfalcon</a:t>
                      </a:r>
                      <a:endParaRPr lang="ru-RU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023" marR="53023" marT="53023" marB="53023"/>
                </a:tc>
                <a:extLst>
                  <a:ext uri="{0D108BD9-81ED-4DB2-BD59-A6C34878D82A}">
                    <a16:rowId xmlns:a16="http://schemas.microsoft.com/office/drawing/2014/main" val="2985127232"/>
                  </a:ext>
                </a:extLst>
              </a:tr>
              <a:tr h="39236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400" kern="0">
                          <a:effectLst/>
                        </a:rPr>
                        <a:t>ПО Gyrfalcon</a:t>
                      </a:r>
                      <a:endParaRPr lang="ru-RU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023" marR="53023" marT="53023" marB="53023"/>
                </a:tc>
                <a:extLst>
                  <a:ext uri="{0D108BD9-81ED-4DB2-BD59-A6C34878D82A}">
                    <a16:rowId xmlns:a16="http://schemas.microsoft.com/office/drawing/2014/main" val="3518826976"/>
                  </a:ext>
                </a:extLst>
              </a:tr>
              <a:tr h="39236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400" kern="0" dirty="0">
                          <a:effectLst/>
                        </a:rPr>
                        <a:t>аппаратная платформа </a:t>
                      </a:r>
                      <a:r>
                        <a:rPr lang="ru-RU" sz="1400" kern="0" dirty="0" err="1">
                          <a:effectLst/>
                        </a:rPr>
                        <a:t>Khadas</a:t>
                      </a:r>
                      <a:endParaRPr lang="ru-RU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023" marR="53023" marT="53023" marB="53023"/>
                </a:tc>
                <a:extLst>
                  <a:ext uri="{0D108BD9-81ED-4DB2-BD59-A6C34878D82A}">
                    <a16:rowId xmlns:a16="http://schemas.microsoft.com/office/drawing/2014/main" val="3871340352"/>
                  </a:ext>
                </a:extLst>
              </a:tr>
              <a:tr h="39236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400" kern="0" dirty="0">
                          <a:effectLst/>
                        </a:rPr>
                        <a:t>ПО </a:t>
                      </a:r>
                      <a:r>
                        <a:rPr lang="ru-RU" sz="1400" kern="0" dirty="0" err="1">
                          <a:effectLst/>
                        </a:rPr>
                        <a:t>Khadas</a:t>
                      </a:r>
                      <a:endParaRPr lang="ru-RU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023" marR="53023" marT="53023" marB="53023"/>
                </a:tc>
                <a:extLst>
                  <a:ext uri="{0D108BD9-81ED-4DB2-BD59-A6C34878D82A}">
                    <a16:rowId xmlns:a16="http://schemas.microsoft.com/office/drawing/2014/main" val="404303043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4D2A7051-B88F-D01D-A99F-FDC7EB884089}"/>
              </a:ext>
            </a:extLst>
          </p:cNvPr>
          <p:cNvSpPr txBox="1"/>
          <p:nvPr/>
        </p:nvSpPr>
        <p:spPr>
          <a:xfrm>
            <a:off x="5271654" y="856637"/>
            <a:ext cx="6560127" cy="5546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ru-RU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Формализованные правила:</a:t>
            </a:r>
            <a:endParaRPr lang="ru-RU" sz="16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fontAlgn="base">
              <a:lnSpc>
                <a:spcPct val="150000"/>
              </a:lnSpc>
              <a:buFont typeface="+mj-lt"/>
              <a:buAutoNum type="arabicPeriod"/>
            </a:pPr>
            <a:r>
              <a:rPr lang="ru-RU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Если нужно реализовать и использовать </a:t>
            </a:r>
            <a:r>
              <a:rPr lang="ru-RU" sz="18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графовую</a:t>
            </a:r>
            <a:r>
              <a:rPr lang="ru-RU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базу данных то нужно использовать специальное ПО: Spark и Neo4j</a:t>
            </a:r>
            <a:endParaRPr lang="ru-RU" sz="1800" dirty="0">
              <a:effectLst/>
              <a:ea typeface="Times New Roman" panose="02020603050405020304" pitchFamily="18" charset="0"/>
            </a:endParaRPr>
          </a:p>
          <a:p>
            <a:pPr marL="342900" lvl="0" indent="-342900" fontAlgn="base">
              <a:lnSpc>
                <a:spcPct val="150000"/>
              </a:lnSpc>
              <a:buFont typeface="+mj-lt"/>
              <a:buAutoNum type="arabicPeriod"/>
            </a:pPr>
            <a:r>
              <a:rPr lang="ru-RU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Если нужно реализовать и использовать реляционную базу данных, то нужно использовать специальное ПО: Spark и </a:t>
            </a:r>
            <a:r>
              <a:rPr lang="ru-RU" sz="18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Postgres</a:t>
            </a:r>
            <a:r>
              <a:rPr lang="ru-RU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; </a:t>
            </a:r>
            <a:endParaRPr lang="ru-RU" sz="1800" dirty="0">
              <a:effectLst/>
              <a:ea typeface="Times New Roman" panose="02020603050405020304" pitchFamily="18" charset="0"/>
            </a:endParaRPr>
          </a:p>
          <a:p>
            <a:pPr indent="228600" fontAlgn="base">
              <a:lnSpc>
                <a:spcPct val="150000"/>
              </a:lnSpc>
            </a:pPr>
            <a:r>
              <a:rPr lang="ru-RU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21. Если нужно реализовать и эффективно использовать нейросеть с использованием аппаратной платформы </a:t>
            </a:r>
            <a:r>
              <a:rPr lang="ru-RU" sz="18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Gyrfalcon</a:t>
            </a:r>
            <a:r>
              <a:rPr lang="ru-RU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, то нужно использовать специальное ПО: </a:t>
            </a:r>
            <a:r>
              <a:rPr lang="ru-RU" sz="18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Gyrfalcon</a:t>
            </a:r>
            <a:r>
              <a:rPr lang="ru-RU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;</a:t>
            </a:r>
            <a:endParaRPr lang="ru-RU" sz="1800" dirty="0">
              <a:effectLst/>
              <a:ea typeface="Times New Roman" panose="02020603050405020304" pitchFamily="18" charset="0"/>
            </a:endParaRPr>
          </a:p>
          <a:p>
            <a:pPr indent="228600" fontAlgn="base">
              <a:lnSpc>
                <a:spcPct val="150000"/>
              </a:lnSpc>
            </a:pPr>
            <a:r>
              <a:rPr lang="ru-RU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22. Если нужно реализовать и эффективно использовать нейросеть с использованием аппаратной платформы </a:t>
            </a:r>
            <a:r>
              <a:rPr lang="ru-RU" sz="18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Khadas</a:t>
            </a:r>
            <a:r>
              <a:rPr lang="ru-RU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, то нужно использовать специальное ПО: </a:t>
            </a:r>
            <a:r>
              <a:rPr lang="ru-RU" sz="18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Khadas</a:t>
            </a:r>
            <a:r>
              <a:rPr lang="ru-RU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;</a:t>
            </a:r>
            <a:endParaRPr lang="ru-RU" sz="1800" dirty="0">
              <a:effectLst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59138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A0CA22-C028-6B18-40A0-99EE23BAF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6745" y="-111546"/>
            <a:ext cx="9875520" cy="1356360"/>
          </a:xfrm>
        </p:spPr>
        <p:txBody>
          <a:bodyPr/>
          <a:lstStyle/>
          <a:p>
            <a:r>
              <a:rPr lang="ru-RU" dirty="0"/>
              <a:t>База знаний</a:t>
            </a: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D3A7F7A7-78F7-9361-761D-3552CF0A15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5668174"/>
              </p:ext>
            </p:extLst>
          </p:nvPr>
        </p:nvGraphicFramePr>
        <p:xfrm>
          <a:off x="979601" y="953869"/>
          <a:ext cx="9872664" cy="55467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68166">
                  <a:extLst>
                    <a:ext uri="{9D8B030D-6E8A-4147-A177-3AD203B41FA5}">
                      <a16:colId xmlns:a16="http://schemas.microsoft.com/office/drawing/2014/main" val="3076238460"/>
                    </a:ext>
                  </a:extLst>
                </a:gridCol>
                <a:gridCol w="2468166">
                  <a:extLst>
                    <a:ext uri="{9D8B030D-6E8A-4147-A177-3AD203B41FA5}">
                      <a16:colId xmlns:a16="http://schemas.microsoft.com/office/drawing/2014/main" val="1727120363"/>
                    </a:ext>
                  </a:extLst>
                </a:gridCol>
                <a:gridCol w="2468166">
                  <a:extLst>
                    <a:ext uri="{9D8B030D-6E8A-4147-A177-3AD203B41FA5}">
                      <a16:colId xmlns:a16="http://schemas.microsoft.com/office/drawing/2014/main" val="3909261369"/>
                    </a:ext>
                  </a:extLst>
                </a:gridCol>
                <a:gridCol w="2468166">
                  <a:extLst>
                    <a:ext uri="{9D8B030D-6E8A-4147-A177-3AD203B41FA5}">
                      <a16:colId xmlns:a16="http://schemas.microsoft.com/office/drawing/2014/main" val="3671892916"/>
                    </a:ext>
                  </a:extLst>
                </a:gridCol>
              </a:tblGrid>
              <a:tr h="539452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800" kern="0" dirty="0">
                          <a:effectLst/>
                        </a:rPr>
                        <a:t>Номер правила</a:t>
                      </a:r>
                      <a:endParaRPr lang="ru-RU" sz="1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800" kern="0">
                          <a:effectLst/>
                        </a:rPr>
                        <a:t>Вход</a:t>
                      </a:r>
                      <a:endParaRPr lang="ru-RU" sz="1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800" kern="0">
                          <a:effectLst/>
                        </a:rPr>
                        <a:t>Правило</a:t>
                      </a:r>
                      <a:endParaRPr lang="ru-RU" sz="1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800" kern="0">
                          <a:effectLst/>
                        </a:rPr>
                        <a:t>Выход</a:t>
                      </a:r>
                      <a:endParaRPr lang="ru-RU" sz="1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566734577"/>
                  </a:ext>
                </a:extLst>
              </a:tr>
              <a:tr h="108312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800" kern="0">
                          <a:effectLst/>
                        </a:rPr>
                        <a:t>1</a:t>
                      </a:r>
                      <a:endParaRPr lang="ru-RU" sz="1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800" kern="0">
                          <a:effectLst/>
                        </a:rPr>
                        <a:t>графовая база данных</a:t>
                      </a:r>
                      <a:endParaRPr lang="ru-RU" sz="1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800" kern="0">
                          <a:effectLst/>
                        </a:rPr>
                        <a:t>использовать</a:t>
                      </a:r>
                      <a:endParaRPr lang="ru-RU" sz="1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800" kern="0">
                          <a:effectLst/>
                        </a:rPr>
                        <a:t>ПО Spark</a:t>
                      </a:r>
                      <a:endParaRPr lang="ru-RU" sz="1800" kern="100">
                        <a:effectLst/>
                      </a:endParaRP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800" kern="0">
                          <a:effectLst/>
                        </a:rPr>
                        <a:t>ПО Neo4j</a:t>
                      </a:r>
                      <a:endParaRPr lang="ru-RU" sz="1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237904787"/>
                  </a:ext>
                </a:extLst>
              </a:tr>
              <a:tr h="108312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800" kern="0">
                          <a:effectLst/>
                        </a:rPr>
                        <a:t>2</a:t>
                      </a:r>
                      <a:endParaRPr lang="ru-RU" sz="1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800" kern="0" dirty="0">
                          <a:effectLst/>
                        </a:rPr>
                        <a:t>реляционная база данных</a:t>
                      </a:r>
                      <a:endParaRPr lang="ru-RU" sz="1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800" kern="0">
                          <a:effectLst/>
                        </a:rPr>
                        <a:t>использовать</a:t>
                      </a:r>
                      <a:endParaRPr lang="ru-RU" sz="1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800" kern="0">
                          <a:effectLst/>
                        </a:rPr>
                        <a:t>ПО Spark</a:t>
                      </a:r>
                      <a:endParaRPr lang="ru-RU" sz="1800" kern="100">
                        <a:effectLst/>
                      </a:endParaRP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800" kern="0">
                          <a:effectLst/>
                        </a:rPr>
                        <a:t>ПО Postgres</a:t>
                      </a:r>
                      <a:endParaRPr lang="ru-RU" sz="1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252862473"/>
                  </a:ext>
                </a:extLst>
              </a:tr>
              <a:tr h="108312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800" kern="0">
                          <a:effectLst/>
                        </a:rPr>
                        <a:t>20</a:t>
                      </a:r>
                      <a:endParaRPr lang="ru-RU" sz="1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800" kern="0">
                          <a:effectLst/>
                        </a:rPr>
                        <a:t>нейросеть </a:t>
                      </a:r>
                      <a:endParaRPr lang="ru-RU" sz="1800" kern="100">
                        <a:effectLst/>
                      </a:endParaRP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800" kern="0">
                          <a:effectLst/>
                        </a:rPr>
                        <a:t>аппаратная платформа Gyrfalcon</a:t>
                      </a:r>
                      <a:endParaRPr lang="ru-RU" sz="1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800" kern="0">
                          <a:effectLst/>
                        </a:rPr>
                        <a:t>использовать</a:t>
                      </a:r>
                      <a:endParaRPr lang="ru-RU" sz="1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800" kern="0">
                          <a:effectLst/>
                        </a:rPr>
                        <a:t>ПО Gyrfalcon</a:t>
                      </a:r>
                      <a:endParaRPr lang="ru-RU" sz="1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629444970"/>
                  </a:ext>
                </a:extLst>
              </a:tr>
              <a:tr h="108312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800" kern="0">
                          <a:effectLst/>
                        </a:rPr>
                        <a:t>21</a:t>
                      </a:r>
                      <a:endParaRPr lang="ru-RU" sz="1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800" kern="0">
                          <a:effectLst/>
                        </a:rPr>
                        <a:t>нейросеть </a:t>
                      </a:r>
                      <a:endParaRPr lang="ru-RU" sz="1800" kern="100">
                        <a:effectLst/>
                      </a:endParaRP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800" kern="0">
                          <a:effectLst/>
                        </a:rPr>
                        <a:t>аппаратная платформа Khadas</a:t>
                      </a:r>
                      <a:endParaRPr lang="ru-RU" sz="1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800" kern="0">
                          <a:effectLst/>
                        </a:rPr>
                        <a:t>использовать</a:t>
                      </a:r>
                      <a:endParaRPr lang="ru-RU" sz="1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800" kern="0" dirty="0">
                          <a:effectLst/>
                        </a:rPr>
                        <a:t>ПО </a:t>
                      </a:r>
                      <a:r>
                        <a:rPr lang="ru-RU" sz="1800" kern="0" dirty="0" err="1">
                          <a:effectLst/>
                        </a:rPr>
                        <a:t>Khadas</a:t>
                      </a:r>
                      <a:endParaRPr lang="ru-RU" sz="1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22246305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52841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C09FA5-7DD1-A042-9AE1-31A0728E7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4032" y="783771"/>
            <a:ext cx="10515600" cy="578498"/>
          </a:xfrm>
        </p:spPr>
        <p:txBody>
          <a:bodyPr>
            <a:normAutofit fontScale="90000"/>
          </a:bodyPr>
          <a:lstStyle/>
          <a:p>
            <a:r>
              <a:rPr lang="ru-RU" dirty="0"/>
              <a:t>Выводы: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D90EF5-52D5-570D-EED4-B961F50BB5E2}"/>
              </a:ext>
            </a:extLst>
          </p:cNvPr>
          <p:cNvSpPr txBox="1"/>
          <p:nvPr/>
        </p:nvSpPr>
        <p:spPr>
          <a:xfrm>
            <a:off x="881177" y="1722842"/>
            <a:ext cx="10429646" cy="39106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2400" b="0" i="0" u="none" strike="noStrike" dirty="0">
                <a:effectLst/>
              </a:rPr>
              <a:t>Выбрана наилучшая методология разработки программных средств </a:t>
            </a:r>
            <a:endParaRPr lang="ru-RU" sz="3200" b="0" dirty="0">
              <a:effectLst/>
            </a:endParaRPr>
          </a:p>
          <a:p>
            <a:pPr marL="34290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2400" b="0" i="0" u="none" strike="noStrike" dirty="0">
                <a:effectLst/>
              </a:rPr>
              <a:t>Обозначены факторы, оказывающие влияние на создание программных продуктов.</a:t>
            </a:r>
            <a:endParaRPr lang="ru-RU" sz="3200" b="0" dirty="0">
              <a:effectLst/>
            </a:endParaRPr>
          </a:p>
          <a:p>
            <a:pPr marL="34290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2400" b="0" i="0" u="none" strike="noStrike" dirty="0">
                <a:effectLst/>
              </a:rPr>
              <a:t>Создана база знаний для </a:t>
            </a:r>
            <a:r>
              <a:rPr lang="ru-RU" sz="2400" b="0" i="0" u="none" strike="noStrike" dirty="0" err="1">
                <a:effectLst/>
              </a:rPr>
              <a:t>миварной</a:t>
            </a:r>
            <a:r>
              <a:rPr lang="ru-RU" sz="2400" b="0" i="0" u="none" strike="noStrike" dirty="0">
                <a:effectLst/>
              </a:rPr>
              <a:t> экспертной системы, определяющая трудоемкость выполнения задач по разработке ПО, вероятность и оптимальное время их выполнения.</a:t>
            </a:r>
            <a:endParaRPr lang="ru-RU" sz="3200" b="0" dirty="0">
              <a:effectLst/>
            </a:endParaRPr>
          </a:p>
          <a:p>
            <a:pPr marL="34290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2400" b="0" i="0" u="none" strike="noStrike" dirty="0">
                <a:effectLst/>
              </a:rPr>
              <a:t>Полученную базу знаний можно загружать в КЭСМИ</a:t>
            </a:r>
            <a:endParaRPr lang="ru-RU" sz="3200" b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412844594"/>
      </p:ext>
    </p:extLst>
  </p:cSld>
  <p:clrMapOvr>
    <a:masterClrMapping/>
  </p:clrMapOvr>
</p:sld>
</file>

<file path=ppt/theme/theme1.xml><?xml version="1.0" encoding="utf-8"?>
<a:theme xmlns:a="http://schemas.openxmlformats.org/drawingml/2006/main" name="Базис">
  <a:themeElements>
    <a:clrScheme name="Базис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Базис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Базис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TM03457444[[fn=Базис]]</Template>
  <TotalTime>650</TotalTime>
  <Words>585</Words>
  <Application>Microsoft Office PowerPoint</Application>
  <PresentationFormat>Широкоэкранный</PresentationFormat>
  <Paragraphs>74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Arial</vt:lpstr>
      <vt:lpstr>Arial Black</vt:lpstr>
      <vt:lpstr>Calibri</vt:lpstr>
      <vt:lpstr>Corbel</vt:lpstr>
      <vt:lpstr>Базис</vt:lpstr>
      <vt:lpstr>Алёшин А.Д. Ларионова А.П. Коноваликова С.А. Балабас А.Г. ИУ5-83Б</vt:lpstr>
      <vt:lpstr>Цели и задачи:</vt:lpstr>
      <vt:lpstr>Актуальность:</vt:lpstr>
      <vt:lpstr>Предметная область</vt:lpstr>
      <vt:lpstr>Обзор миварных технологий</vt:lpstr>
      <vt:lpstr>Обзор миварных технологий</vt:lpstr>
      <vt:lpstr>База знаний</vt:lpstr>
      <vt:lpstr>База знаний</vt:lpstr>
      <vt:lpstr>Выводы: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Анастасия Базанова</dc:creator>
  <cp:lastModifiedBy>Пользователь</cp:lastModifiedBy>
  <cp:revision>29</cp:revision>
  <dcterms:created xsi:type="dcterms:W3CDTF">2022-06-05T09:29:32Z</dcterms:created>
  <dcterms:modified xsi:type="dcterms:W3CDTF">2023-04-26T18:00:30Z</dcterms:modified>
</cp:coreProperties>
</file>