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sldIdLst>
    <p:sldId id="256" r:id="rId2"/>
    <p:sldId id="257" r:id="rId3"/>
    <p:sldId id="275" r:id="rId4"/>
    <p:sldId id="277" r:id="rId5"/>
    <p:sldId id="278" r:id="rId6"/>
    <p:sldId id="281" r:id="rId7"/>
    <p:sldId id="282" r:id="rId8"/>
    <p:sldId id="283" r:id="rId9"/>
    <p:sldId id="27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2AD2F63-E51B-4805-BE79-7509C3AA7298}">
          <p14:sldIdLst>
            <p14:sldId id="256"/>
            <p14:sldId id="257"/>
            <p14:sldId id="275"/>
            <p14:sldId id="277"/>
            <p14:sldId id="278"/>
            <p14:sldId id="281"/>
            <p14:sldId id="282"/>
            <p14:sldId id="28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1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6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52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1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3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8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86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47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90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1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87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65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4547A-ABA3-E92B-F491-9D406265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9" y="3850628"/>
            <a:ext cx="8335347" cy="2387600"/>
          </a:xfrm>
        </p:spPr>
        <p:txBody>
          <a:bodyPr>
            <a:noAutofit/>
          </a:bodyPr>
          <a:lstStyle/>
          <a:p>
            <a:pPr algn="l"/>
            <a:r>
              <a:rPr lang="ru-RU" sz="2000" dirty="0"/>
              <a:t>Алёшин А.Д.</a:t>
            </a:r>
            <a:br>
              <a:rPr lang="ru-RU" sz="2000" dirty="0"/>
            </a:br>
            <a:r>
              <a:rPr lang="ru-RU" sz="2000" dirty="0"/>
              <a:t>Ларионова А.П.</a:t>
            </a:r>
            <a:br>
              <a:rPr lang="ru-RU" sz="2000" dirty="0"/>
            </a:br>
            <a:r>
              <a:rPr lang="ru-RU" sz="2000" dirty="0" err="1"/>
              <a:t>Коноваликова</a:t>
            </a:r>
            <a:r>
              <a:rPr lang="ru-RU" sz="2000" dirty="0"/>
              <a:t> С.А.</a:t>
            </a:r>
            <a:br>
              <a:rPr lang="ru-RU" sz="2000" dirty="0"/>
            </a:br>
            <a:r>
              <a:rPr lang="ru-RU" sz="2000" dirty="0" err="1"/>
              <a:t>Балабас</a:t>
            </a:r>
            <a:r>
              <a:rPr lang="ru-RU" sz="2000" dirty="0"/>
              <a:t> А.Г.</a:t>
            </a:r>
            <a:br>
              <a:rPr lang="ru-RU" sz="2000" dirty="0"/>
            </a:br>
            <a:r>
              <a:rPr lang="ru-RU" sz="2000" dirty="0"/>
              <a:t>ИУ5-83Б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F71EA2-649B-0EEE-691A-5D24BED682AE}"/>
              </a:ext>
            </a:extLst>
          </p:cNvPr>
          <p:cNvSpPr txBox="1">
            <a:spLocks/>
          </p:cNvSpPr>
          <p:nvPr/>
        </p:nvSpPr>
        <p:spPr>
          <a:xfrm>
            <a:off x="928396" y="834347"/>
            <a:ext cx="1033520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Миварная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экспертная система выбора варианта хранения информации для озера данных и выбор фреймворков для разработки нейросети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пользовательсого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интерфейса для нее</a:t>
            </a:r>
          </a:p>
        </p:txBody>
      </p:sp>
    </p:spTree>
    <p:extLst>
      <p:ext uri="{BB962C8B-B14F-4D97-AF65-F5344CB8AC3E}">
        <p14:creationId xmlns:p14="http://schemas.microsoft.com/office/powerpoint/2010/main" val="186443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6DD856-6A4D-AC5E-D319-DE0BE62371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75622" y="2104901"/>
            <a:ext cx="8840755" cy="230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2713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FA268-36C1-060C-875E-459D7013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9BD77-1299-C466-9086-59E6B474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Оптимизировать этап планирования для жизненного цикла ПО.</a:t>
            </a:r>
            <a:endParaRPr lang="ru-RU" sz="2800" b="0" dirty="0">
              <a:effectLst/>
            </a:endParaRPr>
          </a:p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Создать базу знаний для 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</a:rPr>
              <a:t>миварной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 экспертной системы разработки ПО для выбора варианта хранения информации для озера данных и выбора фреймворка для нейросети</a:t>
            </a:r>
            <a:endParaRPr lang="ru-RU" sz="2800" b="0" dirty="0">
              <a:effectLst/>
            </a:endParaRPr>
          </a:p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Рассмотреть и учесть факторы, влияющие на разработку программного обеспечения.</a:t>
            </a:r>
            <a:endParaRPr lang="ru-RU" sz="2800" b="0" dirty="0">
              <a:effectLst/>
            </a:endParaRPr>
          </a:p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Проанализировать методологии, по которым разрабатывается программный продукт.</a:t>
            </a:r>
            <a:endParaRPr lang="ru-RU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01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EF3AD-61B9-DDDE-20D8-EB9BBD97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44555"/>
          </a:xfrm>
        </p:spPr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2494F-E07E-DFD4-6D49-0D9375C4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49" y="1842795"/>
            <a:ext cx="9872871" cy="4038600"/>
          </a:xfrm>
        </p:spPr>
        <p:txBody>
          <a:bodyPr>
            <a:noAutofit/>
          </a:bodyPr>
          <a:lstStyle/>
          <a:p>
            <a:pPr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	Миварный подход, в отличие от других научных исследований, может работать с глобальными 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</a:rPr>
              <a:t>познающе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-диагностическими системами реального времени. Для 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</a:rPr>
              <a:t>миварного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 подхода сразу было поставлено условие работы с открытыми и достаточно большими предметными областями, где счет логическим правилам идет на десятки тысяч. </a:t>
            </a:r>
            <a:endParaRPr lang="ru-RU" sz="2800" b="0" dirty="0">
              <a:effectLst/>
            </a:endParaRPr>
          </a:p>
          <a:p>
            <a:pPr marL="45720" indent="0">
              <a:buNone/>
            </a:pPr>
            <a:br>
              <a:rPr lang="ru-RU" sz="2800" dirty="0"/>
            </a:b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2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55EE8-3BA0-43BD-6B77-82B3DA46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C4231-5BAC-DC46-4A6A-D1423D00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6" y="1745673"/>
            <a:ext cx="10115326" cy="4350327"/>
          </a:xfrm>
        </p:spPr>
        <p:txBody>
          <a:bodyPr/>
          <a:lstStyle/>
          <a:p>
            <a:pPr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Для исследования озера данных, нам необходимо работать с различными видами представления данных, несколькими видами ПО и производить оценку скорости выполнения запросов, для этого мы будем использовать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</a:rPr>
              <a:t>миварный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подход, так как он  предоставляет возможность хранить для одной предметной области несколько разных процедур, решающих одинаковые задачи. Более того, если вычислительные ресурсы позволяют, то все эти процедуры могут запускаться одновременно, а потом на основе конкуренции из представленных ими результатов выбирается наиболее подходящий для каждого конкретного случая. </a:t>
            </a:r>
            <a:endParaRPr lang="ru-RU" b="0" dirty="0">
              <a:effectLst/>
            </a:endParaRPr>
          </a:p>
          <a:p>
            <a:pPr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Для работы с нейросетями также хорошо подойдет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</a:rPr>
              <a:t>миварная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система</a:t>
            </a:r>
            <a:endParaRPr lang="ru-RU" b="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49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D9275-45E1-C076-A7D8-02B8C785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</a:t>
            </a:r>
            <a:r>
              <a:rPr lang="ru-RU" dirty="0" err="1"/>
              <a:t>миварных</a:t>
            </a:r>
            <a:r>
              <a:rPr lang="ru-RU" dirty="0"/>
              <a:t>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16E29-192B-AB82-BD2C-38671DC4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dirty="0" err="1">
                <a:solidFill>
                  <a:srgbClr val="000000"/>
                </a:solidFill>
                <a:effectLst/>
              </a:rPr>
              <a:t>Миварный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подход - обобщает существующие достижения и предлагает новые модели и методы обработки информации и управления ею. Он базируется на анализе и творческом развитии различных научных направлений, таких как: </a:t>
            </a:r>
            <a:endParaRPr lang="ru-RU" sz="2400" b="0" dirty="0">
              <a:effectLst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кибернетика,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математические методы и модели эволюции, 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теории баз данных,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экспертные системы, 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различные модели и методы обработки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</a:rPr>
              <a:t>информации,и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другие. 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8885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D9275-45E1-C076-A7D8-02B8C785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</a:t>
            </a:r>
            <a:r>
              <a:rPr lang="ru-RU" dirty="0" err="1"/>
              <a:t>миварных</a:t>
            </a:r>
            <a:r>
              <a:rPr lang="ru-RU" dirty="0"/>
              <a:t>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16E29-192B-AB82-BD2C-38671DC4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Миварный подход - это комплексный подход к накоплению и обработке информации, который включает в себя две технологии: </a:t>
            </a:r>
          </a:p>
          <a:p>
            <a:pPr>
              <a:lnSpc>
                <a:spcPct val="150000"/>
              </a:lnSpc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Первая технология позволяет создавать базы данных и правила с изменяемой структурой, не ограниченные объемом и формой представления.</a:t>
            </a:r>
            <a:endParaRPr lang="ru-RU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Вторая технология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</a:rPr>
              <a:t>миварного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 подхода - это технология обработки информации, основанная на создании системы логического вывода или алгоритмов из модулей, сервисов или процедур на базе активной обучаемой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</a:rPr>
              <a:t>миварной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 логико-вычислительной сети правил.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4585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072B4-E516-D529-8D59-3FBC92A5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5" y="86032"/>
            <a:ext cx="9875520" cy="1356360"/>
          </a:xfrm>
        </p:spPr>
        <p:txBody>
          <a:bodyPr/>
          <a:lstStyle/>
          <a:p>
            <a:r>
              <a:rPr lang="ru-RU" dirty="0"/>
              <a:t>База знаний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FABCB38-2B14-CDA1-BCFA-034B4E5CE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08978"/>
              </p:ext>
            </p:extLst>
          </p:nvPr>
        </p:nvGraphicFramePr>
        <p:xfrm>
          <a:off x="568037" y="1226127"/>
          <a:ext cx="4426528" cy="510903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426528">
                  <a:extLst>
                    <a:ext uri="{9D8B030D-6E8A-4147-A177-3AD203B41FA5}">
                      <a16:colId xmlns:a16="http://schemas.microsoft.com/office/drawing/2014/main" val="1043782466"/>
                    </a:ext>
                  </a:extLst>
                </a:gridCol>
              </a:tblGrid>
              <a:tr h="3761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Объекты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1623025956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Графовая база данных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979265817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Реляционная база данных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762291634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Многомерная база данных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4057763624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ПО Spark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1904699879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ПО Neo4j 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3488818017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ПО </a:t>
                      </a:r>
                      <a:r>
                        <a:rPr lang="ru-RU" sz="1400" kern="0" dirty="0" err="1">
                          <a:effectLst/>
                        </a:rPr>
                        <a:t>Postgres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1705614953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ПО Pentaho 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383228632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нейросеть 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2214660123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аппаратная платформа Gyrfalcon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2985127232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ПО Gyrfalcon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3518826976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аппаратная платформа </a:t>
                      </a:r>
                      <a:r>
                        <a:rPr lang="ru-RU" sz="1400" kern="0" dirty="0" err="1">
                          <a:effectLst/>
                        </a:rPr>
                        <a:t>Khadas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3871340352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ПО </a:t>
                      </a:r>
                      <a:r>
                        <a:rPr lang="ru-RU" sz="1400" kern="0" dirty="0" err="1">
                          <a:effectLst/>
                        </a:rPr>
                        <a:t>Khadas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40430304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2A7051-B88F-D01D-A99F-FDC7EB884089}"/>
              </a:ext>
            </a:extLst>
          </p:cNvPr>
          <p:cNvSpPr txBox="1"/>
          <p:nvPr/>
        </p:nvSpPr>
        <p:spPr>
          <a:xfrm>
            <a:off x="5271654" y="856637"/>
            <a:ext cx="6560127" cy="554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Формализованные правила:</a:t>
            </a:r>
            <a:endParaRPr lang="ru-RU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Если нужно реализовать и использовать </a:t>
            </a:r>
            <a:r>
              <a:rPr lang="ru-RU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графовую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базу данных то нужно использовать специальное ПО: Spark и Neo4j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Если нужно реализовать и использовать реляционную базу данных, то нужно использовать специальное ПО: Spark и </a:t>
            </a:r>
            <a:r>
              <a:rPr lang="ru-RU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Postgres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; 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indent="228600" fontAlgn="base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21. Если нужно реализовать и эффективно использовать нейросеть с использованием аппаратной платформы </a:t>
            </a:r>
            <a:r>
              <a:rPr lang="ru-RU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Gyrfalcon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то нужно использовать специальное ПО: </a:t>
            </a:r>
            <a:r>
              <a:rPr lang="ru-RU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Gyrfalcon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indent="228600" fontAlgn="base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22. Если нужно реализовать и эффективно использовать нейросеть с использованием аппаратной платформы </a:t>
            </a:r>
            <a:r>
              <a:rPr lang="ru-RU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Khadas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то нужно использовать специальное ПО: </a:t>
            </a:r>
            <a:r>
              <a:rPr lang="ru-RU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Khadas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1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0CA22-C028-6B18-40A0-99EE23BA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5" y="-111546"/>
            <a:ext cx="9875520" cy="1356360"/>
          </a:xfrm>
        </p:spPr>
        <p:txBody>
          <a:bodyPr/>
          <a:lstStyle/>
          <a:p>
            <a:r>
              <a:rPr lang="ru-RU" dirty="0"/>
              <a:t>База знаний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3A7F7A7-78F7-9361-761D-3552CF0A1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68174"/>
              </p:ext>
            </p:extLst>
          </p:nvPr>
        </p:nvGraphicFramePr>
        <p:xfrm>
          <a:off x="979601" y="953869"/>
          <a:ext cx="9872664" cy="5546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8166">
                  <a:extLst>
                    <a:ext uri="{9D8B030D-6E8A-4147-A177-3AD203B41FA5}">
                      <a16:colId xmlns:a16="http://schemas.microsoft.com/office/drawing/2014/main" val="3076238460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1727120363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3909261369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3671892916"/>
                    </a:ext>
                  </a:extLst>
                </a:gridCol>
              </a:tblGrid>
              <a:tr h="5394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</a:rPr>
                        <a:t>Номер правила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Вход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Правило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Выход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66734577"/>
                  </a:ext>
                </a:extLst>
              </a:tr>
              <a:tr h="1083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1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графовая база данных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использовать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ПО Spark</a:t>
                      </a:r>
                      <a:endParaRPr lang="ru-RU" sz="1800" kern="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ПО Neo4j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7904787"/>
                  </a:ext>
                </a:extLst>
              </a:tr>
              <a:tr h="1083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2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</a:rPr>
                        <a:t>реляционная база данных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использовать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ПО Spark</a:t>
                      </a:r>
                      <a:endParaRPr lang="ru-RU" sz="1800" kern="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ПО Postgres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52862473"/>
                  </a:ext>
                </a:extLst>
              </a:tr>
              <a:tr h="1083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20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нейросеть </a:t>
                      </a:r>
                      <a:endParaRPr lang="ru-RU" sz="1800" kern="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аппаратная платформа Gyrfalcon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использовать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ПО Gyrfalcon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29444970"/>
                  </a:ext>
                </a:extLst>
              </a:tr>
              <a:tr h="1083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21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нейросеть </a:t>
                      </a:r>
                      <a:endParaRPr lang="ru-RU" sz="1800" kern="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аппаратная платформа Khadas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использовать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</a:rPr>
                        <a:t>ПО </a:t>
                      </a:r>
                      <a:r>
                        <a:rPr lang="ru-RU" sz="1800" kern="0" dirty="0" err="1">
                          <a:effectLst/>
                        </a:rPr>
                        <a:t>Khadas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2463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28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09FA5-7DD1-A042-9AE1-31A0728E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32" y="783771"/>
            <a:ext cx="10515600" cy="578498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90EF5-52D5-570D-EED4-B961F50BB5E2}"/>
              </a:ext>
            </a:extLst>
          </p:cNvPr>
          <p:cNvSpPr txBox="1"/>
          <p:nvPr/>
        </p:nvSpPr>
        <p:spPr>
          <a:xfrm>
            <a:off x="881177" y="1722842"/>
            <a:ext cx="10429646" cy="391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</a:rPr>
              <a:t>Выбрана наилучшая методология разработки программных средств </a:t>
            </a:r>
            <a:endParaRPr lang="ru-RU" sz="3200" b="0" dirty="0">
              <a:effectLst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</a:rPr>
              <a:t>Обозначены факторы, оказывающие влияние на создание программных продуктов.</a:t>
            </a:r>
            <a:endParaRPr lang="ru-RU" sz="3200" b="0" dirty="0">
              <a:effectLst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</a:rPr>
              <a:t>Создана база знаний для </a:t>
            </a:r>
            <a:r>
              <a:rPr lang="ru-RU" sz="2400" b="0" i="0" u="none" strike="noStrike" dirty="0" err="1">
                <a:effectLst/>
              </a:rPr>
              <a:t>миварной</a:t>
            </a:r>
            <a:r>
              <a:rPr lang="ru-RU" sz="2400" b="0" i="0" u="none" strike="noStrike" dirty="0">
                <a:effectLst/>
              </a:rPr>
              <a:t> экспертной системы, определяющая трудоемкость выполнения задач по разработке ПО, вероятность и оптимальное время их выполнения.</a:t>
            </a:r>
            <a:endParaRPr lang="ru-RU" sz="3200" b="0" dirty="0">
              <a:effectLst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</a:rPr>
              <a:t>Полученную базу знаний можно загружать в КЭСМИ</a:t>
            </a:r>
            <a:endParaRPr lang="ru-RU" sz="3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284459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653</TotalTime>
  <Words>585</Words>
  <Application>Microsoft Office PowerPoint</Application>
  <PresentationFormat>Широкоэкранный</PresentationFormat>
  <Paragraphs>74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Corbel</vt:lpstr>
      <vt:lpstr>Базис</vt:lpstr>
      <vt:lpstr>Алёшин А.Д. Ларионова А.П. Коноваликова С.А. Балабас А.Г. ИУ5-83Б</vt:lpstr>
      <vt:lpstr>Цели и задачи:</vt:lpstr>
      <vt:lpstr>Актуальность:</vt:lpstr>
      <vt:lpstr>Предметная область</vt:lpstr>
      <vt:lpstr>Обзор миварных технологий</vt:lpstr>
      <vt:lpstr>Обзор миварных технологий</vt:lpstr>
      <vt:lpstr>База знаний</vt:lpstr>
      <vt:lpstr>База знаний</vt:lpstr>
      <vt:lpstr>Выводы: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Базанова</dc:creator>
  <cp:lastModifiedBy>Пользователь</cp:lastModifiedBy>
  <cp:revision>29</cp:revision>
  <dcterms:created xsi:type="dcterms:W3CDTF">2022-06-05T09:29:32Z</dcterms:created>
  <dcterms:modified xsi:type="dcterms:W3CDTF">2023-04-26T18:03:56Z</dcterms:modified>
</cp:coreProperties>
</file>