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3" r:id="rId2"/>
  </p:sldMasterIdLst>
  <p:notesMasterIdLst>
    <p:notesMasterId r:id="rId9"/>
  </p:notesMasterIdLst>
  <p:sldIdLst>
    <p:sldId id="260" r:id="rId3"/>
    <p:sldId id="262" r:id="rId4"/>
    <p:sldId id="261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333B9-2DB8-444A-BD6C-2C84A1AED22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A217C-0AAA-413F-A51B-D4EB8AF44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Средняя стоимость квартир по регионам.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Средняя цена квартир по датам.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Количество проданных квартир относительно цены.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Количество проданых объектов в регионе.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Распределение квартир по кол-ву комнат по регионам.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Распределение объектов по кол-ву комнат.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Распределение по размеру площади объекта относительно среднего размера цены объекта, региона, и площади кухни.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Средняя цена объекта относительно номера этажа.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Отношение по количеству типов материала дома относительно региона.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Количество квартир по типу материала.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Кол-во жилья по типу недвижимости.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Количество квартир относительно региона и типа.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Количество квартир относительно региона и типа. (Сортировка по убыванию новостроек).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2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2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8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7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danik11/russia-real-estate-2018-2021-analysis-ru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af49f-b42a-4580-b61e-5790c6d5675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af49f-b42a-4580-b61e-5790c6d5675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af49f-b42a-4580-b61e-5790c6d5675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A73337-795A-49DA-B233-D87C0E243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66897"/>
            <a:ext cx="8991600" cy="1645920"/>
          </a:xfrm>
        </p:spPr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Обзор рынка недвижимости в России с 2018-2021г.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E59736A-B9E4-4ECE-8A48-821BAFD8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8" y="4216357"/>
            <a:ext cx="8666712" cy="2213626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Ссылка на источник данных:</a:t>
            </a:r>
          </a:p>
          <a:p>
            <a:pPr algn="l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https://www.kaggle.com/code/danik11/russia-real-estate-2018-2021-analysis-rus</a:t>
            </a:r>
            <a:endParaRPr lang="ru-RU" dirty="0">
              <a:solidFill>
                <a:schemeClr val="bg1"/>
              </a:solidFill>
            </a:endParaRPr>
          </a:p>
          <a:p>
            <a:pPr algn="l"/>
            <a:r>
              <a:rPr lang="ru-RU" dirty="0">
                <a:solidFill>
                  <a:schemeClr val="bg1"/>
                </a:solidFill>
              </a:rPr>
              <a:t>Работа выполнена в </a:t>
            </a:r>
            <a:r>
              <a:rPr lang="en-US" dirty="0">
                <a:solidFill>
                  <a:schemeClr val="bg1"/>
                </a:solidFill>
              </a:rPr>
              <a:t>Power bi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Выполнил Корольков А.А.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E-mail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korolkov.sk@mail.ru</a:t>
            </a:r>
          </a:p>
        </p:txBody>
      </p:sp>
    </p:spTree>
    <p:extLst>
      <p:ext uri="{BB962C8B-B14F-4D97-AF65-F5344CB8AC3E}">
        <p14:creationId xmlns:p14="http://schemas.microsoft.com/office/powerpoint/2010/main" val="282166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0F7191-4A16-46BF-86CB-32A2DA7D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8" y="818971"/>
            <a:ext cx="10463461" cy="310198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Цель исследования: </a:t>
            </a:r>
          </a:p>
          <a:p>
            <a:pPr marL="0" indent="0">
              <a:buNone/>
            </a:pPr>
            <a:r>
              <a:rPr lang="ru-RU" dirty="0"/>
              <a:t>-Проанализировать рынок недвижимости за 2018-2020гг.</a:t>
            </a:r>
          </a:p>
          <a:p>
            <a:pPr marL="0" indent="0">
              <a:buNone/>
            </a:pPr>
            <a:r>
              <a:rPr lang="ru-RU" dirty="0"/>
              <a:t>-Выявить регионы с самым большим количеством проданного жилья</a:t>
            </a:r>
          </a:p>
          <a:p>
            <a:pPr marL="0" indent="0">
              <a:buNone/>
            </a:pPr>
            <a:r>
              <a:rPr lang="ru-RU" dirty="0"/>
              <a:t>-Выявить регионы с самой большой средней ценой за объект и проследить динамику цен</a:t>
            </a:r>
          </a:p>
          <a:p>
            <a:pPr marL="0" indent="0">
              <a:buNone/>
            </a:pPr>
            <a:r>
              <a:rPr lang="ru-RU" dirty="0"/>
              <a:t>-Посмотреть распределение цены внутри региона относительно средней цены</a:t>
            </a:r>
          </a:p>
          <a:p>
            <a:pPr marL="0" indent="0">
              <a:buNone/>
            </a:pPr>
            <a:r>
              <a:rPr lang="ru-RU" dirty="0"/>
              <a:t>-Оценить объекты недвижимости по количеству комнат, типу жилья, общей площади, площади кухни, материалу дома.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80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Средняя стоимость квартир по регионам. ,Средняя цена квартир по датам. ,actionButton ,Количество проданных квартир относительно цены. ,card ,Количество проданых объектов в регионе. ,textbox ,card ,filled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Общие показатели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02E252-8C22-4288-9264-02EA3D7CD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022" y="3894707"/>
            <a:ext cx="3362794" cy="2934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Распределение квартир по кол-ву комнат по регионам. ,Распределение объектов по кол-ву комнат. ,Распределение по размеру площади объекта относительно среднего размера цены объекта, региона, и площади кухни. ,Средняя цена объекта относительно номера этажа.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Обзор по комнатами площади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Отношение по количеству типов материала дома относительно региона. ,Количество квартир по типу материала. ,Кол-во жилья по типу недвижимости. ,Количество квартир относительно региона и типа. ,Количество квартир относительно региона и типа. (Сортировка по убыванию новостроек). ,textbox ,card ,card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Обзор видов жилья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81AD901C-86F6-4653-9908-BE1A6DDF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80" y="994070"/>
            <a:ext cx="10298090" cy="4005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Выводы по итогам исследования:</a:t>
            </a:r>
          </a:p>
          <a:p>
            <a:pPr marL="0" indent="0">
              <a:buNone/>
            </a:pPr>
            <a:r>
              <a:rPr lang="ru-RU" dirty="0"/>
              <a:t>- регионы с самой высокой средней ценой за объект: </a:t>
            </a:r>
            <a:r>
              <a:rPr lang="ru-RU" u="sng" dirty="0"/>
              <a:t>Москва, Санкт-Петербург, Московская обл.</a:t>
            </a:r>
          </a:p>
          <a:p>
            <a:pPr marL="0" indent="0">
              <a:buNone/>
            </a:pPr>
            <a:r>
              <a:rPr lang="ru-RU" dirty="0"/>
              <a:t>-регионы с самым большим количеством проданного жилья: </a:t>
            </a:r>
            <a:r>
              <a:rPr lang="ru-RU" u="sng" dirty="0"/>
              <a:t>Новосибирская </a:t>
            </a:r>
            <a:r>
              <a:rPr lang="ru-RU" u="sng" dirty="0" err="1"/>
              <a:t>обл</a:t>
            </a:r>
            <a:r>
              <a:rPr lang="ru-RU" u="sng" dirty="0"/>
              <a:t>, Краснодарский </a:t>
            </a:r>
            <a:r>
              <a:rPr lang="ru-RU" u="sng" dirty="0" err="1"/>
              <a:t>кр</a:t>
            </a:r>
            <a:r>
              <a:rPr lang="ru-RU" u="sng" dirty="0"/>
              <a:t>., Московская обл.</a:t>
            </a:r>
          </a:p>
          <a:p>
            <a:pPr marL="0" indent="0">
              <a:buNone/>
            </a:pPr>
            <a:r>
              <a:rPr lang="ru-RU" dirty="0"/>
              <a:t>-По кол-ву комнат распределены по убывающей: </a:t>
            </a:r>
            <a:r>
              <a:rPr lang="ru-RU" u="sng" dirty="0"/>
              <a:t>2, 3, 1, 4, студии</a:t>
            </a:r>
          </a:p>
          <a:p>
            <a:pPr marL="0" indent="0">
              <a:buNone/>
            </a:pPr>
            <a:r>
              <a:rPr lang="ru-RU" dirty="0"/>
              <a:t>-По материалу: </a:t>
            </a:r>
            <a:r>
              <a:rPr lang="ru-RU" u="sng" dirty="0"/>
              <a:t>кирпичный, панельный, монолитный</a:t>
            </a:r>
          </a:p>
          <a:p>
            <a:pPr marL="0" indent="0">
              <a:buNone/>
            </a:pPr>
            <a:r>
              <a:rPr lang="ru-RU" dirty="0"/>
              <a:t>-По кол-ву новострое распределяется : </a:t>
            </a:r>
            <a:r>
              <a:rPr lang="ru-RU" u="sng" dirty="0"/>
              <a:t>Новосибирская обл., Санкт-Петербург, Москва</a:t>
            </a:r>
          </a:p>
          <a:p>
            <a:pPr marL="0" indent="0">
              <a:buNone/>
            </a:pPr>
            <a:r>
              <a:rPr lang="ru-RU" dirty="0"/>
              <a:t>- Как же можно отметить, что во всех регионах наблюдается прямая взаимосвязь цены объекта  его общей площади и площади кухни.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933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432</Words>
  <Application>Microsoft Office PowerPoint</Application>
  <PresentationFormat>Широкоэкранный</PresentationFormat>
  <Paragraphs>94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Bahnschrift Light SemiCondensed</vt:lpstr>
      <vt:lpstr>Calibri</vt:lpstr>
      <vt:lpstr>Calibri Light</vt:lpstr>
      <vt:lpstr>Corbel</vt:lpstr>
      <vt:lpstr>Gill Sans MT</vt:lpstr>
      <vt:lpstr>Custom Design</vt:lpstr>
      <vt:lpstr>Посылка</vt:lpstr>
      <vt:lpstr>Обзор рынка недвижимости в России с 2018-2021г.</vt:lpstr>
      <vt:lpstr>Презентация PowerPoint</vt:lpstr>
      <vt:lpstr>Общие показатели</vt:lpstr>
      <vt:lpstr>Обзор по комнатами площади</vt:lpstr>
      <vt:lpstr>Обзор видов жилья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Александр Корольков</cp:lastModifiedBy>
  <cp:revision>13</cp:revision>
  <dcterms:created xsi:type="dcterms:W3CDTF">2016-09-04T11:54:55Z</dcterms:created>
  <dcterms:modified xsi:type="dcterms:W3CDTF">2023-09-08T20:30:26Z</dcterms:modified>
</cp:coreProperties>
</file>