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4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862F3-3EF7-48D3-B8D3-8DFC9C1E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037" y="1269508"/>
            <a:ext cx="9729926" cy="29562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Измерение удержания пользователей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Retention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D0CB3-4676-45D3-9C1C-49492C2B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графики по уроку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92F0D-98B1-4A47-B43A-E132DE4D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" y="1960570"/>
            <a:ext cx="5805276" cy="29368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4A7E00-5C3C-4510-8699-34502786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03726"/>
            <a:ext cx="5725827" cy="28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E1FBA-97D3-404D-813B-756F37F6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123"/>
            <a:ext cx="10058400" cy="1450757"/>
          </a:xfrm>
        </p:spPr>
        <p:txBody>
          <a:bodyPr/>
          <a:lstStyle/>
          <a:p>
            <a:r>
              <a:rPr lang="ru-RU" dirty="0"/>
              <a:t>Задание 1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2CDD-FC2F-4E23-BEF1-5376B9C6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13707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В наших данных использования ленты новостей есть два типа юзеров: те, кто пришел через платный трафик </a:t>
            </a:r>
            <a:r>
              <a:rPr lang="ru-RU" b="0" i="0" dirty="0" err="1">
                <a:solidFill>
                  <a:srgbClr val="E5E5E5"/>
                </a:solidFill>
                <a:effectLst/>
                <a:latin typeface="Formular"/>
              </a:rPr>
              <a:t>source</a:t>
            </a:r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 = '</a:t>
            </a:r>
            <a:r>
              <a:rPr lang="ru-RU" b="0" i="0" dirty="0" err="1">
                <a:solidFill>
                  <a:srgbClr val="E5E5E5"/>
                </a:solidFill>
                <a:effectLst/>
                <a:latin typeface="Formular"/>
              </a:rPr>
              <a:t>ads</a:t>
            </a:r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', и те, кто пришел через органические каналы </a:t>
            </a:r>
            <a:r>
              <a:rPr lang="ru-RU" b="0" i="0" dirty="0" err="1">
                <a:solidFill>
                  <a:srgbClr val="E5E5E5"/>
                </a:solidFill>
                <a:effectLst/>
                <a:latin typeface="Formular"/>
              </a:rPr>
              <a:t>source</a:t>
            </a:r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 = '</a:t>
            </a:r>
            <a:r>
              <a:rPr lang="ru-RU" b="0" i="0" dirty="0" err="1">
                <a:solidFill>
                  <a:srgbClr val="E5E5E5"/>
                </a:solidFill>
                <a:effectLst/>
                <a:latin typeface="Formular"/>
              </a:rPr>
              <a:t>organic</a:t>
            </a:r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'.</a:t>
            </a:r>
          </a:p>
          <a:p>
            <a:pPr algn="l"/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Ваша задача — проанализировать и сравнить </a:t>
            </a:r>
            <a:r>
              <a:rPr lang="ru-RU" b="0" i="0" dirty="0" err="1">
                <a:solidFill>
                  <a:srgbClr val="E5E5E5"/>
                </a:solidFill>
                <a:effectLst/>
                <a:latin typeface="Formular"/>
              </a:rPr>
              <a:t>Retention</a:t>
            </a:r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 этих двух групп пользователей. Решением этой задачи будет ответ на вопрос: отличается ли характер использования приложения у этих групп пользователей.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1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E1FBA-97D3-404D-813B-756F37F6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123"/>
            <a:ext cx="10058400" cy="1450757"/>
          </a:xfrm>
        </p:spPr>
        <p:txBody>
          <a:bodyPr/>
          <a:lstStyle/>
          <a:p>
            <a:r>
              <a:rPr lang="ru-RU" dirty="0"/>
              <a:t>Задание 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2CDD-FC2F-4E23-BEF1-5376B9C6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Маркетологи запустили массивную рекламную кампанию, в результате в приложение пришло довольно много новых пользователей, вы можете видеть всплеск на графике активной аудитории.</a:t>
            </a:r>
          </a:p>
          <a:p>
            <a:br>
              <a:rPr lang="ru-RU" b="0" i="0" dirty="0">
                <a:solidFill>
                  <a:srgbClr val="E5E5E5"/>
                </a:solidFill>
                <a:effectLst/>
                <a:latin typeface="Formular"/>
              </a:rPr>
            </a:br>
            <a:endParaRPr lang="ru-RU" b="0" i="0" dirty="0">
              <a:solidFill>
                <a:srgbClr val="E5E5E5"/>
              </a:solidFill>
              <a:effectLst/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endParaRPr lang="ru-RU" b="0" i="0" dirty="0">
              <a:solidFill>
                <a:srgbClr val="E5E5E5"/>
              </a:solidFill>
              <a:effectLst/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Однако у нас есть сомнение в качестве трафика, изучите, что стало с рекламными пользователями в дальнейшем, как часто они продолжают пользоваться приложением?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A21FF-B261-4876-A7A9-73DFD576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70" y="2340272"/>
            <a:ext cx="5934133" cy="2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9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867C69-6CA4-49BA-857A-F6A6A2FC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65468"/>
            <a:ext cx="10058400" cy="2096084"/>
          </a:xfrm>
        </p:spPr>
        <p:txBody>
          <a:bodyPr>
            <a:normAutofit fontScale="55000" lnSpcReduction="20000"/>
          </a:bodyPr>
          <a:lstStyle/>
          <a:p>
            <a:r>
              <a:rPr lang="ru-RU" sz="3200" b="1" dirty="0">
                <a:solidFill>
                  <a:schemeClr val="tx1"/>
                </a:solidFill>
                <a:effectLst/>
              </a:rPr>
              <a:t>Среднее количество пользователей пришедших без рекламы больше чем платных. Удержание же платных и бесплатных пользователей сопоставимо между собой и на первый взгляд, в среднем, одинаково. 11.09 на графике платных пользователей можно наблюдать увеличенное почти в 2,5 раза количество уникальных пользователей за день. Однако, анализируя их дальнейшую активность можно заметить значительный их отток после первого дня использования. Связать можно это с тем, что в чрезмерно агрессивной рекламной кампании того дня использовали кричащие заголовки(Click </a:t>
            </a:r>
            <a:r>
              <a:rPr lang="ru-RU" sz="3200" b="1" dirty="0" err="1">
                <a:solidFill>
                  <a:schemeClr val="tx1"/>
                </a:solidFill>
                <a:effectLst/>
              </a:rPr>
              <a:t>bait</a:t>
            </a:r>
            <a:r>
              <a:rPr lang="ru-RU" sz="3200" b="1" dirty="0">
                <a:solidFill>
                  <a:schemeClr val="tx1"/>
                </a:solidFill>
                <a:effectLst/>
              </a:rPr>
              <a:t>) причем применена эта реклама была не на целевую аудиторию продукта, которые были не заинтересованы в нем.</a:t>
            </a:r>
            <a:r>
              <a:rPr lang="ru-RU" sz="3200" b="0" u="none" strike="noStrike" cap="all" dirty="0">
                <a:solidFill>
                  <a:schemeClr val="tx1"/>
                </a:solidFill>
                <a:effectLst/>
              </a:rPr>
              <a:t> </a:t>
            </a:r>
            <a:endParaRPr lang="ru-RU" sz="3200" b="1" dirty="0">
              <a:solidFill>
                <a:schemeClr val="tx1"/>
              </a:solidFill>
              <a:effectLst/>
            </a:endParaRPr>
          </a:p>
          <a:p>
            <a:br>
              <a:rPr lang="ru-RU" b="1" i="0" dirty="0">
                <a:solidFill>
                  <a:srgbClr val="333333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91BF4-AAFC-4DCA-AD76-C74E2071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26"/>
            <a:ext cx="12192000" cy="41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E1FBA-97D3-404D-813B-756F37F6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123"/>
            <a:ext cx="10058400" cy="1450757"/>
          </a:xfrm>
        </p:spPr>
        <p:txBody>
          <a:bodyPr/>
          <a:lstStyle/>
          <a:p>
            <a:r>
              <a:rPr lang="ru-RU" dirty="0"/>
              <a:t>Задание 3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2CDD-FC2F-4E23-BEF1-5376B9C6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E5E5E5"/>
                </a:solidFill>
                <a:effectLst/>
                <a:latin typeface="Formular"/>
              </a:rPr>
              <a:t>Мы наблюдаем внезапное падение активной аудитории! Нужно разобраться, какие пользователи не смогли зайти в приложение, что их объединяет?  </a:t>
            </a:r>
            <a:br>
              <a:rPr lang="ru-RU" b="0" i="0" dirty="0">
                <a:solidFill>
                  <a:srgbClr val="E5E5E5"/>
                </a:solidFill>
                <a:effectLst/>
                <a:latin typeface="Formular"/>
              </a:rPr>
            </a:br>
            <a:endParaRPr lang="ru-RU" b="0" i="0" dirty="0">
              <a:solidFill>
                <a:srgbClr val="E5E5E5"/>
              </a:solidFill>
              <a:effectLst/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endParaRPr lang="ru-RU" b="0" i="0" dirty="0">
              <a:solidFill>
                <a:srgbClr val="E5E5E5"/>
              </a:solidFill>
              <a:effectLst/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  <a:p>
            <a:endParaRPr lang="ru-RU" dirty="0">
              <a:solidFill>
                <a:srgbClr val="E5E5E5"/>
              </a:solidFill>
              <a:latin typeface="Formular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E4D346-460D-4C58-969F-847C3EEB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5" y="2531451"/>
            <a:ext cx="6440201" cy="35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D4A50A-4CB3-4A4D-BD42-58FEE38D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38330"/>
            <a:ext cx="10058400" cy="139379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</a:rPr>
              <a:t>Оценивая удержание по OS можно сказать что причина падения кол-ва пользователей 20.09 связана не с OS</a:t>
            </a:r>
            <a:r>
              <a:rPr lang="ru-RU" b="0" u="none" strike="noStrike" cap="all" dirty="0">
                <a:solidFill>
                  <a:schemeClr val="tx1"/>
                </a:solidFill>
                <a:effectLst/>
              </a:rPr>
              <a:t> </a:t>
            </a:r>
            <a:endParaRPr lang="ru-RU" b="1" dirty="0">
              <a:solidFill>
                <a:schemeClr val="tx1"/>
              </a:solidFill>
              <a:effectLst/>
            </a:endParaRPr>
          </a:p>
          <a:p>
            <a:br>
              <a:rPr lang="ru-RU" b="1" i="0" dirty="0">
                <a:solidFill>
                  <a:srgbClr val="333333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273D0A-5528-4B13-A739-5D9BA22B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9" y="159205"/>
            <a:ext cx="1183170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098964-AC4B-4322-B8B4-37550D8A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98127"/>
            <a:ext cx="10058400" cy="1118587"/>
          </a:xfrm>
        </p:spPr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Оценивая удержание по стране можно установить что падение кол-ва пользователей было только в России, уточним в каких именно городах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56A0E-9020-4566-882D-134E2C46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9" y="103770"/>
            <a:ext cx="1183170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24A3B1-DBA7-403C-9579-309BA287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22920"/>
            <a:ext cx="10058400" cy="114617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</a:rPr>
              <a:t>Анализируя удержание пользователей с фильтром по самым крупным городам по влиянию на трафик(Москве и Санкт-Петербургу) можно заметить что в этих городах пользователи не могли зайти в приложение целый день. Скорее всего это было связанно с проблемами в региональных серверах. В других городах России тоже были сбои.</a:t>
            </a:r>
            <a:r>
              <a:rPr lang="ru-RU" b="0" cap="all" dirty="0">
                <a:solidFill>
                  <a:schemeClr val="tx1"/>
                </a:solidFill>
                <a:effectLst/>
              </a:rPr>
              <a:t> </a:t>
            </a:r>
            <a:endParaRPr lang="ru-RU" b="1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E874C-A128-4F69-B304-10BC20E0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906"/>
            <a:ext cx="12192000" cy="30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2E9EFB-60DE-4716-AF1C-9356365E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22" y="5472805"/>
            <a:ext cx="10058400" cy="12171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</a:rPr>
              <a:t>Сравнивая топ по количество пользователей за 19 и 20 число можно заметить что 20.09 помимо Москвы и Санкт-Петербурга исчезли еще Екатеринбург, Новосибирск</a:t>
            </a:r>
            <a:r>
              <a:rPr lang="ru-RU" b="0" cap="all" dirty="0">
                <a:solidFill>
                  <a:schemeClr val="tx1"/>
                </a:solidFill>
                <a:effectLst/>
              </a:rPr>
              <a:t> </a:t>
            </a:r>
            <a:endParaRPr lang="ru-RU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782462-2048-41ED-886A-33E59108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524061"/>
            <a:ext cx="1188885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64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371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Formular</vt:lpstr>
      <vt:lpstr>Inter</vt:lpstr>
      <vt:lpstr>Ретро</vt:lpstr>
      <vt:lpstr>Измерение удержания пользователей (Retention)</vt:lpstr>
      <vt:lpstr>Задание 1</vt:lpstr>
      <vt:lpstr>Задание 2</vt:lpstr>
      <vt:lpstr>Презентация PowerPoint</vt:lpstr>
      <vt:lpstr>Задание 3 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графики по уроку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</dc:title>
  <dc:creator>Александр Корольков</dc:creator>
  <cp:lastModifiedBy>Александр Корольков</cp:lastModifiedBy>
  <cp:revision>9</cp:revision>
  <dcterms:created xsi:type="dcterms:W3CDTF">2023-10-27T15:06:43Z</dcterms:created>
  <dcterms:modified xsi:type="dcterms:W3CDTF">2023-10-27T17:43:14Z</dcterms:modified>
</cp:coreProperties>
</file>