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4" r:id="rId4"/>
    <p:sldId id="275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1C415D-5F19-43EE-B929-E1B37CEE61AF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EE635C8-4B0F-4904-8254-F25E3E5A47FF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lexandr3447/viz/Veraxen_test/Dashboard1?publish=yes" TargetMode="External"/><Relationship Id="rId2" Type="http://schemas.openxmlformats.org/officeDocument/2006/relationships/hyperlink" Target="https://colab.research.google.com/drive/1tJSJ_kkrszQyJjkuofwzUiFs07_vk_Aa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26876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Тестовое </a:t>
            </a:r>
            <a:r>
              <a:rPr lang="ru-RU" dirty="0" smtClean="0"/>
              <a:t>задание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(</a:t>
            </a:r>
            <a:r>
              <a:rPr lang="en-US" sz="3200" dirty="0" err="1" smtClean="0"/>
              <a:t>Veraxen</a:t>
            </a:r>
            <a:r>
              <a:rPr lang="en-US" sz="3200" dirty="0" smtClean="0"/>
              <a:t> – Junior DA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7406640" cy="3024336"/>
          </a:xfrm>
        </p:spPr>
        <p:txBody>
          <a:bodyPr>
            <a:normAutofit fontScale="92500" lnSpcReduction="10000"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Трошин </a:t>
            </a:r>
            <a:r>
              <a:rPr lang="ru-RU" sz="2000" dirty="0" smtClean="0"/>
              <a:t>Александр</a:t>
            </a:r>
            <a:endParaRPr lang="en-US" sz="2000" dirty="0" smtClean="0"/>
          </a:p>
          <a:p>
            <a:r>
              <a:rPr lang="en-US" sz="1100" dirty="0" smtClean="0"/>
              <a:t>Ray_Beam2@mail.ru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494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pPr marL="7938" indent="-7938"/>
            <a:r>
              <a:rPr lang="ru-RU" sz="1800" dirty="0" smtClean="0"/>
              <a:t>При этом видно, что количество показов рекламы типа «</a:t>
            </a:r>
            <a:r>
              <a:rPr lang="en-US" sz="1800" dirty="0" smtClean="0"/>
              <a:t>inte</a:t>
            </a:r>
            <a:r>
              <a:rPr lang="en-US" sz="1800" dirty="0"/>
              <a:t>r</a:t>
            </a:r>
            <a:r>
              <a:rPr lang="en-US" sz="1800" dirty="0" smtClean="0"/>
              <a:t>stitial</a:t>
            </a:r>
            <a:r>
              <a:rPr lang="ru-RU" sz="1800" dirty="0" smtClean="0"/>
              <a:t>»</a:t>
            </a:r>
            <a:r>
              <a:rPr lang="en-US" sz="1800" dirty="0" smtClean="0"/>
              <a:t> </a:t>
            </a:r>
            <a:r>
              <a:rPr lang="ru-RU" sz="1800" dirty="0" smtClean="0"/>
              <a:t>в приложении А равномерно во всем периоде, а показы рекламы типа «</a:t>
            </a:r>
            <a:r>
              <a:rPr lang="en-US" sz="1800" dirty="0" smtClean="0"/>
              <a:t>banner</a:t>
            </a:r>
            <a:r>
              <a:rPr lang="ru-RU" sz="1800" dirty="0" smtClean="0"/>
              <a:t>» в период 01.07-31.07 показывают 10-кратное падение.</a:t>
            </a:r>
          </a:p>
          <a:p>
            <a:endParaRPr lang="ru-RU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836712"/>
            <a:ext cx="7200799" cy="451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1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r>
              <a:rPr lang="ru-RU" sz="1800" dirty="0" smtClean="0"/>
              <a:t>Данные показывают, что </a:t>
            </a:r>
            <a:r>
              <a:rPr lang="ru-RU" sz="1800" dirty="0"/>
              <a:t>в период 01.07-31.07 </a:t>
            </a:r>
            <a:r>
              <a:rPr lang="ru-RU" sz="1800" dirty="0" smtClean="0"/>
              <a:t>проходили установки версии 1.1 приложения «</a:t>
            </a:r>
            <a:r>
              <a:rPr lang="en-US" sz="1800" dirty="0"/>
              <a:t>awesome app A</a:t>
            </a:r>
            <a:r>
              <a:rPr lang="ru-RU" sz="1800" dirty="0" smtClean="0"/>
              <a:t>». </a:t>
            </a:r>
          </a:p>
          <a:p>
            <a:pPr marL="85725" indent="-7938"/>
            <a:r>
              <a:rPr lang="ru-RU" sz="1800" dirty="0" smtClean="0"/>
              <a:t>После выхода версии 2.0 данного приложения ситуация с показами рекламы типа</a:t>
            </a:r>
            <a:r>
              <a:rPr lang="en-US" sz="1800" dirty="0"/>
              <a:t> </a:t>
            </a:r>
            <a:r>
              <a:rPr lang="ru-RU" sz="1800" dirty="0" smtClean="0"/>
              <a:t>«</a:t>
            </a:r>
            <a:r>
              <a:rPr lang="en-US" sz="1800" dirty="0" smtClean="0"/>
              <a:t>banner</a:t>
            </a:r>
            <a:r>
              <a:rPr lang="ru-RU" sz="1800" dirty="0" smtClean="0"/>
              <a:t>» , и, соответственно, </a:t>
            </a:r>
            <a:r>
              <a:rPr lang="en-US" sz="1800" dirty="0" smtClean="0"/>
              <a:t>ARPU</a:t>
            </a:r>
            <a:r>
              <a:rPr lang="ru-RU" sz="1800" dirty="0" smtClean="0"/>
              <a:t>, стабилизировалась до уровня версии 1.0. </a:t>
            </a:r>
          </a:p>
          <a:p>
            <a:endParaRPr lang="ru-RU" sz="1800" dirty="0" smtClean="0"/>
          </a:p>
          <a:p>
            <a:endParaRPr lang="ru-RU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37719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0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pPr marL="85725" indent="-7938"/>
            <a:r>
              <a:rPr lang="ru-RU" sz="2800" b="1" dirty="0" smtClean="0"/>
              <a:t>ВЫВОДЫ</a:t>
            </a:r>
          </a:p>
          <a:p>
            <a:pPr marL="85725" indent="-7938"/>
            <a:r>
              <a:rPr lang="ru-RU" sz="1800" dirty="0" smtClean="0"/>
              <a:t>- так как показы рекламы типа «</a:t>
            </a:r>
            <a:r>
              <a:rPr lang="en-US" sz="1800" dirty="0" smtClean="0"/>
              <a:t>banner</a:t>
            </a:r>
            <a:r>
              <a:rPr lang="ru-RU" sz="1800" dirty="0" smtClean="0"/>
              <a:t>» в версии 1.1 приложения «</a:t>
            </a:r>
            <a:r>
              <a:rPr lang="en-US" sz="1800" dirty="0"/>
              <a:t>awesome app A</a:t>
            </a:r>
            <a:r>
              <a:rPr lang="ru-RU" sz="1800" dirty="0" smtClean="0"/>
              <a:t>» не прекратились полностью, вероятная проблема может крыться в местах показов рекламы данного типа в приложении. </a:t>
            </a:r>
          </a:p>
          <a:p>
            <a:pPr marL="85725" indent="-7938"/>
            <a:r>
              <a:rPr lang="ru-RU" sz="1800" dirty="0" smtClean="0"/>
              <a:t>- так как даты </a:t>
            </a:r>
            <a:r>
              <a:rPr lang="ru-RU" sz="1800" dirty="0" err="1" smtClean="0"/>
              <a:t>инсталлов</a:t>
            </a:r>
            <a:r>
              <a:rPr lang="ru-RU" sz="1800" dirty="0" smtClean="0"/>
              <a:t> разных версий не пересекаются, можно предположить, что версия 1.1 была выпущена без проведения </a:t>
            </a:r>
            <a:r>
              <a:rPr lang="en-US" sz="1800" dirty="0" smtClean="0"/>
              <a:t>A/B-</a:t>
            </a:r>
            <a:r>
              <a:rPr lang="ru-RU" sz="1800" dirty="0" smtClean="0"/>
              <a:t>тестов.</a:t>
            </a:r>
          </a:p>
          <a:p>
            <a:pPr marL="85725" indent="-7938"/>
            <a:endParaRPr lang="ru-RU" sz="1800" dirty="0"/>
          </a:p>
          <a:p>
            <a:pPr marL="85725" indent="-7938"/>
            <a:r>
              <a:rPr lang="ru-RU" sz="2800" b="1" dirty="0" smtClean="0"/>
              <a:t>РЕКОМЕНДАЦИИ</a:t>
            </a:r>
          </a:p>
          <a:p>
            <a:pPr marL="85725" indent="-7938"/>
            <a:r>
              <a:rPr lang="ru-RU" sz="1800" dirty="0"/>
              <a:t>- </a:t>
            </a:r>
            <a:r>
              <a:rPr lang="ru-RU" sz="1800" dirty="0" smtClean="0"/>
              <a:t>при переходе на новые версии обязательно проводить </a:t>
            </a:r>
            <a:r>
              <a:rPr lang="en-US" sz="1800" dirty="0" smtClean="0"/>
              <a:t>A/B</a:t>
            </a:r>
            <a:r>
              <a:rPr lang="ru-RU" sz="1800" dirty="0" smtClean="0"/>
              <a:t>-тестирование;</a:t>
            </a:r>
          </a:p>
          <a:p>
            <a:pPr marL="85725" indent="-7938"/>
            <a:r>
              <a:rPr lang="ru-RU" sz="1800" b="1" dirty="0" smtClean="0"/>
              <a:t>- попробовать </a:t>
            </a:r>
            <a:r>
              <a:rPr lang="ru-RU" sz="1800" b="1" dirty="0" err="1" smtClean="0"/>
              <a:t>пропушить</a:t>
            </a:r>
            <a:r>
              <a:rPr lang="ru-RU" sz="1800" b="1" dirty="0" smtClean="0"/>
              <a:t> пользователей версии 1.1 приложения </a:t>
            </a:r>
            <a:r>
              <a:rPr lang="en-US" sz="1800" b="1" dirty="0" smtClean="0"/>
              <a:t>A</a:t>
            </a:r>
            <a:r>
              <a:rPr lang="ru-RU" sz="1800" b="1" dirty="0" smtClean="0"/>
              <a:t> с целью обновления до версии 2.0, так как даже приблизительная оценка разницы в показах начинается с 25.000 денежных единиц для каждой дневной когорты в период 01.07-31.07. Приблизительно такая же разница может оставаться  в горизонте не меньше одного месяца.</a:t>
            </a:r>
            <a:endParaRPr lang="ru-RU" sz="1800" b="1" dirty="0"/>
          </a:p>
          <a:p>
            <a:pPr marL="85725" indent="-7938"/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227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 lnSpcReduction="10000"/>
          </a:bodyPr>
          <a:lstStyle/>
          <a:p>
            <a:pPr marL="85725" indent="-7938"/>
            <a:r>
              <a:rPr lang="en-US" sz="2800" b="1" dirty="0" smtClean="0"/>
              <a:t>P.S. </a:t>
            </a:r>
            <a:r>
              <a:rPr lang="ru-RU" sz="2800" b="1" dirty="0" smtClean="0"/>
              <a:t>Дополнительная информация</a:t>
            </a:r>
          </a:p>
          <a:p>
            <a:pPr marL="85725" indent="-7938"/>
            <a:r>
              <a:rPr lang="ru-RU" sz="1800" dirty="0" smtClean="0"/>
              <a:t>При возможности, исходные данные стоит дополнить информацией по стоимости привлечения пользователя (</a:t>
            </a:r>
            <a:r>
              <a:rPr lang="en-US" sz="1800" dirty="0" smtClean="0"/>
              <a:t>CPI)</a:t>
            </a:r>
            <a:r>
              <a:rPr lang="ru-RU" sz="1800" dirty="0" smtClean="0"/>
              <a:t>, что даст возможность проанализировать соотношение установок и среднего </a:t>
            </a:r>
            <a:r>
              <a:rPr lang="en-US" sz="1800" dirty="0" err="1" smtClean="0"/>
              <a:t>eCPM</a:t>
            </a:r>
            <a:r>
              <a:rPr lang="en-US" sz="1800" dirty="0" smtClean="0"/>
              <a:t> </a:t>
            </a:r>
            <a:r>
              <a:rPr lang="ru-RU" sz="1800" dirty="0" smtClean="0"/>
              <a:t>по странам.</a:t>
            </a:r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/>
          </a:p>
          <a:p>
            <a:pPr marL="85725" indent="-7938"/>
            <a:r>
              <a:rPr lang="ru-RU" sz="1800" dirty="0" smtClean="0"/>
              <a:t>Если предположить равенство </a:t>
            </a:r>
            <a:r>
              <a:rPr lang="en-US" sz="1800" dirty="0" smtClean="0"/>
              <a:t>CPI </a:t>
            </a:r>
            <a:r>
              <a:rPr lang="ru-RU" sz="1800" dirty="0" smtClean="0"/>
              <a:t>для всех стран, то, возможно, стоит пересмотреть распределение бюджетов на привлечение пользователей из стран </a:t>
            </a:r>
            <a:r>
              <a:rPr lang="en-US" sz="1800" dirty="0" smtClean="0"/>
              <a:t>MX, TR, VN </a:t>
            </a:r>
            <a:r>
              <a:rPr lang="ru-RU" sz="1800" dirty="0" smtClean="0"/>
              <a:t>в пользу </a:t>
            </a:r>
            <a:r>
              <a:rPr lang="en-US" sz="1800" dirty="0" smtClean="0"/>
              <a:t>GB,  JP, US</a:t>
            </a:r>
            <a:r>
              <a:rPr lang="ru-RU" sz="1800" dirty="0" smtClean="0"/>
              <a:t>, так как в среднем отношение количества показов к количеству установок для всех стран приблизительно одинаковое.</a:t>
            </a:r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pPr marL="85725" indent="-7938"/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3"/>
            <a:ext cx="609178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7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/>
          </a:bodyPr>
          <a:lstStyle/>
          <a:p>
            <a:r>
              <a:rPr lang="ru-RU" sz="1600" dirty="0"/>
              <a:t>Тестовое задание </a:t>
            </a:r>
            <a:r>
              <a:rPr lang="en-US" sz="1600" dirty="0" err="1"/>
              <a:t>Veraxen</a:t>
            </a:r>
            <a:r>
              <a:rPr lang="en-US" sz="1600" dirty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836712"/>
            <a:ext cx="7674056" cy="590465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Ссылки на рабочие материалы:</a:t>
            </a:r>
          </a:p>
          <a:p>
            <a:r>
              <a:rPr lang="ru-RU" sz="1600" b="1" dirty="0" smtClean="0"/>
              <a:t>1. Преобразования и фильтрация  </a:t>
            </a:r>
            <a:r>
              <a:rPr lang="ru-RU" sz="1600" b="1" dirty="0" smtClean="0"/>
              <a:t>исходных </a:t>
            </a:r>
            <a:r>
              <a:rPr lang="ru-RU" sz="1600" b="1" dirty="0" err="1" smtClean="0"/>
              <a:t>датафреймов</a:t>
            </a:r>
            <a:r>
              <a:rPr lang="ru-RU" sz="1600" b="1" dirty="0" smtClean="0"/>
              <a:t> </a:t>
            </a:r>
            <a:r>
              <a:rPr lang="ru-RU" sz="1600" b="1" dirty="0" smtClean="0"/>
              <a:t>выполнялись в </a:t>
            </a:r>
            <a:r>
              <a:rPr lang="en-US" sz="1600" b="1" dirty="0" smtClean="0"/>
              <a:t>Google </a:t>
            </a:r>
            <a:r>
              <a:rPr lang="en-US" sz="1600" b="1" dirty="0" err="1" smtClean="0"/>
              <a:t>Colab</a:t>
            </a:r>
            <a:r>
              <a:rPr lang="en-US" sz="1600" b="1" dirty="0" smtClean="0"/>
              <a:t>. </a:t>
            </a:r>
            <a:r>
              <a:rPr lang="ru-RU" sz="1600" b="1" dirty="0" smtClean="0"/>
              <a:t>Блокнот </a:t>
            </a:r>
            <a:r>
              <a:rPr lang="ru-RU" sz="1600" b="1" dirty="0" smtClean="0"/>
              <a:t>доступен </a:t>
            </a:r>
            <a:r>
              <a:rPr lang="ru-RU" sz="1600" b="1" dirty="0" smtClean="0"/>
              <a:t>по ссылке </a:t>
            </a:r>
            <a:r>
              <a:rPr lang="en-US" sz="1600" b="1" dirty="0">
                <a:hlinkClick r:id="rId2"/>
              </a:rPr>
              <a:t>https://colab.research.google.com/drive/1tJSJ_kkrszQyJjkuofwzUiFs07_vk_Aa?usp=sharing</a:t>
            </a:r>
            <a:r>
              <a:rPr lang="ru-RU" sz="1600" b="1" dirty="0" smtClean="0"/>
              <a:t>.</a:t>
            </a:r>
            <a:endParaRPr lang="ru-RU" sz="1600" b="1" dirty="0" smtClean="0"/>
          </a:p>
          <a:p>
            <a:endParaRPr lang="en-US" sz="1600" b="1" dirty="0" smtClean="0"/>
          </a:p>
          <a:p>
            <a:r>
              <a:rPr lang="ru-RU" sz="1600" b="1" dirty="0" smtClean="0"/>
              <a:t>2. Визуализации и группировки данных для визуализаций выполнялись в </a:t>
            </a:r>
            <a:r>
              <a:rPr lang="en-US" sz="1600" b="1" dirty="0" smtClean="0"/>
              <a:t>Tableau Public</a:t>
            </a:r>
            <a:r>
              <a:rPr lang="ru-RU" sz="1600" b="1" dirty="0" smtClean="0"/>
              <a:t>; по ссылке </a:t>
            </a:r>
            <a:r>
              <a:rPr lang="en-US" sz="1600" b="1" dirty="0">
                <a:hlinkClick r:id="rId3"/>
              </a:rPr>
              <a:t>https://public.tableau.com/app/profile/alexandr3447/viz/Veraxen_test/Dashboard1?publish=yes</a:t>
            </a:r>
            <a:r>
              <a:rPr lang="ru-RU" sz="1600" b="1" dirty="0" smtClean="0">
                <a:hlinkClick r:id="rId3"/>
              </a:rPr>
              <a:t> </a:t>
            </a:r>
            <a:r>
              <a:rPr lang="ru-RU" sz="1600" b="1" dirty="0" smtClean="0"/>
              <a:t>доступен блокнот </a:t>
            </a:r>
            <a:r>
              <a:rPr lang="en-US" sz="1600" b="1" dirty="0" smtClean="0"/>
              <a:t>Tableau.</a:t>
            </a:r>
          </a:p>
          <a:p>
            <a:endParaRPr lang="en-US" sz="1600" b="1" dirty="0" smtClean="0"/>
          </a:p>
          <a:p>
            <a:endParaRPr lang="ru-RU" sz="1600" b="1" dirty="0" smtClean="0"/>
          </a:p>
          <a:p>
            <a:endParaRPr lang="ru-RU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ru-RU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endParaRPr lang="ru-RU" sz="1800" b="1" dirty="0"/>
          </a:p>
          <a:p>
            <a:endParaRPr lang="ru-RU" sz="1800" b="1" dirty="0" smtClean="0"/>
          </a:p>
          <a:p>
            <a:endParaRPr lang="ru-RU" sz="1800" b="1" dirty="0"/>
          </a:p>
          <a:p>
            <a:endParaRPr lang="ru-RU" sz="1800" b="1" dirty="0" smtClean="0"/>
          </a:p>
          <a:p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406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Исходные данные</a:t>
            </a:r>
          </a:p>
          <a:p>
            <a:r>
              <a:rPr lang="ru-RU" sz="1800" dirty="0"/>
              <a:t>В качестве исходных </a:t>
            </a:r>
            <a:r>
              <a:rPr lang="ru-RU" sz="1800" dirty="0" smtClean="0"/>
              <a:t>данных есть два </a:t>
            </a:r>
            <a:r>
              <a:rPr lang="ru-RU" sz="1800" dirty="0" err="1" smtClean="0"/>
              <a:t>датасета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- </a:t>
            </a:r>
            <a:r>
              <a:rPr lang="ru-RU" sz="1800" dirty="0" err="1"/>
              <a:t>датасет</a:t>
            </a:r>
            <a:r>
              <a:rPr lang="ru-RU" sz="1800" dirty="0"/>
              <a:t> </a:t>
            </a:r>
            <a:r>
              <a:rPr lang="en-US" sz="1800" dirty="0" err="1"/>
              <a:t>ecpm_aggr</a:t>
            </a:r>
            <a:r>
              <a:rPr lang="en-US" sz="1800" dirty="0"/>
              <a:t> </a:t>
            </a:r>
            <a:r>
              <a:rPr lang="ru-RU" sz="1800" dirty="0"/>
              <a:t>содержит данные о стоимости 1000 показов рекламы двух типов (</a:t>
            </a:r>
            <a:r>
              <a:rPr lang="en-US" sz="1800" dirty="0"/>
              <a:t>banner/interstitial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ru-RU" sz="1800" dirty="0"/>
              <a:t>в двух приложениях («</a:t>
            </a:r>
            <a:r>
              <a:rPr lang="en-US" sz="1800" dirty="0"/>
              <a:t>awesome </a:t>
            </a:r>
            <a:r>
              <a:rPr lang="en-US" sz="1800" dirty="0"/>
              <a:t>app </a:t>
            </a:r>
            <a:r>
              <a:rPr lang="en-US" sz="1800" dirty="0"/>
              <a:t>A</a:t>
            </a:r>
            <a:r>
              <a:rPr lang="ru-RU" sz="1800" dirty="0"/>
              <a:t>»/ «</a:t>
            </a:r>
            <a:r>
              <a:rPr lang="en-US" sz="1800" dirty="0"/>
              <a:t>brilliant app B</a:t>
            </a:r>
            <a:r>
              <a:rPr lang="ru-RU" sz="1800" dirty="0"/>
              <a:t>») для каждой из 17 стран ежедневно в период с 04.06.2021г. по 01.09.2021г. включительно.</a:t>
            </a:r>
          </a:p>
          <a:p>
            <a:r>
              <a:rPr lang="ru-RU" sz="1800" dirty="0"/>
              <a:t>- </a:t>
            </a:r>
            <a:r>
              <a:rPr lang="ru-RU" sz="1800" dirty="0" err="1"/>
              <a:t>датасет</a:t>
            </a:r>
            <a:r>
              <a:rPr lang="ru-RU" sz="1800" dirty="0"/>
              <a:t> </a:t>
            </a:r>
            <a:r>
              <a:rPr lang="en-US" sz="1800" dirty="0" err="1"/>
              <a:t>events_data</a:t>
            </a:r>
            <a:r>
              <a:rPr lang="en-US" sz="1800" dirty="0"/>
              <a:t> </a:t>
            </a:r>
            <a:r>
              <a:rPr lang="ru-RU" sz="1800" dirty="0"/>
              <a:t>содержит данные о количестве показов рекламы за сутки для пользователей каждой дневной когорты в каждый день (в период с 04.06.2021г. </a:t>
            </a:r>
            <a:r>
              <a:rPr lang="ru-RU" sz="1800" dirty="0"/>
              <a:t>по 01.09.2021г</a:t>
            </a:r>
            <a:r>
              <a:rPr lang="ru-RU" sz="1800" dirty="0"/>
              <a:t>.), в каждой из 17 стран для обоих приложений (с указанием версий), двух типов рекламы трех и каналов привлечения </a:t>
            </a:r>
            <a:r>
              <a:rPr lang="ru-RU" sz="1800" dirty="0"/>
              <a:t>(</a:t>
            </a:r>
            <a:r>
              <a:rPr lang="en-US" sz="1800" dirty="0" err="1"/>
              <a:t>AdNetwork</a:t>
            </a:r>
            <a:r>
              <a:rPr lang="en-US" sz="1800" dirty="0"/>
              <a:t> P</a:t>
            </a:r>
            <a:r>
              <a:rPr lang="ru-RU" sz="1800" dirty="0"/>
              <a:t>/</a:t>
            </a:r>
            <a:r>
              <a:rPr lang="en-US" sz="1800" dirty="0"/>
              <a:t>Q/S</a:t>
            </a:r>
            <a:r>
              <a:rPr lang="ru-RU" sz="1800" dirty="0"/>
              <a:t>), </a:t>
            </a:r>
            <a:r>
              <a:rPr lang="ru-RU" sz="1800" dirty="0"/>
              <a:t>а также количество </a:t>
            </a:r>
            <a:r>
              <a:rPr lang="en-US" sz="1800" dirty="0"/>
              <a:t>installs </a:t>
            </a:r>
            <a:r>
              <a:rPr lang="ru-RU" sz="1800" dirty="0"/>
              <a:t>для каждой дневной когорты с аналогичной разбивкой.</a:t>
            </a:r>
            <a:endParaRPr lang="ru-RU" sz="1800" dirty="0"/>
          </a:p>
          <a:p>
            <a:r>
              <a:rPr lang="ru-RU" sz="2800" b="1" dirty="0" smtClean="0"/>
              <a:t>Аналитическая </a:t>
            </a:r>
            <a:r>
              <a:rPr lang="ru-RU" sz="2800" b="1" dirty="0"/>
              <a:t>задача </a:t>
            </a:r>
          </a:p>
          <a:p>
            <a:r>
              <a:rPr lang="ru-RU" sz="1800" dirty="0"/>
              <a:t>Рассчитать показатель кумулятивного ARPU (</a:t>
            </a:r>
            <a:r>
              <a:rPr lang="ru-RU" sz="1800" dirty="0" err="1"/>
              <a:t>average</a:t>
            </a:r>
            <a:r>
              <a:rPr lang="ru-RU" sz="1800" dirty="0"/>
              <a:t> </a:t>
            </a:r>
            <a:r>
              <a:rPr lang="ru-RU" sz="1800" dirty="0" err="1"/>
              <a:t>revenue</a:t>
            </a:r>
            <a:r>
              <a:rPr lang="ru-RU" sz="1800" dirty="0"/>
              <a:t> </a:t>
            </a:r>
            <a:r>
              <a:rPr lang="ru-RU" sz="1800" dirty="0" err="1"/>
              <a:t>per</a:t>
            </a:r>
            <a:r>
              <a:rPr lang="ru-RU" sz="1800" dirty="0"/>
              <a:t> </a:t>
            </a:r>
            <a:r>
              <a:rPr lang="ru-RU" sz="1800" dirty="0" err="1"/>
              <a:t>user</a:t>
            </a:r>
            <a:r>
              <a:rPr lang="ru-RU" sz="1800" dirty="0"/>
              <a:t>) </a:t>
            </a:r>
            <a:r>
              <a:rPr lang="ru-RU" sz="1800" dirty="0" smtClean="0"/>
              <a:t>для каждой </a:t>
            </a:r>
            <a:r>
              <a:rPr lang="ru-RU" sz="1800" dirty="0"/>
              <a:t>когорты для каждого дня, сформировать отчет, сделать </a:t>
            </a:r>
            <a:r>
              <a:rPr lang="ru-RU" sz="1800" dirty="0" smtClean="0"/>
              <a:t>возможные выводы </a:t>
            </a:r>
            <a:r>
              <a:rPr lang="ru-RU" sz="1800" dirty="0"/>
              <a:t>об эффективности, проанализировать особенности данных.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440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Exploratory Data Analysis</a:t>
            </a:r>
            <a:endParaRPr lang="ru-RU" sz="2800" b="1" dirty="0" smtClean="0"/>
          </a:p>
          <a:p>
            <a:r>
              <a:rPr lang="ru-RU" sz="1800" dirty="0"/>
              <a:t>Исходные данные </a:t>
            </a:r>
            <a:r>
              <a:rPr lang="ru-RU" sz="1800" dirty="0" smtClean="0"/>
              <a:t>полные, без пропусков данных и явных видимых выбросов.</a:t>
            </a:r>
          </a:p>
          <a:p>
            <a:r>
              <a:rPr lang="ru-RU" sz="1800" dirty="0" smtClean="0"/>
              <a:t>Стоимость показов в разбивке по типам рекламы варьируется от 8 до 12 единиц для «</a:t>
            </a:r>
            <a:r>
              <a:rPr lang="en-US" sz="1800" dirty="0"/>
              <a:t>Interstitial</a:t>
            </a:r>
            <a:r>
              <a:rPr lang="ru-RU" sz="1800" dirty="0" smtClean="0"/>
              <a:t>»</a:t>
            </a:r>
            <a:r>
              <a:rPr lang="en-US" sz="1800" dirty="0" smtClean="0"/>
              <a:t> </a:t>
            </a:r>
            <a:r>
              <a:rPr lang="ru-RU" sz="1800" dirty="0" smtClean="0"/>
              <a:t> и от 0,55 до 0,85 для «</a:t>
            </a:r>
            <a:r>
              <a:rPr lang="en-US" sz="1800" dirty="0" smtClean="0"/>
              <a:t>banner</a:t>
            </a:r>
            <a:r>
              <a:rPr lang="ru-RU" sz="1800" dirty="0" smtClean="0"/>
              <a:t>» в зависимости от страны, приложения и даты. </a:t>
            </a:r>
          </a:p>
          <a:p>
            <a:r>
              <a:rPr lang="ru-RU" sz="1800" dirty="0" smtClean="0"/>
              <a:t>Явно выраженных трендов в изменении </a:t>
            </a:r>
            <a:r>
              <a:rPr lang="en-US" sz="1800" dirty="0" err="1" smtClean="0"/>
              <a:t>eCPM</a:t>
            </a:r>
            <a:r>
              <a:rPr lang="en-US" sz="1800" dirty="0" smtClean="0"/>
              <a:t> </a:t>
            </a:r>
            <a:r>
              <a:rPr lang="ru-RU" sz="1800" dirty="0" smtClean="0"/>
              <a:t>со временем не наблюдается, отклонения являются флуктуациями от среднего.</a:t>
            </a:r>
          </a:p>
        </p:txBody>
      </p:sp>
    </p:spTree>
    <p:extLst>
      <p:ext uri="{BB962C8B-B14F-4D97-AF65-F5344CB8AC3E}">
        <p14:creationId xmlns:p14="http://schemas.microsoft.com/office/powerpoint/2010/main" val="30020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Анализ данных</a:t>
            </a:r>
            <a:endParaRPr lang="ru-RU" sz="2800" b="1" dirty="0" smtClean="0"/>
          </a:p>
          <a:p>
            <a:r>
              <a:rPr lang="ru-RU" sz="1800" dirty="0" smtClean="0"/>
              <a:t>Построим линейный график кумулятивного </a:t>
            </a:r>
            <a:r>
              <a:rPr lang="en-US" sz="1800" dirty="0" smtClean="0"/>
              <a:t>ARPU </a:t>
            </a:r>
            <a:r>
              <a:rPr lang="ru-RU" sz="1800" dirty="0" smtClean="0"/>
              <a:t>для всех когорт.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На графике явно видно падение кумулятивного </a:t>
            </a:r>
            <a:r>
              <a:rPr lang="en-US" sz="1800" dirty="0" smtClean="0"/>
              <a:t>ARPU </a:t>
            </a:r>
            <a:r>
              <a:rPr lang="ru-RU" sz="1800" dirty="0"/>
              <a:t>для </a:t>
            </a:r>
            <a:r>
              <a:rPr lang="ru-RU" sz="1800" dirty="0" smtClean="0"/>
              <a:t>некоторых когорт.</a:t>
            </a:r>
          </a:p>
          <a:p>
            <a:endParaRPr lang="ru-RU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7550993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комфортного отображения построим тепловую карту каждой 5 когорты с интервалом в 5 дней.</a:t>
            </a:r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На графике явно видно падение кумулятивного </a:t>
            </a:r>
            <a:r>
              <a:rPr lang="en-US" sz="1800" dirty="0" smtClean="0"/>
              <a:t>ARPU </a:t>
            </a:r>
            <a:r>
              <a:rPr lang="ru-RU" sz="1800" dirty="0"/>
              <a:t>для </a:t>
            </a:r>
            <a:r>
              <a:rPr lang="ru-RU" sz="1800" dirty="0" smtClean="0"/>
              <a:t>когорт 07 месяца.</a:t>
            </a:r>
          </a:p>
          <a:p>
            <a:endParaRPr lang="ru-RU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734481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274360"/>
          </a:xfrm>
        </p:spPr>
        <p:txBody>
          <a:bodyPr>
            <a:noAutofit/>
          </a:bodyPr>
          <a:lstStyle/>
          <a:p>
            <a:r>
              <a:rPr lang="ru-RU" sz="1600" dirty="0"/>
              <a:t>Тестовое задание </a:t>
            </a:r>
            <a:r>
              <a:rPr lang="en-US" sz="1600" dirty="0" err="1"/>
              <a:t>Veraxen</a:t>
            </a:r>
            <a:r>
              <a:rPr lang="en-US" sz="1600" dirty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268760"/>
            <a:ext cx="4608512" cy="5400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2324" y="1275250"/>
            <a:ext cx="3121364" cy="5394110"/>
          </a:xfrm>
        </p:spPr>
        <p:txBody>
          <a:bodyPr>
            <a:normAutofit/>
          </a:bodyPr>
          <a:lstStyle/>
          <a:p>
            <a:pPr marL="7938" indent="-7938"/>
            <a:endParaRPr lang="ru-RU" sz="1800" dirty="0" smtClean="0"/>
          </a:p>
          <a:p>
            <a:pPr marL="7938" indent="-7938"/>
            <a:endParaRPr lang="ru-RU" sz="1800" dirty="0" smtClean="0"/>
          </a:p>
          <a:p>
            <a:pPr marL="7938" indent="-7938"/>
            <a:endParaRPr lang="ru-RU" sz="1800" dirty="0"/>
          </a:p>
          <a:p>
            <a:pPr marL="7938" indent="-7938"/>
            <a:endParaRPr lang="ru-RU" sz="1800" dirty="0" smtClean="0"/>
          </a:p>
          <a:p>
            <a:pPr marL="7938" indent="-7938"/>
            <a:endParaRPr lang="ru-RU" sz="1800" dirty="0"/>
          </a:p>
          <a:p>
            <a:pPr marL="7938" indent="-7938"/>
            <a:endParaRPr lang="ru-RU" sz="1800" dirty="0" smtClean="0"/>
          </a:p>
          <a:p>
            <a:pPr marL="7938" indent="-7938"/>
            <a:endParaRPr lang="ru-RU" sz="1800" dirty="0"/>
          </a:p>
          <a:p>
            <a:pPr marL="7938" indent="-7938"/>
            <a:r>
              <a:rPr lang="ru-RU" sz="1800" dirty="0" smtClean="0"/>
              <a:t>Анализ показывает, что количество установок в каждой из стран для каждого из каналов привлечения на протяжении всего периода оставалось стабильным, без резких изменений в 07 месяце.</a:t>
            </a:r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03648" y="620688"/>
            <a:ext cx="7498080" cy="6480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Падение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 </a:t>
            </a:r>
            <a:r>
              <a:rPr lang="ru-RU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быть вызвано либо снижением количества установок, либо снижением количества показов.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250"/>
            <a:ext cx="455269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pPr marL="85725" indent="-7938"/>
            <a:r>
              <a:rPr lang="ru-RU" sz="1800" dirty="0" smtClean="0"/>
              <a:t>Изучим количество показов рекламы в приложениях за данный период.</a:t>
            </a:r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На графике явно видно двукратное падение количества показов когорт 01.07-31.07.</a:t>
            </a:r>
          </a:p>
          <a:p>
            <a:endParaRPr lang="ru-RU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1702"/>
            <a:ext cx="7251800" cy="461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9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pPr marL="85725" indent="-7938"/>
            <a:r>
              <a:rPr lang="ru-RU" sz="1800" dirty="0" smtClean="0"/>
              <a:t>Изучим количество показов рекламы в приложении «</a:t>
            </a:r>
            <a:r>
              <a:rPr lang="en-US" sz="1800" dirty="0"/>
              <a:t>brilliant app B</a:t>
            </a:r>
            <a:r>
              <a:rPr lang="ru-RU" sz="1800" dirty="0" smtClean="0"/>
              <a:t>».</a:t>
            </a:r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В данном приложении количество показов равномерно на протяжении всего периода.</a:t>
            </a:r>
          </a:p>
          <a:p>
            <a:endParaRPr lang="ru-RU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5"/>
            <a:ext cx="609768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Тестовое задание </a:t>
            </a:r>
            <a:r>
              <a:rPr lang="en-US" sz="1600" dirty="0" err="1" smtClean="0"/>
              <a:t>Veraxen</a:t>
            </a:r>
            <a:r>
              <a:rPr lang="en-US" sz="1600" dirty="0" smtClean="0"/>
              <a:t> – Junior DA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832648"/>
          </a:xfrm>
        </p:spPr>
        <p:txBody>
          <a:bodyPr>
            <a:normAutofit/>
          </a:bodyPr>
          <a:lstStyle/>
          <a:p>
            <a:pPr marL="85725" indent="-7938"/>
            <a:r>
              <a:rPr lang="ru-RU" sz="1800" dirty="0" smtClean="0"/>
              <a:t>Изучим количество показов рекламы в приложении «</a:t>
            </a:r>
            <a:r>
              <a:rPr lang="en-US" sz="1800" dirty="0"/>
              <a:t>awesome app A</a:t>
            </a:r>
            <a:r>
              <a:rPr lang="ru-RU" sz="1800" dirty="0" smtClean="0"/>
              <a:t>».</a:t>
            </a:r>
          </a:p>
          <a:p>
            <a:pPr marL="85725" indent="-7938"/>
            <a:endParaRPr lang="ru-RU" sz="1800" dirty="0"/>
          </a:p>
          <a:p>
            <a:pPr marL="85725" indent="-7938"/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В данном случае четко видно почти семикратное падение показов рекламы  в период 01.07-31.07.</a:t>
            </a:r>
          </a:p>
          <a:p>
            <a:endParaRPr lang="ru-RU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6624736" cy="454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5756</TotalTime>
  <Words>790</Words>
  <Application>Microsoft Office PowerPoint</Application>
  <PresentationFormat>Экран (4:3)</PresentationFormat>
  <Paragraphs>181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Солнцестояние</vt:lpstr>
      <vt:lpstr>Тестовое задание (Veraxen – Junior DA)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  <vt:lpstr>Тестовое задание Veraxen – Junior DA</vt:lpstr>
    </vt:vector>
  </TitlesOfParts>
  <Company>SPecialiST RePack &amp;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 Yandex (Рекламный аналитик_стажировка)</dc:title>
  <dc:creator>User</dc:creator>
  <cp:lastModifiedBy>User</cp:lastModifiedBy>
  <cp:revision>42</cp:revision>
  <dcterms:created xsi:type="dcterms:W3CDTF">2021-06-13T10:28:30Z</dcterms:created>
  <dcterms:modified xsi:type="dcterms:W3CDTF">2021-09-05T12:50:56Z</dcterms:modified>
</cp:coreProperties>
</file>