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0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90" autoAdjust="0"/>
  </p:normalViewPr>
  <p:slideViewPr>
    <p:cSldViewPr>
      <p:cViewPr varScale="1">
        <p:scale>
          <a:sx n="96" d="100"/>
          <a:sy n="96" d="100"/>
        </p:scale>
        <p:origin x="-3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Тестовое задание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Александр Трошин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19336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/>
                </a:solidFill>
              </a:rPr>
              <a:t>5. Мини-моделирование</a:t>
            </a:r>
            <a:r>
              <a:rPr lang="ru-RU" sz="3200" dirty="0" smtClean="0">
                <a:solidFill>
                  <a:schemeClr val="tx1"/>
                </a:solidFill>
              </a:rPr>
              <a:t/>
            </a:r>
            <a:br>
              <a:rPr lang="ru-RU" sz="3200" dirty="0" smtClean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>Результат регрессионного анализа</a:t>
            </a:r>
            <a:endParaRPr lang="ru-RU" sz="2400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 sz="1600" dirty="0"/>
          </a:p>
          <a:p>
            <a:endParaRPr lang="ru-RU" sz="1600" dirty="0"/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395536" y="1556792"/>
            <a:ext cx="5698976" cy="511256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Коэффициенты </a:t>
            </a:r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r>
              <a:rPr lang="ru-RU" sz="1600" dirty="0" smtClean="0"/>
              <a:t>Красным выделены статистически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значимые НП.</a:t>
            </a:r>
            <a:endParaRPr lang="ru-RU" sz="1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Объект 1"/>
          <p:cNvSpPr txBox="1">
            <a:spLocks/>
          </p:cNvSpPr>
          <p:nvPr/>
        </p:nvSpPr>
        <p:spPr>
          <a:xfrm>
            <a:off x="323528" y="1700808"/>
            <a:ext cx="5256584" cy="471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0" name="Объект 1"/>
          <p:cNvSpPr txBox="1">
            <a:spLocks/>
          </p:cNvSpPr>
          <p:nvPr/>
        </p:nvSpPr>
        <p:spPr>
          <a:xfrm>
            <a:off x="5724128" y="1556792"/>
            <a:ext cx="3102496" cy="471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Статистика</a:t>
            </a:r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pPr marL="0" indent="0">
              <a:buNone/>
            </a:pPr>
            <a:r>
              <a:rPr lang="ru-RU" sz="1600" dirty="0" smtClean="0"/>
              <a:t>Нормированный коэффициент детерминации составляет 0,877, т.е. принятая линейная модель достаточно неплохо описывает влияние независимых переменных на зависимую переменную.</a:t>
            </a:r>
            <a:endParaRPr lang="ru-RU" sz="16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762507"/>
              </p:ext>
            </p:extLst>
          </p:nvPr>
        </p:nvGraphicFramePr>
        <p:xfrm>
          <a:off x="5796136" y="2060848"/>
          <a:ext cx="2730500" cy="1192530"/>
        </p:xfrm>
        <a:graphic>
          <a:graphicData uri="http://schemas.openxmlformats.org/drawingml/2006/table">
            <a:tbl>
              <a:tblPr/>
              <a:tblGrid>
                <a:gridCol w="1880799"/>
                <a:gridCol w="849701"/>
              </a:tblGrid>
              <a:tr h="1809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Регрессионная статистика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Множественный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0,93797636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R-</a:t>
                      </a: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квадрат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0,87979966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Нормированный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R-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квадрат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0,87721817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Стандартная ошибка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37282,1856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Наблюдения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63136"/>
              </p:ext>
            </p:extLst>
          </p:nvPr>
        </p:nvGraphicFramePr>
        <p:xfrm>
          <a:off x="323528" y="1918551"/>
          <a:ext cx="5206999" cy="3994785"/>
        </p:xfrm>
        <a:graphic>
          <a:graphicData uri="http://schemas.openxmlformats.org/drawingml/2006/table">
            <a:tbl>
              <a:tblPr/>
              <a:tblGrid>
                <a:gridCol w="1967300"/>
                <a:gridCol w="866247"/>
                <a:gridCol w="888458"/>
                <a:gridCol w="799612"/>
                <a:gridCol w="685382"/>
              </a:tblGrid>
              <a:tr h="4000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Коэф-фициенты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Стандартная ошибка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t-</a:t>
                      </a:r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статистика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</a:t>
                      </a:r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Значение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Y-</a:t>
                      </a:r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пересечение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-324407,753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56093,67364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-5,7833216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1,08E-08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Google_performance_shows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-0,24058452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0,074976028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-3,2088192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0,00139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Yandex_performance_shows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0,73411057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0,164492878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4,4628714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9,34E-06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YouTube_shows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-0,0001047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0,002500978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-0,0418635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0,966619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MyTarget_shows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0,06167827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0,038796083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1,5898067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0,112303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Native_Roll_</a:t>
                      </a:r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охваты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10,2364372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2,902119944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3,5272275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0,000446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IVI_</a:t>
                      </a:r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Показы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-1,01161564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0,296984947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-3,4062859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0,000694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В_Рейтинги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-330,93591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69,97071081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-4,7296348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2,69E-06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ФБ_охваты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-0,3047777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0,594181299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-0,5129372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0,608147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ВК_показы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0,09428377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0,016581434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5,6861048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1,87E-08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Автобусы/Кинотеатры/Лифты/Метро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184,275197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45,73274012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4,0293933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6,17E-05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Интерес к бренду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5,10606623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0,095008363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53,743334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1,5E-258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Индекс самоизоляции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-127,198357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212,9123912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-0,5974211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0,550408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Безработица_Все гео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-2276,88201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4031,525765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-0,5647693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0,572401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Гос праздники + НГ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-28238,4763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6264,530918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-4,5076761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7,61E-06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Созданные компании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0,60531411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0,082268062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7,3578263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4,95E-13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Запросы Гугл Трендс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-1,86007405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1,274204922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-1,4597919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0,144769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3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1. Работа с данными на листе «</a:t>
            </a:r>
            <a:r>
              <a:rPr lang="en-US" sz="3200" dirty="0" smtClean="0">
                <a:solidFill>
                  <a:schemeClr val="tx1"/>
                </a:solidFill>
              </a:rPr>
              <a:t>Google</a:t>
            </a:r>
            <a:r>
              <a:rPr lang="ru-RU" sz="3200" dirty="0" smtClean="0">
                <a:solidFill>
                  <a:schemeClr val="tx1"/>
                </a:solidFill>
              </a:rPr>
              <a:t>»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3644" y="1653473"/>
            <a:ext cx="4038600" cy="471830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 Шапка и первые строки</a:t>
            </a:r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1600" dirty="0" smtClean="0"/>
          </a:p>
          <a:p>
            <a:r>
              <a:rPr lang="ru-RU" sz="1600" dirty="0" smtClean="0"/>
              <a:t>Всего строк: 31 439</a:t>
            </a:r>
          </a:p>
          <a:p>
            <a:r>
              <a:rPr lang="ru-RU" sz="1600" dirty="0" smtClean="0"/>
              <a:t>Период: 02.01.2019г. – 16.02.2021г.</a:t>
            </a:r>
          </a:p>
          <a:p>
            <a:endParaRPr lang="ru-RU" sz="1400" dirty="0" smtClean="0"/>
          </a:p>
          <a:p>
            <a:endParaRPr lang="ru-RU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33369216"/>
              </p:ext>
            </p:extLst>
          </p:nvPr>
        </p:nvGraphicFramePr>
        <p:xfrm>
          <a:off x="467544" y="2060848"/>
          <a:ext cx="4038600" cy="3336929"/>
        </p:xfrm>
        <a:graphic>
          <a:graphicData uri="http://schemas.openxmlformats.org/drawingml/2006/table">
            <a:tbl>
              <a:tblPr/>
              <a:tblGrid>
                <a:gridCol w="1210855"/>
                <a:gridCol w="638055"/>
                <a:gridCol w="928080"/>
                <a:gridCol w="630805"/>
                <a:gridCol w="630805"/>
              </a:tblGrid>
              <a:tr h="2861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Регион (географическое местоположение)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День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Показы 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K</a:t>
                      </a:r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лики 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Стоимость 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FFF"/>
                    </a:solidFill>
                  </a:tcPr>
                </a:tc>
              </a:tr>
              <a:tr h="1525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Новосибирская область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29.10.2019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3 914 028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21 642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2 769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Новосибирская область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20.01.2020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1 613 820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20 670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2 585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Красноярский край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27.09.2019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804 828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3 783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2 491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Новосибирская область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30.10.2019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4 469 520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23 007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2 410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Красноярский край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01.10.2019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1 127 472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5 406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2 334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Новосибирская область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05.11.2019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3 363 888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17 721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2 325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Красноярский край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30.09.2019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1 163 340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4 971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2 271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Красноярский край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02.10.2019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943 224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5 277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2 224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Москва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16.01.2020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2 956 980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15 276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2 221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Москва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27.03.2019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5 720 856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11 649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2 214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Москва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23.01.2020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4 126 584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16 968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2 172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Свердловская область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03.06.2020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1 032 384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4 308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2 165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Новосибирская область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25.08.2020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1 402 992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14 247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2 151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Красноярский край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29.09.2019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801 732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4 155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2 126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Новосибирская область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28.10.2019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1 070 004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13 116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2 119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Москва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21.01.2020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3 092 568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15 264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2 104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Красноярский край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28.09.2019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864 636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3 705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2 101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Москва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22.01.2020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3 075 360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14 205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2 088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Новосибирская область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23.09.2019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1 347 336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11 421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2 087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Новосибирская область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06.11.2019</a:t>
                      </a:r>
                    </a:p>
                  </a:txBody>
                  <a:tcPr marL="7264" marR="7264" marT="72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3 261 516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15 078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2 085 </a:t>
                      </a:r>
                    </a:p>
                  </a:txBody>
                  <a:tcPr marL="7264" marR="7264" marT="72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Объект 3"/>
          <p:cNvSpPr txBox="1">
            <a:spLocks/>
          </p:cNvSpPr>
          <p:nvPr/>
        </p:nvSpPr>
        <p:spPr>
          <a:xfrm>
            <a:off x="467544" y="1700808"/>
            <a:ext cx="4038600" cy="471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1" name="Объект 3"/>
          <p:cNvSpPr txBox="1">
            <a:spLocks/>
          </p:cNvSpPr>
          <p:nvPr/>
        </p:nvSpPr>
        <p:spPr>
          <a:xfrm>
            <a:off x="4716016" y="1628800"/>
            <a:ext cx="4038600" cy="471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4716016" y="1627583"/>
            <a:ext cx="4038600" cy="471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Задачи:</a:t>
            </a:r>
          </a:p>
          <a:p>
            <a:endParaRPr lang="ru-RU" sz="2000" dirty="0" smtClean="0"/>
          </a:p>
          <a:p>
            <a:r>
              <a:rPr lang="ru-RU" sz="1600" dirty="0"/>
              <a:t>- Какие ГЕО приоритетны</a:t>
            </a:r>
            <a:r>
              <a:rPr lang="ru-RU" sz="1600" dirty="0" smtClean="0"/>
              <a:t>?</a:t>
            </a:r>
          </a:p>
          <a:p>
            <a:r>
              <a:rPr lang="ru-RU" sz="1600" dirty="0"/>
              <a:t>- Для регрессионного анализа мы хотим построить несколько моделей. По какому </a:t>
            </a:r>
            <a:r>
              <a:rPr lang="ru-RU" sz="1600" dirty="0" err="1"/>
              <a:t>приницпу</a:t>
            </a:r>
            <a:r>
              <a:rPr lang="ru-RU" sz="1600" dirty="0"/>
              <a:t> можно объединить ГЕО в группы</a:t>
            </a:r>
            <a:r>
              <a:rPr lang="ru-RU" sz="1600" dirty="0" smtClean="0"/>
              <a:t>?</a:t>
            </a:r>
          </a:p>
          <a:p>
            <a:r>
              <a:rPr lang="ru-RU" sz="1600" dirty="0"/>
              <a:t>- Разделить ГЕО на группы. </a:t>
            </a:r>
            <a:r>
              <a:rPr lang="ru-RU" sz="1600" dirty="0" err="1"/>
              <a:t>Выдлелить</a:t>
            </a:r>
            <a:r>
              <a:rPr lang="ru-RU" sz="1600" dirty="0"/>
              <a:t> основные группы </a:t>
            </a:r>
            <a:r>
              <a:rPr lang="ru-RU" sz="1600" dirty="0" smtClean="0"/>
              <a:t>ГЕО</a:t>
            </a:r>
          </a:p>
          <a:p>
            <a:r>
              <a:rPr lang="ru-RU" sz="1600" dirty="0"/>
              <a:t>- Как распределены </a:t>
            </a:r>
            <a:r>
              <a:rPr lang="ru-RU" sz="1600" dirty="0" err="1"/>
              <a:t>гео</a:t>
            </a:r>
            <a:r>
              <a:rPr lang="ru-RU" sz="1600" dirty="0"/>
              <a:t> по ФО?</a:t>
            </a:r>
            <a:endParaRPr lang="ru-RU" sz="16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1600" dirty="0" smtClean="0"/>
          </a:p>
          <a:p>
            <a:endParaRPr lang="ru-RU" sz="14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069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332656"/>
            <a:ext cx="8507288" cy="614434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ru-RU" dirty="0"/>
              <a:t>Анализ распределения показов по </a:t>
            </a:r>
            <a:r>
              <a:rPr lang="ru-RU" dirty="0" err="1"/>
              <a:t>геоданным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ru-RU" sz="1200" b="1" dirty="0" smtClean="0">
              <a:solidFill>
                <a:srgbClr val="0000FF"/>
              </a:solidFill>
            </a:endParaRPr>
          </a:p>
          <a:p>
            <a:r>
              <a:rPr lang="ru-RU" sz="1200" b="1" dirty="0" smtClean="0">
                <a:solidFill>
                  <a:srgbClr val="0000FF"/>
                </a:solidFill>
              </a:rPr>
              <a:t>\</a:t>
            </a:r>
          </a:p>
          <a:p>
            <a:endParaRPr lang="ru-RU" sz="1200" b="1" dirty="0">
              <a:solidFill>
                <a:srgbClr val="0000FF"/>
              </a:solidFill>
            </a:endParaRPr>
          </a:p>
          <a:p>
            <a:endParaRPr lang="ru-RU" sz="1200" b="1" dirty="0" smtClean="0">
              <a:solidFill>
                <a:srgbClr val="0000FF"/>
              </a:solidFill>
            </a:endParaRPr>
          </a:p>
          <a:p>
            <a:endParaRPr lang="ru-RU" sz="1200" b="1" dirty="0">
              <a:solidFill>
                <a:srgbClr val="0000FF"/>
              </a:solidFill>
            </a:endParaRPr>
          </a:p>
          <a:p>
            <a:endParaRPr lang="ru-RU" sz="1200" b="1" dirty="0" smtClean="0">
              <a:solidFill>
                <a:srgbClr val="0000FF"/>
              </a:solidFill>
            </a:endParaRPr>
          </a:p>
          <a:p>
            <a:endParaRPr lang="ru-RU" sz="1200" b="1" dirty="0" smtClean="0">
              <a:solidFill>
                <a:srgbClr val="0000FF"/>
              </a:solidFill>
            </a:endParaRPr>
          </a:p>
          <a:p>
            <a:r>
              <a:rPr lang="ru-RU" sz="1200" b="1" dirty="0" smtClean="0">
                <a:solidFill>
                  <a:srgbClr val="0000FF"/>
                </a:solidFill>
              </a:rPr>
              <a:t>Исходя </a:t>
            </a:r>
            <a:r>
              <a:rPr lang="ru-RU" sz="1200" b="1" dirty="0">
                <a:solidFill>
                  <a:srgbClr val="0000FF"/>
                </a:solidFill>
              </a:rPr>
              <a:t>из анализа, приоритетные ГЕО концентрируются в Сибирском, Уральском, Приволжском, Центральном, Северо-Западном и Южном федеральном округах. Для построения моделей имеет смысл использовать данные по первым четырем округам (СЗФО и ЮФО суммарно имеют менее 2% показов от общего количества</a:t>
            </a:r>
            <a:r>
              <a:rPr lang="ru-RU" sz="1200" b="1" dirty="0" smtClean="0">
                <a:solidFill>
                  <a:srgbClr val="0000FF"/>
                </a:solidFill>
              </a:rPr>
              <a:t>).</a:t>
            </a:r>
          </a:p>
          <a:p>
            <a:endParaRPr lang="ru-RU" sz="1200" b="1" dirty="0">
              <a:solidFill>
                <a:srgbClr val="0000FF"/>
              </a:solidFill>
            </a:endParaRPr>
          </a:p>
          <a:p>
            <a:r>
              <a:rPr lang="en-US" sz="1200" dirty="0">
                <a:solidFill>
                  <a:srgbClr val="0000FF"/>
                </a:solidFill>
              </a:rPr>
              <a:t>https://public.tableau.com/profile/alexandr3447#!/vizhome/Test_Geo/sheet7</a:t>
            </a:r>
            <a:endParaRPr lang="en-US" sz="1200" dirty="0" smtClean="0">
              <a:solidFill>
                <a:srgbClr val="0000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0688"/>
            <a:ext cx="8813864" cy="49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2. </a:t>
            </a:r>
            <a:r>
              <a:rPr lang="ru-RU" sz="3200" dirty="0">
                <a:solidFill>
                  <a:schemeClr val="tx1"/>
                </a:solidFill>
              </a:rPr>
              <a:t>Работа с данными на листе </a:t>
            </a:r>
            <a:r>
              <a:rPr lang="ru-RU" sz="3200" dirty="0" smtClean="0">
                <a:solidFill>
                  <a:schemeClr val="tx1"/>
                </a:solidFill>
              </a:rPr>
              <a:t>«</a:t>
            </a:r>
            <a:r>
              <a:rPr lang="en-US" sz="3200" dirty="0" err="1" smtClean="0">
                <a:solidFill>
                  <a:schemeClr val="tx1"/>
                </a:solidFill>
              </a:rPr>
              <a:t>Vk</a:t>
            </a:r>
            <a:r>
              <a:rPr lang="ru-RU" sz="3200" dirty="0" smtClean="0">
                <a:solidFill>
                  <a:schemeClr val="tx1"/>
                </a:solidFill>
              </a:rPr>
              <a:t>»</a:t>
            </a:r>
            <a:endParaRPr lang="ru-RU" sz="32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Шапка и первые </a:t>
            </a:r>
            <a:r>
              <a:rPr lang="ru-RU" sz="2000" dirty="0" smtClean="0"/>
              <a:t>строки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ru-RU" sz="1600" dirty="0"/>
              <a:t>Всего строк: </a:t>
            </a:r>
            <a:r>
              <a:rPr lang="en-US" sz="1600" dirty="0" smtClean="0"/>
              <a:t>762</a:t>
            </a:r>
            <a:endParaRPr lang="ru-RU" sz="1600" dirty="0"/>
          </a:p>
          <a:p>
            <a:r>
              <a:rPr lang="ru-RU" sz="1600" dirty="0" smtClean="0"/>
              <a:t>Период: 01.01.2019г. – 31.01.2021г.</a:t>
            </a:r>
            <a:endParaRPr lang="ru-RU" sz="1600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9708674"/>
              </p:ext>
            </p:extLst>
          </p:nvPr>
        </p:nvGraphicFramePr>
        <p:xfrm>
          <a:off x="899592" y="2060848"/>
          <a:ext cx="1676400" cy="360045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Дата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Показы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01.01.2019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02.01.2019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03.01.2019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04.01.2019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05.01.2019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06.01.2019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07.01.2019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08.01.2019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09.01.2019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10.01.2019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45399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11.01.2019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199969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12.01.2019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168905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13.01.2019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14.01.2019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221321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15.01.2019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48081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16.01.2019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17.01.2019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Объект 3"/>
          <p:cNvSpPr txBox="1">
            <a:spLocks/>
          </p:cNvSpPr>
          <p:nvPr/>
        </p:nvSpPr>
        <p:spPr>
          <a:xfrm>
            <a:off x="4716016" y="1627583"/>
            <a:ext cx="4038600" cy="47183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Задачи:</a:t>
            </a:r>
          </a:p>
          <a:p>
            <a:endParaRPr lang="ru-RU" sz="2000" dirty="0" smtClean="0"/>
          </a:p>
          <a:p>
            <a:r>
              <a:rPr lang="ru-RU" sz="1600" dirty="0"/>
              <a:t>- Какую видим проблему для моделирования</a:t>
            </a:r>
            <a:r>
              <a:rPr lang="ru-RU" sz="1600" dirty="0" smtClean="0"/>
              <a:t>?</a:t>
            </a:r>
            <a:endParaRPr lang="en-US" sz="1600" dirty="0" smtClean="0"/>
          </a:p>
          <a:p>
            <a:r>
              <a:rPr lang="en-US" sz="1600" dirty="0" smtClean="0"/>
              <a:t>- </a:t>
            </a:r>
            <a:r>
              <a:rPr lang="ru-RU" sz="1600" dirty="0"/>
              <a:t>Что будем делать</a:t>
            </a:r>
            <a:r>
              <a:rPr lang="ru-RU" sz="1600" dirty="0" smtClean="0"/>
              <a:t>?</a:t>
            </a:r>
          </a:p>
          <a:p>
            <a:endParaRPr lang="ru-RU" sz="1600" dirty="0"/>
          </a:p>
          <a:p>
            <a:r>
              <a:rPr lang="ru-RU" sz="2000" dirty="0" smtClean="0"/>
              <a:t>Ответы:</a:t>
            </a:r>
          </a:p>
          <a:p>
            <a:r>
              <a:rPr lang="ru-RU" sz="1600" dirty="0" smtClean="0"/>
              <a:t>- Отсутствуют данные по кликам и регионам показов, стоимость показов;</a:t>
            </a:r>
          </a:p>
          <a:p>
            <a:r>
              <a:rPr lang="ru-RU" sz="1600" dirty="0" smtClean="0"/>
              <a:t>- При необходимости учета данных </a:t>
            </a:r>
            <a:r>
              <a:rPr lang="en-US" sz="1600" dirty="0" smtClean="0"/>
              <a:t>VK</a:t>
            </a:r>
            <a:r>
              <a:rPr lang="ru-RU" sz="1600" dirty="0" smtClean="0"/>
              <a:t> в моделировании можно предусмотреть разбивку по регионам пропорционально полученным результатам «</a:t>
            </a:r>
            <a:r>
              <a:rPr lang="en-US" sz="1600" dirty="0" smtClean="0"/>
              <a:t>Google</a:t>
            </a:r>
            <a:r>
              <a:rPr lang="ru-RU" sz="1600" dirty="0" smtClean="0"/>
              <a:t>» и применить региональные </a:t>
            </a:r>
            <a:r>
              <a:rPr lang="en-US" sz="1600" dirty="0" smtClean="0"/>
              <a:t>CTR</a:t>
            </a:r>
            <a:r>
              <a:rPr lang="ru-RU" sz="1600" dirty="0" smtClean="0"/>
              <a:t>. Однако такие допуски могут сильно повлиять на достоверность модели.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1600" dirty="0" smtClean="0"/>
          </a:p>
          <a:p>
            <a:endParaRPr lang="ru-RU" sz="14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723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2. Работа с данными на листе «</a:t>
            </a:r>
            <a:r>
              <a:rPr lang="en-US" sz="3200" dirty="0" err="1">
                <a:solidFill>
                  <a:schemeClr val="tx1"/>
                </a:solidFill>
              </a:rPr>
              <a:t>Vk</a:t>
            </a:r>
            <a:r>
              <a:rPr lang="ru-RU" sz="3200" dirty="0" smtClean="0">
                <a:solidFill>
                  <a:schemeClr val="tx1"/>
                </a:solidFill>
              </a:rPr>
              <a:t>»</a:t>
            </a:r>
            <a:br>
              <a:rPr lang="ru-RU" sz="3200" dirty="0" smtClean="0">
                <a:solidFill>
                  <a:schemeClr val="tx1"/>
                </a:solidFill>
              </a:rPr>
            </a:br>
            <a:r>
              <a:rPr lang="ru-RU" sz="2200" dirty="0" smtClean="0">
                <a:solidFill>
                  <a:schemeClr val="tx1"/>
                </a:solidFill>
              </a:rPr>
              <a:t>Анализ данных</a:t>
            </a:r>
            <a:endParaRPr lang="ru-RU" sz="2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1900" dirty="0" smtClean="0"/>
              <a:t>Анализ ежемесячной активности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sz="1400" dirty="0" smtClean="0"/>
          </a:p>
          <a:p>
            <a:pPr marL="0" indent="0">
              <a:buNone/>
            </a:pPr>
            <a:r>
              <a:rPr lang="ru-RU" sz="1400" dirty="0" smtClean="0"/>
              <a:t>Помесячный график показывает:</a:t>
            </a:r>
          </a:p>
          <a:p>
            <a:pPr marL="0" indent="0">
              <a:buNone/>
            </a:pPr>
            <a:r>
              <a:rPr lang="ru-RU" sz="1400" dirty="0" smtClean="0"/>
              <a:t>- Отсутствие активности первые месяцы 2020 года</a:t>
            </a:r>
          </a:p>
          <a:p>
            <a:pPr marL="0" indent="0">
              <a:buNone/>
            </a:pPr>
            <a:r>
              <a:rPr lang="ru-RU" sz="1400" dirty="0" smtClean="0"/>
              <a:t>- В 2019 году в целом количество показов в </a:t>
            </a:r>
            <a:r>
              <a:rPr lang="en-US" sz="1400" dirty="0" smtClean="0"/>
              <a:t>VK </a:t>
            </a:r>
            <a:r>
              <a:rPr lang="ru-RU" sz="1400" dirty="0" smtClean="0"/>
              <a:t>было в 2 раза выше. </a:t>
            </a:r>
            <a:endParaRPr lang="ru-RU" sz="1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1900" dirty="0"/>
              <a:t>Анализ </a:t>
            </a:r>
            <a:r>
              <a:rPr lang="ru-RU" sz="1900" dirty="0" smtClean="0"/>
              <a:t>ежедневной </a:t>
            </a:r>
            <a:r>
              <a:rPr lang="ru-RU" sz="1900" dirty="0"/>
              <a:t>активности</a:t>
            </a:r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r>
              <a:rPr lang="ru-RU" sz="1400" dirty="0" smtClean="0"/>
              <a:t>Дневной график показывает высокую волатильность показов (особенно в 2019 году)</a:t>
            </a:r>
          </a:p>
          <a:p>
            <a:endParaRPr lang="ru-RU" sz="20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24" y="1988840"/>
            <a:ext cx="3888432" cy="3143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254" y="2348880"/>
            <a:ext cx="4162468" cy="312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013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3. </a:t>
            </a:r>
            <a:r>
              <a:rPr lang="ru-RU" sz="3200" dirty="0">
                <a:solidFill>
                  <a:schemeClr val="tx1"/>
                </a:solidFill>
              </a:rPr>
              <a:t>Работа с данными на листе </a:t>
            </a:r>
            <a:r>
              <a:rPr lang="ru-RU" sz="3200" dirty="0" smtClean="0">
                <a:solidFill>
                  <a:schemeClr val="tx1"/>
                </a:solidFill>
              </a:rPr>
              <a:t>«Радио»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Исходные данные</a:t>
            </a:r>
          </a:p>
          <a:p>
            <a:endParaRPr lang="ru-RU" sz="2000" dirty="0"/>
          </a:p>
          <a:p>
            <a:endParaRPr lang="ru-RU" sz="2000" dirty="0" smtClean="0"/>
          </a:p>
          <a:p>
            <a:endParaRPr lang="en-US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3" name="Объект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10716018"/>
              </p:ext>
            </p:extLst>
          </p:nvPr>
        </p:nvGraphicFramePr>
        <p:xfrm>
          <a:off x="467544" y="2204864"/>
          <a:ext cx="3454644" cy="992505"/>
        </p:xfrm>
        <a:graphic>
          <a:graphicData uri="http://schemas.openxmlformats.org/drawingml/2006/table">
            <a:tbl>
              <a:tblPr/>
              <a:tblGrid>
                <a:gridCol w="1752461"/>
                <a:gridCol w="833603"/>
                <a:gridCol w="824130"/>
                <a:gridCol w="44450"/>
              </a:tblGrid>
              <a:tr h="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Было размещение в Новосибирске и Челябинске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23.04-12.06.2020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1-30.06.2020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13-30.06.2020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2-31.07.2018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" name="Объект 2"/>
          <p:cNvSpPr txBox="1">
            <a:spLocks/>
          </p:cNvSpPr>
          <p:nvPr/>
        </p:nvSpPr>
        <p:spPr>
          <a:xfrm>
            <a:off x="4860032" y="1628800"/>
            <a:ext cx="4038600" cy="471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Задачи:</a:t>
            </a:r>
          </a:p>
          <a:p>
            <a:endParaRPr lang="ru-RU" sz="2000" dirty="0"/>
          </a:p>
          <a:p>
            <a:r>
              <a:rPr lang="ru-RU" sz="1600" dirty="0" smtClean="0"/>
              <a:t>- Как </a:t>
            </a:r>
            <a:r>
              <a:rPr lang="ru-RU" sz="1600" dirty="0"/>
              <a:t>можно обработать данные для моделирования</a:t>
            </a:r>
            <a:r>
              <a:rPr lang="ru-RU" sz="1600" dirty="0" smtClean="0"/>
              <a:t>?</a:t>
            </a:r>
          </a:p>
          <a:p>
            <a:endParaRPr lang="ru-RU" sz="1600" dirty="0"/>
          </a:p>
          <a:p>
            <a:r>
              <a:rPr lang="ru-RU" sz="2000" dirty="0"/>
              <a:t>Ответы:</a:t>
            </a:r>
          </a:p>
          <a:p>
            <a:r>
              <a:rPr lang="ru-RU" sz="1600" dirty="0"/>
              <a:t>- </a:t>
            </a:r>
            <a:r>
              <a:rPr lang="ru-RU" sz="1600" dirty="0" smtClean="0"/>
              <a:t>Для сводной по показам можно добавить три столба радио (т.к. диапазоны дат перекрываются, есть вероятность, что данные относятся к разным рекламным роликам либо радиостанциям)</a:t>
            </a:r>
            <a:endParaRPr lang="ru-RU" sz="2000" dirty="0" smtClean="0"/>
          </a:p>
          <a:p>
            <a:endParaRPr lang="ru-RU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6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4. Сводная таблица показов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200" dirty="0"/>
              <a:t>Шапка и первые строки</a:t>
            </a:r>
            <a:endParaRPr lang="en-US" sz="32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ru-RU" sz="2600" dirty="0"/>
              <a:t>Всего строк: </a:t>
            </a:r>
            <a:r>
              <a:rPr lang="en-US" sz="2600" dirty="0"/>
              <a:t>762</a:t>
            </a:r>
            <a:endParaRPr lang="ru-RU" sz="2600" dirty="0"/>
          </a:p>
          <a:p>
            <a:r>
              <a:rPr lang="ru-RU" sz="2600" dirty="0"/>
              <a:t>Период: 01.01.2019г. – 31.01.2021г.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9139109"/>
              </p:ext>
            </p:extLst>
          </p:nvPr>
        </p:nvGraphicFramePr>
        <p:xfrm>
          <a:off x="467545" y="1998108"/>
          <a:ext cx="3672409" cy="3021240"/>
        </p:xfrm>
        <a:graphic>
          <a:graphicData uri="http://schemas.openxmlformats.org/drawingml/2006/table">
            <a:tbl>
              <a:tblPr/>
              <a:tblGrid>
                <a:gridCol w="562691"/>
                <a:gridCol w="562691"/>
                <a:gridCol w="724677"/>
                <a:gridCol w="607450"/>
                <a:gridCol w="607450"/>
                <a:gridCol w="607450"/>
              </a:tblGrid>
              <a:tr h="1299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Дата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Показы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VK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Показы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Google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Радио 1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Радио 2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Радио 3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29923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01.01.2019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23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02.01.2019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3861564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23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03.01.2019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5771664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23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04.01.2019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5512380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23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05.01.2019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3542772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23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06.01.2019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5369016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23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07.01.2019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7523604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23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08.01.2019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10994664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23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09.01.2019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9006096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23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10.01.2019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45399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11470224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23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11.01.2019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199969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13325388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23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12.01.2019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168905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24771252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23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13.01.2019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79016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26871408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23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14.01.2019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221321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21260736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23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15.01.2019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48081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21663564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23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16.01.2019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1138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20004792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23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17.01.2019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23759928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23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18.01.2019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21078684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23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19.01.2019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18009240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44" marR="7044" marT="70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788024" y="1628800"/>
            <a:ext cx="4038600" cy="4718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/>
              <a:t>Промежуточные строки</a:t>
            </a:r>
            <a:endParaRPr lang="en-US" sz="32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2300" dirty="0" smtClean="0"/>
          </a:p>
          <a:p>
            <a:r>
              <a:rPr lang="ru-RU" sz="2300" dirty="0" smtClean="0"/>
              <a:t>В столбцы «радио» добавлены «1» в даты, соответствующие данным вкладки «Радио»</a:t>
            </a:r>
            <a:endParaRPr lang="ru-RU" sz="230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16799"/>
              </p:ext>
            </p:extLst>
          </p:nvPr>
        </p:nvGraphicFramePr>
        <p:xfrm>
          <a:off x="4788024" y="1988840"/>
          <a:ext cx="3810619" cy="3257920"/>
        </p:xfrm>
        <a:graphic>
          <a:graphicData uri="http://schemas.openxmlformats.org/drawingml/2006/table">
            <a:tbl>
              <a:tblPr/>
              <a:tblGrid>
                <a:gridCol w="583868"/>
                <a:gridCol w="583868"/>
                <a:gridCol w="751950"/>
                <a:gridCol w="630311"/>
                <a:gridCol w="630311"/>
                <a:gridCol w="630311"/>
              </a:tblGrid>
              <a:tr h="16289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12.06.2020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5215740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9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13.06.2020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4859796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9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14.06.2020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5173776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9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15.06.2020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4995744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9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16.06.2020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3997632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9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17.06.2020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4092072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9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18.06.2020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4321680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9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19.06.2020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3948216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9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20.06.2020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3243564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9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21.06.2020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3474732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9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22.06.2020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3944856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9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23.06.2020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3825516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9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24.06.2020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3081492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9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25.06.2020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3470232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9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26.06.2020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2950848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9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27.06.2020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2359188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9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28.06.2020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2939724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9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29.06.2020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3685836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9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30.06.2020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4167036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96"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01.07.2020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4345908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90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>
                <a:solidFill>
                  <a:schemeClr val="tx1"/>
                </a:solidFill>
              </a:rPr>
              <a:t>5. Мини-моделирование</a:t>
            </a:r>
            <a:endParaRPr lang="ru-RU" sz="3200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79512" y="1340768"/>
            <a:ext cx="8856984" cy="5328592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Для понимания корреляции независимых переменных построим матрицу корреляции.</a:t>
            </a:r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r>
              <a:rPr lang="ru-RU" sz="1600" dirty="0" smtClean="0"/>
              <a:t>В матрице подсвечены значения корреляции в пределах 0,75-1 (по модулю).</a:t>
            </a:r>
          </a:p>
          <a:p>
            <a:r>
              <a:rPr lang="ru-RU" sz="1600" dirty="0" smtClean="0"/>
              <a:t>Для регрессии исключим по одной НП из пар «Интерес к бренду»/«Интерес к брендам конкурентов» и «Созданные компании»/«Ликвидированные компании».</a:t>
            </a:r>
          </a:p>
          <a:p>
            <a:endParaRPr lang="ru-RU" sz="1600" dirty="0"/>
          </a:p>
          <a:p>
            <a:r>
              <a:rPr lang="ru-RU" sz="1600" dirty="0" smtClean="0"/>
              <a:t>* НП – независимая переменная</a:t>
            </a:r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943459"/>
              </p:ext>
            </p:extLst>
          </p:nvPr>
        </p:nvGraphicFramePr>
        <p:xfrm>
          <a:off x="395536" y="1772816"/>
          <a:ext cx="8229594" cy="2871183"/>
        </p:xfrm>
        <a:graphic>
          <a:graphicData uri="http://schemas.openxmlformats.org/drawingml/2006/table">
            <a:tbl>
              <a:tblPr/>
              <a:tblGrid>
                <a:gridCol w="1147554"/>
                <a:gridCol w="354102"/>
                <a:gridCol w="354102"/>
                <a:gridCol w="354102"/>
                <a:gridCol w="354102"/>
                <a:gridCol w="354102"/>
                <a:gridCol w="354102"/>
                <a:gridCol w="354102"/>
                <a:gridCol w="354102"/>
                <a:gridCol w="354102"/>
                <a:gridCol w="354102"/>
                <a:gridCol w="354102"/>
                <a:gridCol w="354102"/>
                <a:gridCol w="354102"/>
                <a:gridCol w="354102"/>
                <a:gridCol w="354102"/>
                <a:gridCol w="354102"/>
                <a:gridCol w="354102"/>
                <a:gridCol w="354102"/>
                <a:gridCol w="354102"/>
                <a:gridCol w="354102"/>
              </a:tblGrid>
              <a:tr h="6196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Google_performance_shows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Yandex_performance_shows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YouTube_shows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MyTarget_shows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Native_Roll_</a:t>
                      </a:r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охваты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IVI_</a:t>
                      </a:r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Показы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В_Рейтинги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ФБ_охваты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ВК_показы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Автобусы/Кинотеатры/Лифты/Метро 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OTS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ООН/Радио/Транспорт/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ООН/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Digital/Indoor OTS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Интерес к поиску работы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Интерес к бренду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Интерес к брендам конкурентов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Индекс самоизоляции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Безработица_Все гео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Гос праздники + НГ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Созданные компании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Ликвидированные компании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Запросы Гугл Трендс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032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Google_performance_shows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91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32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Yandex_performance_shows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-0,10068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91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2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YouTube_shows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0,169145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-0,0651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91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2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MyTarget_shows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-0,03952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0,070514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0,069299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91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2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Native_Roll_</a:t>
                      </a:r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охваты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-0,10662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-0,04568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-0,04577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-0,05092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91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2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IVI_</a:t>
                      </a:r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Показы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-0,14419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0,206346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-0,18411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-0,09531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0,157055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91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28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В_Рейтинги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-0,03282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-0,18375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0,52856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0,131976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0,05797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-0,19104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91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280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ФБ_охваты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-0,03482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0,505899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0,090025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0,294387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-0,05519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-0,00263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-0,06087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91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280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ВК_показы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0,156368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0,007464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0,107545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0,008573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-0,11229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-0,19453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0,119223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0,036466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91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773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Автобусы/Кинотеатры/Лифты/Метро 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OTS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-0,17054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0,004191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-0,14342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-0,11097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0,03508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0,190232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0,013807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-0,05381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-0,25448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91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773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ООН/Радио/Транспорт/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ООН/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Digital/Indoor OTS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-0,14763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-0,14723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0,221358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0,123193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0,255954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-0,10275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0,634447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-0,13055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0,087645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-0,14537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91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280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Интерес к поиску работы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0,036289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0,341854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0,023713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0,112929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0,032453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-0,01727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-0,01751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0,067626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0,076359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-0,04099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-0,09719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91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280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Интерес к бренду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0,289302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0,056862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0,217255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-0,01893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-0,07573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-0,16171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0,274292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-0,09623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0,246285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-0,11626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0,114394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0,744473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91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280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Интерес к брендам конкурентов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0,289302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0,056862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0,217255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-0,01893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-0,07573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-0,16171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0,274292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-0,09623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0,246285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-0,11626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0,114394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0,744473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91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280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Индекс самоизоляции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-0,39697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0,287598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-0,23608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0,152784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0,295822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0,289284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-0,20183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0,246808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-0,27844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0,31865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-0,11521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-0,0188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-0,44886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-0,44886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91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280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Безработица_Все гео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-0,23334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0,550989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-0,02802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0,083356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-0,13718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0,168771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-0,21505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0,404827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-0,1486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0,501369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-0,42229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0,098231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-0,27273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-0,27273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0,619547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91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280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Гос праздники + НГ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-0,04832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0,024504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-0,01817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-0,09665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0,006782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0,196982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-0,04585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0,003018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-0,13356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-0,01512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-0,08314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-0,24889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-0,22189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-0,22189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0,101701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-0,01328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91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280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Созданные компании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0,399883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-0,50251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0,560456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-0,05121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-0,06848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-0,3597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0,329534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-0,29263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0,265521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-0,27491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0,171513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-0,13987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0,273001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0,273001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-0,6331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-0,49788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-0,02302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91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280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Ликвидированные компании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-0,41368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0,532509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-0,51826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0,061782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0,076017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0,367928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-0,3223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0,315983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-0,2838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0,321671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-0,20378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0,161299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-0,2807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-0,2807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0,687277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0,579452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0,030308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-0,99267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91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198"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Запросы Гугл Трендс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0,317586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-0,15198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0,405525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-0,01655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-0,10521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-0,2057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0,502468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-0,14594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0,193255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-0,11994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0,384175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0,069008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0,483507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0,483507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-0,56857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-0,40645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-0,2563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0,514551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-0,5322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918" marR="4918" marT="49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19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8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>
                <a:solidFill>
                  <a:schemeClr val="tx1"/>
                </a:solidFill>
              </a:rPr>
              <a:t>5. Мини-моделирование</a:t>
            </a:r>
            <a:endParaRPr lang="ru-RU" sz="3200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79512" y="1340768"/>
            <a:ext cx="8856984" cy="5328592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В связи с ограничениями в </a:t>
            </a:r>
            <a:r>
              <a:rPr lang="en-US" sz="1600" dirty="0" smtClean="0"/>
              <a:t>Microsoft Excel </a:t>
            </a:r>
            <a:r>
              <a:rPr lang="ru-RU" sz="1600" dirty="0" smtClean="0"/>
              <a:t>по количеству НП (до 16) уберем еще две НП.</a:t>
            </a:r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r>
              <a:rPr lang="ru-RU" sz="1600" dirty="0" smtClean="0"/>
              <a:t>В матрице подсвечены значения корреляции в пределах 0,6-1 (по модулю).</a:t>
            </a:r>
          </a:p>
          <a:p>
            <a:r>
              <a:rPr lang="ru-RU" sz="1600" dirty="0" smtClean="0"/>
              <a:t>Для регрессии исключим дополнительно НП «Интерес </a:t>
            </a:r>
            <a:r>
              <a:rPr lang="ru-RU" sz="1600" dirty="0"/>
              <a:t>к поиску работы» и «ООН/Радио/Транспорт/</a:t>
            </a:r>
            <a:r>
              <a:rPr lang="en-US" sz="1600" dirty="0"/>
              <a:t>D</a:t>
            </a:r>
            <a:r>
              <a:rPr lang="ru-RU" sz="1600" dirty="0"/>
              <a:t>ООН/</a:t>
            </a:r>
            <a:r>
              <a:rPr lang="en-US" sz="1600" dirty="0"/>
              <a:t>Digital/Indoor OTS</a:t>
            </a:r>
            <a:r>
              <a:rPr lang="ru-RU" sz="1600" dirty="0" smtClean="0"/>
              <a:t>».</a:t>
            </a:r>
          </a:p>
          <a:p>
            <a:endParaRPr lang="ru-RU" sz="1600" dirty="0"/>
          </a:p>
          <a:p>
            <a:r>
              <a:rPr lang="ru-RU" sz="1600" dirty="0" smtClean="0"/>
              <a:t>* НП – независимая переменная</a:t>
            </a:r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9955"/>
              </p:ext>
            </p:extLst>
          </p:nvPr>
        </p:nvGraphicFramePr>
        <p:xfrm>
          <a:off x="395536" y="1700809"/>
          <a:ext cx="8136910" cy="3130373"/>
        </p:xfrm>
        <a:graphic>
          <a:graphicData uri="http://schemas.openxmlformats.org/drawingml/2006/table">
            <a:tbl>
              <a:tblPr/>
              <a:tblGrid>
                <a:gridCol w="1146243"/>
                <a:gridCol w="382081"/>
                <a:gridCol w="382081"/>
                <a:gridCol w="382081"/>
                <a:gridCol w="382081"/>
                <a:gridCol w="382081"/>
                <a:gridCol w="382081"/>
                <a:gridCol w="382081"/>
                <a:gridCol w="382081"/>
                <a:gridCol w="382081"/>
                <a:gridCol w="382081"/>
                <a:gridCol w="382081"/>
                <a:gridCol w="495290"/>
                <a:gridCol w="382081"/>
                <a:gridCol w="382081"/>
                <a:gridCol w="382081"/>
                <a:gridCol w="382081"/>
                <a:gridCol w="382081"/>
                <a:gridCol w="382081"/>
              </a:tblGrid>
              <a:tr h="625164"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Google_performance_shows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Yandex_performance_shows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YouTube_shows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MyTarget_shows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Native_Roll_</a:t>
                      </a:r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охваты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IVI_</a:t>
                      </a:r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Показы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В_Рейтинги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ФБ_охваты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ВК_показы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Автобусы/Кинотеатры/Лифты/Метро 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OTS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ООН/Радио/Транспорт/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ООН/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Digital/Indoor OTS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Интерес к поиску работы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Интерес к бренду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Индекс самоизоляции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Безработица_Все гео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Гос праздники + НГ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Созданные компании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Запросы Гугл Трендс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2796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Google_performance_shows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796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Yandex_performance_shows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-0,10068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96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YouTube_shows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0,169145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-0,0651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96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MyTarget_shows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-0,03952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0,070514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0,069299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96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Native_Roll_</a:t>
                      </a:r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охваты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-0,10662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-0,04568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-0,04577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-0,05092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96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IVI_</a:t>
                      </a:r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Показы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-0,14419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0,206346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-0,18411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-0,09531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0,157055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96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В_Рейтинги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-0,03282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-0,18375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0,52856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0,131976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0,05797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-0,19104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96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ФБ_охваты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-0,03482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0,505899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0,090025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0,294387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-0,05519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-0,00263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-0,06087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96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ВК_показы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0,156368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0,007464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0,107545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0,008573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-0,11229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-0,19453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0,119223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0,036466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53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Автобусы/Кинотеатры/Лифты/Метро 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OTS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-0,17054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0,004191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-0,14342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-0,11097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0,03508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0,190232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0,013807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-0,05381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-0,25448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53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ООН/Радио/Транспорт/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ООН/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Digital/Indoor OTS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-0,14763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-0,14723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0,221358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0,123193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0,255954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-0,10275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0,634447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-0,13055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0,087645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-0,14537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96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Интерес к поиску работы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0,036289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0,341854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0,023713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0,112929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0,032453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-0,01727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-0,01751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0,067626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0,076359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-0,04099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-0,09719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96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Интерес к бренду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0,289302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0,056862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0,217255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-0,01893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-0,07573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-0,16171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0,274292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-0,09623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0,246285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-0,11626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0,114394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0,744473167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96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Индекс самоизоляции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-0,39697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0,287598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-0,23608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0,152784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0,295822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0,289284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-0,20183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0,246808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-0,27844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0,31865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-0,11521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-0,01880209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-0,44886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96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Безработица_Все гео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-0,23334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0,550989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-0,02802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0,083356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-0,13718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0,168771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-0,21505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0,404827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-0,1486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0,501369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-0,42229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0,098231278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-0,27273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0,619547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96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Гос праздники + НГ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-0,04832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0,024504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-0,01817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-0,09665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0,006782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0,196982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-0,04585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0,003018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-0,13356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-0,01512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-0,08314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-0,24889486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-0,22189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0,101701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-0,01328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96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Созданные компании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0,399883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-0,50251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0,560456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-0,05121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-0,06848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-0,3597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0,329534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-0,29263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0,265521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-0,27491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0,171513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-0,13986601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0,273001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-0,6331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-0,49788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-0,02302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96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Запросы Гугл </a:t>
                      </a:r>
                      <a:r>
                        <a:rPr lang="ru-RU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Трендс</a:t>
                      </a:r>
                      <a:endParaRPr lang="ru-R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0,317586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-0,15198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0,405525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-0,01655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-0,10521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-0,2057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0,502468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-0,14594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0,193255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-0,11994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0,384175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0,069008297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0,483507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-0,56857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-0,40645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-0,2563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0,514551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67" marR="5367" marT="53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5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1574</TotalTime>
  <Words>1950</Words>
  <Application>Microsoft Office PowerPoint</Application>
  <PresentationFormat>Экран (4:3)</PresentationFormat>
  <Paragraphs>1166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Ясность</vt:lpstr>
      <vt:lpstr>Тестовое задание</vt:lpstr>
      <vt:lpstr>1. Работа с данными на листе «Google»</vt:lpstr>
      <vt:lpstr>Презентация PowerPoint</vt:lpstr>
      <vt:lpstr>2. Работа с данными на листе «Vk»</vt:lpstr>
      <vt:lpstr>2. Работа с данными на листе «Vk» Анализ данных</vt:lpstr>
      <vt:lpstr>3. Работа с данными на листе «Радио»</vt:lpstr>
      <vt:lpstr>4. Сводная таблица показов </vt:lpstr>
      <vt:lpstr>5. Мини-моделирование</vt:lpstr>
      <vt:lpstr>5. Мини-моделирование</vt:lpstr>
      <vt:lpstr>5. Мини-моделирование Результат регрессионного анализа</vt:lpstr>
    </vt:vector>
  </TitlesOfParts>
  <Company>SPecialiST RePack &amp; SanBuild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21</cp:revision>
  <dcterms:created xsi:type="dcterms:W3CDTF">2021-04-21T11:49:25Z</dcterms:created>
  <dcterms:modified xsi:type="dcterms:W3CDTF">2021-04-22T14:03:44Z</dcterms:modified>
</cp:coreProperties>
</file>