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78" autoAdjust="0"/>
  </p:normalViewPr>
  <p:slideViewPr>
    <p:cSldViewPr snapToGrid="0">
      <p:cViewPr varScale="1">
        <p:scale>
          <a:sx n="111" d="100"/>
          <a:sy n="111" d="100"/>
        </p:scale>
        <p:origin x="16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91B-27B1-4BCE-8820-8B6E66ED0A6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0D0-EE45-47AC-B4A9-B76D197E6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91B-27B1-4BCE-8820-8B6E66ED0A6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0D0-EE45-47AC-B4A9-B76D197E6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65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91B-27B1-4BCE-8820-8B6E66ED0A6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0D0-EE45-47AC-B4A9-B76D197E6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20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91B-27B1-4BCE-8820-8B6E66ED0A6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0D0-EE45-47AC-B4A9-B76D197E6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0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91B-27B1-4BCE-8820-8B6E66ED0A6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0D0-EE45-47AC-B4A9-B76D197E6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23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91B-27B1-4BCE-8820-8B6E66ED0A6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0D0-EE45-47AC-B4A9-B76D197E6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43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91B-27B1-4BCE-8820-8B6E66ED0A6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0D0-EE45-47AC-B4A9-B76D197E6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60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91B-27B1-4BCE-8820-8B6E66ED0A6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0D0-EE45-47AC-B4A9-B76D197E6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70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91B-27B1-4BCE-8820-8B6E66ED0A6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0D0-EE45-47AC-B4A9-B76D197E6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09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91B-27B1-4BCE-8820-8B6E66ED0A6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0D0-EE45-47AC-B4A9-B76D197E6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37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291B-27B1-4BCE-8820-8B6E66ED0A6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0D0-EE45-47AC-B4A9-B76D197E6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4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ECFC9"/>
            </a:gs>
            <a:gs pos="80000">
              <a:schemeClr val="accent4">
                <a:lumMod val="60000"/>
                <a:lumOff val="40000"/>
              </a:schemeClr>
            </a:gs>
            <a:gs pos="62000">
              <a:schemeClr val="accent4">
                <a:lumMod val="20000"/>
                <a:lumOff val="80000"/>
              </a:schemeClr>
            </a:gs>
            <a:gs pos="46000">
              <a:srgbClr val="7ECFC9"/>
            </a:gs>
            <a:gs pos="100000">
              <a:schemeClr val="accent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291B-27B1-4BCE-8820-8B6E66ED0A6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60D0-EE45-47AC-B4A9-B76D197E6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49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567" y="3862290"/>
            <a:ext cx="9144001" cy="1527128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accent4">
                    <a:lumMod val="50000"/>
                  </a:schemeClr>
                </a:solidFill>
              </a:rPr>
              <a:t>Финансовая пирамида         или как не попасться на крючок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H="1" flipV="1">
            <a:off x="5357005" y="7249721"/>
            <a:ext cx="522876" cy="151743"/>
          </a:xfrm>
        </p:spPr>
        <p:txBody>
          <a:bodyPr>
            <a:normAutofit fontScale="25000" lnSpcReduction="20000"/>
          </a:bodyPr>
          <a:lstStyle/>
          <a:p>
            <a:pPr algn="l"/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43" y="1061550"/>
            <a:ext cx="3753582" cy="21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5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346" y="147295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ru-RU" sz="9600" dirty="0">
                <a:solidFill>
                  <a:schemeClr val="accent4">
                    <a:lumMod val="50000"/>
                  </a:schemeClr>
                </a:solidFill>
              </a:rPr>
              <a:t>Спасибо </a:t>
            </a:r>
            <a:br>
              <a:rPr lang="ru-RU" sz="9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ru-RU" sz="9600" dirty="0">
                <a:solidFill>
                  <a:schemeClr val="accent4">
                    <a:lumMod val="50000"/>
                  </a:schemeClr>
                </a:solidFill>
              </a:rPr>
              <a:t>за внимание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-1219"/>
          <a:stretch/>
        </p:blipFill>
        <p:spPr>
          <a:xfrm>
            <a:off x="2943225" y="3763109"/>
            <a:ext cx="3343275" cy="29102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Половина рамки 4"/>
          <p:cNvSpPr/>
          <p:nvPr/>
        </p:nvSpPr>
        <p:spPr>
          <a:xfrm>
            <a:off x="2216258" y="672946"/>
            <a:ext cx="929898" cy="635431"/>
          </a:xfrm>
          <a:prstGeom prst="halfFrame">
            <a:avLst/>
          </a:prstGeom>
          <a:solidFill>
            <a:srgbClr val="7030A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3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81948">
            <a:off x="4450819" y="2671889"/>
            <a:ext cx="4812501" cy="20212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129" y="1353888"/>
            <a:ext cx="51530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      Деньги — всеобщий эквивалент, служащий мерой стоимости любых товаров и услуг, способный непосредственно на них обмениваться.</a:t>
            </a:r>
            <a:r>
              <a:rPr lang="ru-RU" sz="2400" dirty="0"/>
              <a:t> 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В наше время они являются самым распространённым предметом и используются практически во всех сферах жизни.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      Они являются главным ресурсом, участвующем в обмане людей, целью, которую преследуют мошенники.</a:t>
            </a:r>
          </a:p>
        </p:txBody>
      </p:sp>
      <p:sp>
        <p:nvSpPr>
          <p:cNvPr id="7" name="Половина рамки 6"/>
          <p:cNvSpPr/>
          <p:nvPr/>
        </p:nvSpPr>
        <p:spPr>
          <a:xfrm>
            <a:off x="2665709" y="493462"/>
            <a:ext cx="929898" cy="635431"/>
          </a:xfrm>
          <a:prstGeom prst="halfFrame">
            <a:avLst/>
          </a:prstGeom>
          <a:solidFill>
            <a:srgbClr val="7030A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8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22" y="1467897"/>
            <a:ext cx="3117250" cy="311725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333500">
              <a:schemeClr val="accent1">
                <a:lumMod val="40000"/>
                <a:lumOff val="60000"/>
                <a:alpha val="40000"/>
              </a:schemeClr>
            </a:glow>
            <a:outerShdw blurRad="508000" dir="3600000" sx="81000" sy="81000" algn="ctr" rotWithShape="0">
              <a:srgbClr val="000000">
                <a:alpha val="43000"/>
              </a:srgbClr>
            </a:outerShdw>
            <a:reflection endPos="0" dist="50800" dir="5400000" sy="-100000" algn="bl" rotWithShape="0"/>
            <a:softEdge rad="685800"/>
          </a:effec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198" y="3026522"/>
            <a:ext cx="6283595" cy="435133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Узнать, что такое финансовая пирамида.</a:t>
            </a:r>
          </a:p>
          <a:p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Изучить виды финансовых пирамид.</a:t>
            </a:r>
          </a:p>
          <a:p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Рассмотреть наказания, предусмотренные. за создание финансовой пирамиды.</a:t>
            </a:r>
          </a:p>
          <a:p>
            <a:pPr lvl="0"/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Понять, как распознать финансовую пирамиду.</a:t>
            </a:r>
          </a:p>
          <a:p>
            <a:pPr lvl="0"/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Разобрать примеры финансовых пирамид.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1271796"/>
            <a:ext cx="1030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50000"/>
                  </a:schemeClr>
                </a:solidFill>
              </a:rPr>
              <a:t>Цель: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Цели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198" y="1795016"/>
            <a:ext cx="6020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Выявить опасность финансовых пирамид.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74777" y="2533680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50000"/>
                  </a:schemeClr>
                </a:solidFill>
              </a:rPr>
              <a:t>Задачи:</a:t>
            </a:r>
          </a:p>
        </p:txBody>
      </p:sp>
      <p:sp>
        <p:nvSpPr>
          <p:cNvPr id="10" name="Половина рамки 9"/>
          <p:cNvSpPr/>
          <p:nvPr/>
        </p:nvSpPr>
        <p:spPr>
          <a:xfrm>
            <a:off x="2499014" y="512127"/>
            <a:ext cx="929898" cy="635431"/>
          </a:xfrm>
          <a:prstGeom prst="halfFrame">
            <a:avLst/>
          </a:prstGeom>
          <a:solidFill>
            <a:srgbClr val="7030A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0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68000" detail="7"/>
                    </a14:imgEffect>
                    <a14:imgEffect>
                      <a14:sharpenSoften amount="5000"/>
                    </a14:imgEffect>
                    <a14:imgEffect>
                      <a14:colorTemperature colorTemp="5954"/>
                    </a14:imgEffect>
                    <a14:imgEffect>
                      <a14:saturation sat="96000"/>
                    </a14:imgEffect>
                    <a14:imgEffect>
                      <a14:brightnessContrast bright="13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4973" y="4126127"/>
            <a:ext cx="4083319" cy="2449991"/>
          </a:xfrm>
          <a:prstGeom prst="rect">
            <a:avLst/>
          </a:prstGeom>
          <a:effectLst>
            <a:outerShdw blurRad="698500" dir="5400000" sx="109000" sy="109000" algn="ctr" rotWithShape="0">
              <a:srgbClr val="000000">
                <a:alpha val="48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Финансовая пирамида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38167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        Это способ обеспечения дохода участникам структуры за счет постоянного привлечения денежных средств. Доход первым участникам пирамиды выплачивается за счет вкладов последующих участников. В большинстве случаев истинный источник получения дохода скрывается и декларируется вымышленный или малозначимый.</a:t>
            </a:r>
          </a:p>
        </p:txBody>
      </p:sp>
      <p:sp>
        <p:nvSpPr>
          <p:cNvPr id="5" name="Половина рамки 4"/>
          <p:cNvSpPr/>
          <p:nvPr/>
        </p:nvSpPr>
        <p:spPr>
          <a:xfrm>
            <a:off x="1628162" y="583931"/>
            <a:ext cx="929898" cy="635431"/>
          </a:xfrm>
          <a:prstGeom prst="halfFrame">
            <a:avLst/>
          </a:prstGeom>
          <a:solidFill>
            <a:srgbClr val="7030A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Признаки: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673" y="1949611"/>
            <a:ext cx="5989126" cy="43513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Необходимость вложения суммы денежных средств</a:t>
            </a:r>
          </a:p>
          <a:p>
            <a:pPr lvl="0"/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Обещание больших процентов и быстрого возврата вложенных денег</a:t>
            </a:r>
          </a:p>
          <a:p>
            <a:pPr lvl="0"/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Для того, чтобы получать выплаты, необходимо привлекать знакомых, друзей, чтобы они тоже вложили свои средства.</a:t>
            </a:r>
          </a:p>
          <a:p>
            <a:pPr lvl="0"/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Проект подается как «ноу-хау».</a:t>
            </a:r>
          </a:p>
          <a:p>
            <a:pPr lvl="0"/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Офис проекта оставляет желать лучшего для «суперуспешного» и «динамично развивающегося бизнеса».</a:t>
            </a:r>
          </a:p>
          <a:p>
            <a:endParaRPr lang="ru-RU" dirty="0"/>
          </a:p>
        </p:txBody>
      </p:sp>
      <p:sp>
        <p:nvSpPr>
          <p:cNvPr id="4" name="Половина рамки 3"/>
          <p:cNvSpPr/>
          <p:nvPr/>
        </p:nvSpPr>
        <p:spPr>
          <a:xfrm>
            <a:off x="3117554" y="564984"/>
            <a:ext cx="929898" cy="635430"/>
          </a:xfrm>
          <a:prstGeom prst="halfFrame">
            <a:avLst/>
          </a:prstGeom>
          <a:solidFill>
            <a:srgbClr val="7030A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23"/>
                    </a14:imgEffect>
                    <a14:imgEffect>
                      <a14:saturation sat="1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746292"/>
            <a:ext cx="2514002" cy="24480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368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Классификация: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2070847"/>
            <a:ext cx="5860942" cy="4106116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chemeClr val="accent4">
                    <a:lumMod val="50000"/>
                  </a:schemeClr>
                </a:solidFill>
              </a:rPr>
              <a:t>Одноуровневые финансовые пирамиды</a:t>
            </a:r>
          </a:p>
          <a:p>
            <a:endParaRPr lang="ru-RU" b="1" u="sng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ru-RU" b="1" u="sng" dirty="0">
                <a:solidFill>
                  <a:schemeClr val="accent4">
                    <a:lumMod val="50000"/>
                  </a:schemeClr>
                </a:solidFill>
              </a:rPr>
              <a:t>Многоуровневые финансовые пирамиды</a:t>
            </a:r>
          </a:p>
          <a:p>
            <a:pPr marL="0" indent="0">
              <a:buNone/>
            </a:pPr>
            <a:endParaRPr lang="ru-RU" b="1" u="sng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ru-RU" b="1" u="sng" dirty="0">
                <a:solidFill>
                  <a:schemeClr val="accent4">
                    <a:lumMod val="50000"/>
                  </a:schemeClr>
                </a:solidFill>
              </a:rPr>
              <a:t>Матричные финансовые пирамиды</a:t>
            </a:r>
          </a:p>
          <a:p>
            <a:endParaRPr lang="ru-RU" dirty="0"/>
          </a:p>
        </p:txBody>
      </p:sp>
      <p:sp>
        <p:nvSpPr>
          <p:cNvPr id="4" name="Половина рамки 3"/>
          <p:cNvSpPr/>
          <p:nvPr/>
        </p:nvSpPr>
        <p:spPr>
          <a:xfrm>
            <a:off x="2460567" y="546074"/>
            <a:ext cx="929898" cy="635431"/>
          </a:xfrm>
          <a:prstGeom prst="halfFrame">
            <a:avLst/>
          </a:prstGeom>
          <a:solidFill>
            <a:srgbClr val="7030A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22" y="1690689"/>
            <a:ext cx="1945679" cy="18753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42" y="3566087"/>
            <a:ext cx="1985967" cy="17965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583" y="4891650"/>
            <a:ext cx="2379959" cy="178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2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679" y="2461055"/>
            <a:ext cx="2849671" cy="28496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270000" dist="508000" dir="4920000" sx="121000" sy="121000" rotWithShape="0">
              <a:srgbClr val="000000">
                <a:alpha val="78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Критерии: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694" y="1451552"/>
            <a:ext cx="5586171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1. Обещание очень высокой доходности.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2. Гарантия доходности.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3. Отсутствие лицензии на привлечение денежных средств.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4. Отсутствие какой-либо информации о финансовом положении организации.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5. Выплаты одним участникам из взносов других участников.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6. Нет собственных основных средств.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 7. Нет точного определения деятельности организации.</a:t>
            </a:r>
          </a:p>
        </p:txBody>
      </p:sp>
      <p:sp>
        <p:nvSpPr>
          <p:cNvPr id="5" name="Половина рамки 4"/>
          <p:cNvSpPr/>
          <p:nvPr/>
        </p:nvSpPr>
        <p:spPr>
          <a:xfrm>
            <a:off x="3142211" y="554387"/>
            <a:ext cx="929898" cy="635431"/>
          </a:xfrm>
          <a:prstGeom prst="halfFrame">
            <a:avLst/>
          </a:prstGeom>
          <a:solidFill>
            <a:srgbClr val="7030A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25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 rot="3132490">
            <a:off x="883264" y="3398860"/>
            <a:ext cx="2156822" cy="2506654"/>
          </a:xfrm>
          <a:prstGeom prst="ellipse">
            <a:avLst/>
          </a:prstGeom>
          <a:noFill/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Наказание за организацию финансовой пирамиды</a:t>
            </a:r>
          </a:p>
        </p:txBody>
      </p:sp>
      <p:sp>
        <p:nvSpPr>
          <p:cNvPr id="5" name="Овал 4"/>
          <p:cNvSpPr/>
          <p:nvPr/>
        </p:nvSpPr>
        <p:spPr>
          <a:xfrm rot="3132490">
            <a:off x="953145" y="3462596"/>
            <a:ext cx="2030278" cy="2371240"/>
          </a:xfrm>
          <a:prstGeom prst="ellipse">
            <a:avLst/>
          </a:prstGeom>
          <a:noFill/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ловина рамки 3"/>
          <p:cNvSpPr/>
          <p:nvPr/>
        </p:nvSpPr>
        <p:spPr>
          <a:xfrm>
            <a:off x="1038386" y="230190"/>
            <a:ext cx="929898" cy="635431"/>
          </a:xfrm>
          <a:prstGeom prst="halfFrame">
            <a:avLst/>
          </a:prstGeom>
          <a:solidFill>
            <a:srgbClr val="7030A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051782" y="3770525"/>
            <a:ext cx="390525" cy="342900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319168" y="3609764"/>
            <a:ext cx="390525" cy="342900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614859" y="3520384"/>
            <a:ext cx="390525" cy="342900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97944" y="3407888"/>
            <a:ext cx="443017" cy="339532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225957" y="3266864"/>
            <a:ext cx="390525" cy="342900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477293" y="3075677"/>
            <a:ext cx="390525" cy="342900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11744" y="3064988"/>
            <a:ext cx="390525" cy="342900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 rot="6852596">
            <a:off x="5656193" y="2218901"/>
            <a:ext cx="2030278" cy="2371240"/>
          </a:xfrm>
          <a:prstGeom prst="ellipse">
            <a:avLst/>
          </a:prstGeom>
          <a:noFill/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 rot="17502615">
            <a:off x="5592920" y="2151193"/>
            <a:ext cx="2156822" cy="2506654"/>
          </a:xfrm>
          <a:prstGeom prst="ellipse">
            <a:avLst/>
          </a:prstGeom>
          <a:noFill/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5039861" y="2920278"/>
            <a:ext cx="390525" cy="342900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 rot="3535515">
            <a:off x="2530635" y="3765019"/>
            <a:ext cx="1095999" cy="375291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 rot="6419216">
            <a:off x="4849532" y="2767143"/>
            <a:ext cx="1095999" cy="375291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2909389" y="3701780"/>
            <a:ext cx="219075" cy="2501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320848" y="2616657"/>
            <a:ext cx="219075" cy="25014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 rot="19724910">
            <a:off x="3073635" y="3905401"/>
            <a:ext cx="109538" cy="2680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 rot="1073454">
            <a:off x="5315173" y="2829160"/>
            <a:ext cx="109538" cy="2680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7120" y="1827301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Статья 172.2 Уголовного кодекса Российской Федерации, предусматривает ответственность за организацию финансовых пирамид.</a:t>
            </a:r>
          </a:p>
          <a:p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Если удалось привлечь более 1,5 млн. руб. – штраф в размере до 1 млн. руб., принудительные работы, либо лишение на срок до 4 лет.</a:t>
            </a:r>
          </a:p>
          <a:p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Если удалось привлечь более 6 млн. руб. -                штраф в размере до 1,5 млн. руб., принудительные работы, либо лишение свободы на срок до 6 лет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18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Выводы и рекомендации: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ru-RU" sz="2600" dirty="0">
                <a:solidFill>
                  <a:schemeClr val="accent4">
                    <a:lumMod val="50000"/>
                  </a:schemeClr>
                </a:solidFill>
              </a:rPr>
              <a:t>Таким образом, финансовая пирамида – это способ обеспечения дохода участникам структуры за счет постоянного привлечения денежных средств. Доход первым участникам пирамиды выплачивается за счет вкладов последующих участников. </a:t>
            </a:r>
          </a:p>
          <a:p>
            <a:endParaRPr lang="ru-RU" sz="26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ru-RU" sz="2600" dirty="0">
                <a:solidFill>
                  <a:schemeClr val="accent4">
                    <a:lumMod val="50000"/>
                  </a:schemeClr>
                </a:solidFill>
              </a:rPr>
              <a:t>Важно, перед вложением своих денег в какие-либо организации, рекомендуем вам внимательно ознакомиться с организацией и проанализировать ее с помощью критериев, которые позволяют распознать финансовую пирамиду. Берегите себя.</a:t>
            </a:r>
          </a:p>
        </p:txBody>
      </p:sp>
      <p:sp>
        <p:nvSpPr>
          <p:cNvPr id="4" name="Половина рамки 3"/>
          <p:cNvSpPr/>
          <p:nvPr/>
        </p:nvSpPr>
        <p:spPr>
          <a:xfrm>
            <a:off x="418454" y="509159"/>
            <a:ext cx="929898" cy="635431"/>
          </a:xfrm>
          <a:prstGeom prst="halfFrame">
            <a:avLst/>
          </a:prstGeom>
          <a:solidFill>
            <a:srgbClr val="7030A0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6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424</Words>
  <Application>Microsoft Office PowerPoint</Application>
  <PresentationFormat>Экран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Финансовая пирамида         или как не попасться на крючок</vt:lpstr>
      <vt:lpstr>Актуальность</vt:lpstr>
      <vt:lpstr>Цели и задачи</vt:lpstr>
      <vt:lpstr>Финансовая пирамида </vt:lpstr>
      <vt:lpstr>Признаки:</vt:lpstr>
      <vt:lpstr>Классификация:</vt:lpstr>
      <vt:lpstr>Критерии:</vt:lpstr>
      <vt:lpstr>Наказание за организацию финансовой пирамиды</vt:lpstr>
      <vt:lpstr>Выводы и рекомендации:</vt:lpstr>
      <vt:lpstr>Спасибо 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Финансовая пирамида</dc:title>
  <dc:creator>la</dc:creator>
  <cp:lastModifiedBy>Александр Корняев</cp:lastModifiedBy>
  <cp:revision>23</cp:revision>
  <dcterms:created xsi:type="dcterms:W3CDTF">2021-04-26T08:51:15Z</dcterms:created>
  <dcterms:modified xsi:type="dcterms:W3CDTF">2022-01-30T12:26:21Z</dcterms:modified>
</cp:coreProperties>
</file>