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C533-CA58-47C8-B4EF-6F7E5A33C29B}" type="datetimeFigureOut">
              <a:rPr lang="ru-RU" smtClean="0"/>
              <a:pPr/>
              <a:t>03.12.2023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7C569-251F-4D01-9A79-A354B498A9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270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5BB-A2AB-4F37-9A38-C933400D8930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D349-0299-424A-B0C6-1213676960E8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2C0-B2E0-412A-B673-1A2881D2F65A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E3AE-EB3F-4F19-ABC8-AE994095F0D6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832F-FF04-4357-9EC4-011478892DFF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F814-5BE4-4AFB-B363-1620FB6AC16F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EB7B-A3A2-439B-8630-946B185723D0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B650-D17F-4F08-AA97-0B2A5F995DC6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1589-A073-463E-BB27-ED6338058147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6B7D-D9E1-417B-9F9C-B3C6229E1275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3160-7C05-4687-9D08-E57E837052FE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9AC5-77A3-40E1-ABDA-4317888EA3F6}" type="datetime1">
              <a:rPr lang="ru-RU" smtClean="0"/>
              <a:pPr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0" y="1928802"/>
            <a:ext cx="8892480" cy="273630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Результаты выполнения задания междисциплинарного проекта по дисциплине:</a:t>
            </a:r>
            <a:br>
              <a:rPr lang="ru-RU" sz="2000" b="1" dirty="0" smtClean="0"/>
            </a:br>
            <a:r>
              <a:rPr lang="ru-RU" sz="2000" b="1" dirty="0" smtClean="0">
                <a:solidFill>
                  <a:srgbClr val="FF0000"/>
                </a:solidFill>
              </a:rPr>
              <a:t/>
            </a:r>
            <a:br>
              <a:rPr lang="ru-RU" sz="2000" b="1" dirty="0" smtClean="0">
                <a:solidFill>
                  <a:srgbClr val="FF0000"/>
                </a:solidFill>
              </a:rPr>
            </a:br>
            <a:r>
              <a:rPr lang="ru-RU" sz="2000" b="1" dirty="0" smtClean="0"/>
              <a:t>«Моделирование бизнес-процессов»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8056984" cy="172819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Студент группы П-21: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Шатохин</a:t>
            </a:r>
            <a:r>
              <a:rPr lang="ru-RU" sz="2000" b="1" dirty="0" smtClean="0">
                <a:solidFill>
                  <a:schemeClr val="tx1"/>
                </a:solidFill>
              </a:rPr>
              <a:t> А.А.</a:t>
            </a:r>
          </a:p>
          <a:p>
            <a:pPr indent="3943350" algn="l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</a:p>
          <a:p>
            <a:pPr indent="4933950" algn="l"/>
            <a:r>
              <a:rPr lang="ru-RU" sz="2000" dirty="0" smtClean="0">
                <a:solidFill>
                  <a:schemeClr val="tx1"/>
                </a:solidFill>
              </a:rPr>
              <a:t>к.т.н., доц. Соколова Н. Ю.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400" cap="all" dirty="0" smtClean="0"/>
              <a:t>Национальный исследовательский университет «МИЭТ»</a:t>
            </a:r>
            <a:endParaRPr lang="ru-RU" sz="1400" dirty="0" smtClean="0"/>
          </a:p>
          <a:p>
            <a:pPr algn="ctr"/>
            <a:r>
              <a:rPr lang="ru-RU" sz="1400" cap="all" dirty="0" smtClean="0"/>
              <a:t> Институт Системной и программной инженерии и информационных </a:t>
            </a:r>
            <a:r>
              <a:rPr lang="ru-RU" sz="1400" cap="all" dirty="0" err="1" smtClean="0"/>
              <a:t>теХнологий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00746" y="6308003"/>
            <a:ext cx="131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Москва 2023</a:t>
            </a:r>
            <a:endParaRPr lang="ru-RU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выполнения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уточнены процессы деятельности бассейна;</a:t>
            </a:r>
          </a:p>
          <a:p>
            <a:r>
              <a:rPr lang="ru-RU" dirty="0" smtClean="0"/>
              <a:t>разработана организационная концепция компании «</a:t>
            </a:r>
            <a:r>
              <a:rPr lang="ru-RU" dirty="0" err="1" smtClean="0"/>
              <a:t>Басейн</a:t>
            </a:r>
            <a:r>
              <a:rPr lang="ru-RU" dirty="0" smtClean="0"/>
              <a:t>»;</a:t>
            </a:r>
          </a:p>
          <a:p>
            <a:r>
              <a:rPr lang="ru-RU" dirty="0" smtClean="0"/>
              <a:t>разработана модель бизнес-процессов </a:t>
            </a:r>
            <a:r>
              <a:rPr lang="ru-RU" dirty="0" smtClean="0"/>
              <a:t>предметной области;</a:t>
            </a:r>
            <a:endParaRPr lang="ru-RU" dirty="0" smtClean="0"/>
          </a:p>
          <a:p>
            <a:r>
              <a:rPr lang="ru-RU" dirty="0" smtClean="0"/>
              <a:t>дано описание бизнес-процессов о платных услугах, об оформлении абонемента;</a:t>
            </a:r>
          </a:p>
          <a:p>
            <a:r>
              <a:rPr lang="ru-RU" dirty="0" smtClean="0"/>
              <a:t>разработана схема БД;</a:t>
            </a:r>
          </a:p>
          <a:p>
            <a:r>
              <a:rPr lang="ru-RU" dirty="0" smtClean="0"/>
              <a:t>дано описание таблиц БД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2809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Бассейн предоставляет услуги населению. Возможно разовое посещение бассейна (может быть на несколько раз) или по абонементу на несколько занятий.</a:t>
            </a:r>
          </a:p>
          <a:p>
            <a:r>
              <a:rPr lang="ru-RU" dirty="0" smtClean="0"/>
              <a:t>   Для организации занятий в бассейне ведется учет тренеров, их личных данных и каждые полгода составляется расписание занятий на основе пожеланий тренеров.</a:t>
            </a:r>
          </a:p>
          <a:p>
            <a:r>
              <a:rPr lang="ru-RU" dirty="0" smtClean="0"/>
              <a:t>   Для посещения бассейна клиент должен принести справку от врача, которая фиксируется у менеджера. Справка действительна 6 месяцев с момента выдачи. Менеджер заносит данную информацию к себе в книгу учета. Посещение бассейна платное. Стоимость отличается для различных категорий (групп здоровья, спортивных групп, инвалидов). Количество человек одновременно находящихся в бассейне не может быть больше 30. Это необходимо учитывать при оформлении абонемента или разового посещения бассейна.</a:t>
            </a:r>
          </a:p>
          <a:p>
            <a:r>
              <a:rPr lang="ru-RU" dirty="0" smtClean="0"/>
              <a:t>   Каждую группу сопровождает тренер в соответствии с составленным расписанием.</a:t>
            </a:r>
          </a:p>
          <a:p>
            <a:r>
              <a:rPr lang="ru-RU" dirty="0" smtClean="0"/>
              <a:t>   Клиент бассейна может записаться в одну из групп, выбрав время и/или тренера. Либо выбрав время на разовое посещение бассейна.</a:t>
            </a:r>
          </a:p>
          <a:p>
            <a:r>
              <a:rPr lang="ru-RU" dirty="0" smtClean="0"/>
              <a:t>   Менеджер ежемесячно формирует сводную информацию о количестве посетивших бассейн, о проведенных тренировках тренерами групп.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Организационная концепция бассейна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 descr="оргструктур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58488"/>
            <a:ext cx="9144000" cy="35410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модель бассейна</a:t>
            </a:r>
            <a:endParaRPr lang="ru-RU" dirty="0"/>
          </a:p>
        </p:txBody>
      </p:sp>
      <p:pic>
        <p:nvPicPr>
          <p:cNvPr id="5" name="Содержимое 4" descr="конт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9744" y="1600200"/>
            <a:ext cx="7284513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бизнес-процесса «Деятельность бассейна»</a:t>
            </a:r>
            <a:endParaRPr lang="ru-RU" dirty="0"/>
          </a:p>
        </p:txBody>
      </p:sp>
      <p:pic>
        <p:nvPicPr>
          <p:cNvPr id="5" name="Содержимое 4" descr="конт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0426"/>
            <a:ext cx="8229600" cy="43055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Процессная модель компании «Бассейн»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9552" y="1556792"/>
          <a:ext cx="8208912" cy="4789307"/>
        </p:xfrm>
        <a:graphic>
          <a:graphicData uri="http://schemas.openxmlformats.org/drawingml/2006/table">
            <a:tbl>
              <a:tblPr/>
              <a:tblGrid>
                <a:gridCol w="561649"/>
                <a:gridCol w="878511"/>
                <a:gridCol w="1656184"/>
                <a:gridCol w="1080120"/>
                <a:gridCol w="1080120"/>
                <a:gridCol w="1008112"/>
                <a:gridCol w="936104"/>
                <a:gridCol w="1008112"/>
              </a:tblGrid>
              <a:tr h="165911">
                <a:tc>
                  <a:txBody>
                    <a:bodyPr/>
                    <a:lstStyle/>
                    <a:p>
                      <a:endParaRPr lang="ru-RU" sz="1000">
                        <a:latin typeface="Calibri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Бизнес-процессы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Автоматизация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Подразделения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7026">
                <a:tc>
                  <a:txBody>
                    <a:bodyPr/>
                    <a:lstStyle/>
                    <a:p>
                      <a:endParaRPr lang="ru-RU" sz="1000">
                        <a:latin typeface="Calibri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БП первого уровня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БП второго уровня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Отдел кадров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Бухгалтерия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Офис продаж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Тренерский штаб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5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Обеспечивающие процессы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Составление расписания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Подбор свободных тренеров на полгода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Оценка количества групп в одно время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Составление итогового расписаниия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15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Основные процессы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Работа с абонементом клиента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Оценка свободных мест на определенное время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Составление договора об оказании платных услуг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Оформление абонемента или пропуска на разовое посещение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0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Процессы управления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Проведение занятия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9374" marR="293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описания бизнес-процесса «оформление абонемента»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556792"/>
          <a:ext cx="8640960" cy="521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559296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Название процесса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Оформление абонемента или пропуска на разовое посещение</a:t>
                      </a:r>
                      <a:endParaRPr lang="ru-RU" sz="11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Краткое описание процесса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Менеджер составляет абонемент или пропуск на разовое посещение по шаблону. После этого менеджер формирует отчет о количестве посещений и оформленных абонементов.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Цель процесса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Управление абонементами и их оформлением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Владелец процесса (тот кто может изменить процесс)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Дирекция бассейна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Ресурсы процесса (входы)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информация об оплате, информация о посетителях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Поставщики процесса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Бухгалтер, менеджер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Результаты процесса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отчёты об оплате, посещении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Клиенты процесса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Клиент, тренер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Показатели процесса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Количество сформированных заказов, количество обратившихся клиентов, средний чек, число обслуживаемых клиентов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Исполнители процесса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Менеджер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Трудоемкость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15 минут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Длительность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Каждый день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Среднее количество повторений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Ежедневно в течение рабочей недели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ru-RU" dirty="0" smtClean="0"/>
              <a:t>БД для бассейна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0670" y="1412776"/>
            <a:ext cx="7002661" cy="5017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таблиц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5475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Таблица 2. Сущность "Сотрудник"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1560" y="2276872"/>
          <a:ext cx="756084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/>
                <a:gridCol w="1944216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Атрибут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Тип данных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Пояснение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 pitchFamily="18" charset="0"/>
                          <a:cs typeface="Times New Roman" pitchFamily="18" charset="0"/>
                        </a:rPr>
                        <a:t>ИД_Сотрудник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Счетчик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Фамилия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Строка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Строка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Отчество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Строка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ИД_Отдел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Ссылка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Строка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537</Words>
  <Application>Microsoft Office PowerPoint</Application>
  <PresentationFormat>Экран (4:3)</PresentationFormat>
  <Paragraphs>144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Результаты выполнения задания междисциплинарного проекта по дисциплине:  «Моделирование бизнес-процессов» </vt:lpstr>
      <vt:lpstr>Задание</vt:lpstr>
      <vt:lpstr>Организационная концепция бассейна</vt:lpstr>
      <vt:lpstr>Контекстная модель бассейна</vt:lpstr>
      <vt:lpstr>Модель бизнес-процесса «Деятельность бассейна»</vt:lpstr>
      <vt:lpstr>Процессная модель компании «Бассейн»</vt:lpstr>
      <vt:lpstr>Пример описания бизнес-процесса «оформление абонемента»</vt:lpstr>
      <vt:lpstr>Схема БД для бассейна</vt:lpstr>
      <vt:lpstr>Описание таблиц БД</vt:lpstr>
      <vt:lpstr>Результаты выполнения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процессов учета на основе структурного и объектно-ориентированного подходов для автоматизированной информационной системы компании по производству печатной продукции</dc:title>
  <dc:creator>Ирина</dc:creator>
  <cp:lastModifiedBy>Александр Шатохин</cp:lastModifiedBy>
  <cp:revision>64</cp:revision>
  <dcterms:created xsi:type="dcterms:W3CDTF">2016-04-16T05:13:31Z</dcterms:created>
  <dcterms:modified xsi:type="dcterms:W3CDTF">2023-12-03T16:06:08Z</dcterms:modified>
</cp:coreProperties>
</file>