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72" r:id="rId4"/>
    <p:sldId id="268" r:id="rId5"/>
    <p:sldId id="258" r:id="rId6"/>
    <p:sldId id="260" r:id="rId7"/>
    <p:sldId id="261" r:id="rId8"/>
    <p:sldId id="263" r:id="rId9"/>
    <p:sldId id="269" r:id="rId10"/>
    <p:sldId id="270" r:id="rId11"/>
    <p:sldId id="271" r:id="rId12"/>
    <p:sldId id="265" r:id="rId13"/>
    <p:sldId id="267" r:id="rId14"/>
  </p:sldIdLst>
  <p:sldSz cx="9144000" cy="6858000" type="screen4x3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>
      <p:cViewPr varScale="1">
        <p:scale>
          <a:sx n="91" d="100"/>
          <a:sy n="91" d="100"/>
        </p:scale>
        <p:origin x="-120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5110C2D4-3B3F-4533-BC0C-B12B214087B8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62AA8666-9136-4E1F-A94E-54F060B1F2A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A0CE-C28F-4669-83E8-36317ECD16B1}" type="datetime1">
              <a:rPr lang="ru-RU" smtClean="0"/>
              <a:pPr/>
              <a:t>10.05.2024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7FE-A679-4C8F-B1CA-60621E1935C1}" type="datetime1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86AB-5A88-4409-BDC6-1DBA5A13C1CA}" type="datetime1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9CF3-D192-4395-942D-B35203FA06A7}" type="datetime1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B367-07B7-4DF6-939B-3682989008FC}" type="datetime1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5F4-4936-4E11-866C-CE842388EC46}" type="datetime1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E66-CC3C-42D9-8550-6714848DC9F0}" type="datetime1">
              <a:rPr lang="ru-RU" smtClean="0"/>
              <a:pPr/>
              <a:t>10.05.2024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F90E-0CD8-4BFF-BF47-4E207E93FB23}" type="datetime1">
              <a:rPr lang="ru-RU" smtClean="0"/>
              <a:pPr/>
              <a:t>10.05.2024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6462-F72A-4330-8FAD-CE4689F0DD78}" type="datetime1">
              <a:rPr lang="ru-RU" smtClean="0"/>
              <a:pPr/>
              <a:t>10.05.2024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7D9F-22FD-4437-82EC-6E39E6812ACD}" type="datetime1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2519B88-157B-409A-94B9-AF3CB31A67BA}" type="datetime1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1F1F181-70EF-4489-AAE6-A61EF7B52265}" type="datetime1">
              <a:rPr lang="ru-RU" smtClean="0"/>
              <a:pPr/>
              <a:t>10.05.2024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851648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 этапа междисциплинарного проекта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8423944" cy="79208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Дисциплина: «Проектирование информационных систем»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39552" y="5229200"/>
            <a:ext cx="8423944" cy="100811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 П-21: </a:t>
            </a:r>
            <a:r>
              <a:rPr kumimoji="0" lang="ru-RU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Шатохин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Александр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ru-RU" sz="2600" dirty="0" smtClean="0"/>
              <a:t>Преподаватель: к.т.н., доц. Соколова Н.Ю.</a:t>
            </a:r>
            <a:endParaRPr kumimoji="0" lang="ru-RU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63093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2024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Федеральное государственное автономное образовательное учреждение</a:t>
            </a:r>
            <a:br>
              <a:rPr lang="ru-RU" b="1" dirty="0" smtClean="0"/>
            </a:br>
            <a:r>
              <a:rPr lang="ru-RU" b="1" dirty="0" smtClean="0"/>
              <a:t>высшего образования «Национальный исследовательский университет</a:t>
            </a:r>
            <a:br>
              <a:rPr lang="ru-RU" b="1" dirty="0" smtClean="0"/>
            </a:br>
            <a:r>
              <a:rPr lang="ru-RU" b="1" dirty="0" smtClean="0"/>
              <a:t>«Московский институт электронной техники»</a:t>
            </a:r>
            <a:endParaRPr lang="ru-RU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496944" cy="122413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Модель деятельности прецедента «Работа со справкой клиента</a:t>
            </a:r>
            <a:r>
              <a:rPr lang="ru-RU" sz="3600" dirty="0" smtClean="0"/>
              <a:t>» ИС «Бассейн»</a:t>
            </a:r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5418" y="1412776"/>
            <a:ext cx="5653165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9512" y="116632"/>
            <a:ext cx="8712968" cy="576064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Архитектура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ИС «Бассейн»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704" y="1107260"/>
            <a:ext cx="7652593" cy="53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507288" cy="432048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Проект графического пользовательского </a:t>
            </a:r>
            <a:r>
              <a:rPr lang="ru-RU" sz="2800" dirty="0" smtClean="0"/>
              <a:t>интерфейса ИС «Бассейн»</a:t>
            </a:r>
            <a:endParaRPr lang="ru-RU" sz="28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792088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99856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описаны бизнес-процессы «как будет в ИС» (представление бизнес-процессов после автоматизации); </a:t>
            </a:r>
          </a:p>
          <a:p>
            <a:pPr lvl="0"/>
            <a:r>
              <a:rPr lang="ru-RU" dirty="0" smtClean="0"/>
              <a:t>сформированы требования к ИС; </a:t>
            </a:r>
          </a:p>
          <a:p>
            <a:pPr lvl="0"/>
            <a:r>
              <a:rPr lang="ru-RU" dirty="0" smtClean="0"/>
              <a:t>разработано техническое задание; </a:t>
            </a:r>
          </a:p>
          <a:p>
            <a:pPr lvl="0"/>
            <a:r>
              <a:rPr lang="ru-RU" dirty="0" smtClean="0"/>
              <a:t>осуществлено проектирования на языке </a:t>
            </a:r>
            <a:r>
              <a:rPr lang="en-GB" dirty="0" smtClean="0"/>
              <a:t>UML</a:t>
            </a:r>
            <a:r>
              <a:rPr lang="ru-RU" dirty="0" smtClean="0"/>
              <a:t>; </a:t>
            </a:r>
          </a:p>
          <a:p>
            <a:pPr lvl="0"/>
            <a:r>
              <a:rPr lang="ru-RU" dirty="0" smtClean="0"/>
              <a:t>была создана модель графического пользовательского интерфейса; </a:t>
            </a:r>
          </a:p>
          <a:p>
            <a:pPr lvl="0"/>
            <a:r>
              <a:rPr lang="ru-RU" dirty="0" smtClean="0"/>
              <a:t>подготовлена пояснительная записка.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524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Задание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537" y="836712"/>
            <a:ext cx="86409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Вариант №19</a:t>
            </a:r>
          </a:p>
          <a:p>
            <a:r>
              <a:rPr lang="ru-RU" dirty="0" smtClean="0">
                <a:latin typeface="+mj-lt"/>
              </a:rPr>
              <a:t>    Бассейн предоставляет услуги населению. Возможно разовое посещение бассейна (может быть на несколько раз) или по абонементу на несколько занятий.</a:t>
            </a:r>
          </a:p>
          <a:p>
            <a:r>
              <a:rPr lang="ru-RU" dirty="0" smtClean="0">
                <a:latin typeface="+mj-lt"/>
              </a:rPr>
              <a:t>    Для организации занятий в бассейне ведется учет тренеров, их личных данных и каждые полгода составляется расписание занятий на основе пожеланий тренеров.</a:t>
            </a:r>
          </a:p>
          <a:p>
            <a:r>
              <a:rPr lang="ru-RU" dirty="0" smtClean="0">
                <a:latin typeface="+mj-lt"/>
              </a:rPr>
              <a:t>Для посещения бассейна клиент должен принести справку от врача, которая фиксируется у менеджера. Справка действительна 6 месяцев с момента выдачи. Менеджер заносит данную информацию к себе в книгу учета. Посещение бассейна платное. Стоимость отличается для различных категорий (групп здоровья, спортивных групп, инвалидов). Количество человек одновременно находящихся в бассейне не может быть больше 30. Это необходимо учитывать при оформлении абонемента или разового посещения бассейна.</a:t>
            </a:r>
          </a:p>
          <a:p>
            <a:r>
              <a:rPr lang="ru-RU" dirty="0" smtClean="0">
                <a:latin typeface="+mj-lt"/>
              </a:rPr>
              <a:t>    Каждую группу сопровождает тренер в соответствии с составленным расписанием.</a:t>
            </a:r>
          </a:p>
          <a:p>
            <a:r>
              <a:rPr lang="ru-RU" dirty="0" smtClean="0">
                <a:latin typeface="+mj-lt"/>
              </a:rPr>
              <a:t>Клиент бассейна может записаться в одну из групп, выбрав время и/или тренера.</a:t>
            </a:r>
          </a:p>
          <a:p>
            <a:r>
              <a:rPr lang="ru-RU" dirty="0" smtClean="0">
                <a:latin typeface="+mj-lt"/>
              </a:rPr>
              <a:t>Либо выбрав время на разовое посещение бассейна.</a:t>
            </a:r>
          </a:p>
          <a:p>
            <a:r>
              <a:rPr lang="ru-RU" dirty="0" smtClean="0">
                <a:latin typeface="+mj-lt"/>
              </a:rPr>
              <a:t>    Менеджер ежемесячно формирует сводную информацию о количестве посетивших бассейн, о проведенных тренировках тренерами групп.</a:t>
            </a:r>
            <a:endParaRPr lang="ru-RU" dirty="0">
              <a:latin typeface="+mj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Цель работы</a:t>
            </a:r>
            <a:r>
              <a:rPr lang="ru-RU" dirty="0" smtClean="0"/>
              <a:t>: </a:t>
            </a:r>
          </a:p>
          <a:p>
            <a:r>
              <a:rPr lang="ru-RU" dirty="0" smtClean="0"/>
              <a:t>проектирование ИС (информационной системы), предназначенной для автоматизации процессов работы с клиентами, оформления абонементов Бассейна.</a:t>
            </a:r>
          </a:p>
          <a:p>
            <a:pPr marL="0" indent="0">
              <a:buNone/>
            </a:pPr>
            <a:r>
              <a:rPr lang="ru-RU" b="1" dirty="0" smtClean="0"/>
              <a:t>Задачи работы</a:t>
            </a:r>
            <a:r>
              <a:rPr lang="ru-RU" dirty="0" smtClean="0"/>
              <a:t>:</a:t>
            </a:r>
          </a:p>
          <a:p>
            <a:pPr lvl="0"/>
            <a:r>
              <a:rPr lang="ru-RU" dirty="0" smtClean="0"/>
              <a:t> анализ существующих решений поставленной задачи;</a:t>
            </a:r>
          </a:p>
          <a:p>
            <a:pPr lvl="0"/>
            <a:r>
              <a:rPr lang="ru-RU" dirty="0" smtClean="0"/>
              <a:t> анализ бизнес-процессов предметной области;</a:t>
            </a:r>
          </a:p>
          <a:p>
            <a:pPr lvl="0"/>
            <a:r>
              <a:rPr lang="ru-RU" dirty="0" smtClean="0"/>
              <a:t> формирование требований к системе;</a:t>
            </a:r>
          </a:p>
          <a:p>
            <a:pPr lvl="0"/>
            <a:r>
              <a:rPr lang="ru-RU" dirty="0" smtClean="0"/>
              <a:t> разработка технического задания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r>
              <a:rPr lang="ru-RU" dirty="0" smtClean="0"/>
              <a:t> проектирование системы на языке </a:t>
            </a:r>
            <a:r>
              <a:rPr lang="en-US" dirty="0" smtClean="0"/>
              <a:t>UML</a:t>
            </a:r>
            <a:r>
              <a:rPr lang="ru-RU" dirty="0" smtClean="0"/>
              <a:t>;</a:t>
            </a:r>
          </a:p>
          <a:p>
            <a:pPr lvl="0"/>
            <a:r>
              <a:rPr lang="ru-RU" dirty="0" smtClean="0"/>
              <a:t> проектирование ГПИ (графического пользовательского интерфейса);</a:t>
            </a:r>
          </a:p>
          <a:p>
            <a:pPr lvl="0"/>
            <a:r>
              <a:rPr lang="ru-RU" dirty="0" smtClean="0"/>
              <a:t> написание пояснительной записки, создание презентации;</a:t>
            </a:r>
          </a:p>
          <a:p>
            <a:pPr lvl="0"/>
            <a:r>
              <a:rPr lang="ru-RU" dirty="0" smtClean="0"/>
              <a:t> защита работы.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сравнительного анализа средств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25940397"/>
              </p:ext>
            </p:extLst>
          </p:nvPr>
        </p:nvGraphicFramePr>
        <p:xfrm>
          <a:off x="395536" y="1628800"/>
          <a:ext cx="8605464" cy="444591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400546"/>
                <a:gridCol w="1784030"/>
                <a:gridCol w="1728192"/>
                <a:gridCol w="1692696"/>
              </a:tblGrid>
              <a:tr h="1073196">
                <a:tc>
                  <a:txBody>
                    <a:bodyPr/>
                    <a:lstStyle/>
                    <a:p>
                      <a:pPr lvl="0" indent="44958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Инструментальные </a:t>
                      </a:r>
                      <a:r>
                        <a:rPr lang="ru-RU" sz="1400" dirty="0" smtClean="0">
                          <a:effectLst/>
                        </a:rPr>
                        <a:t>средства</a:t>
                      </a:r>
                    </a:p>
                    <a:p>
                      <a:pPr lvl="0" indent="450215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 </a:t>
                      </a:r>
                    </a:p>
                    <a:p>
                      <a:pPr lvl="0" indent="450215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Функциональные возможности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lvl="0"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en-US" sz="1400" dirty="0" err="1" smtClean="0">
                          <a:effectLst/>
                        </a:rPr>
                        <a:t>Mobifitness</a:t>
                      </a:r>
                      <a:r>
                        <a:rPr lang="ru-RU" sz="1400" dirty="0" smtClean="0">
                          <a:effectLst/>
                        </a:rPr>
                        <a:t>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3" marR="65923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«</a:t>
                      </a:r>
                      <a:r>
                        <a:rPr lang="en-US" sz="1300" dirty="0">
                          <a:latin typeface="Times New Roman"/>
                          <a:ea typeface="Calibri"/>
                          <a:cs typeface="Times New Roman"/>
                        </a:rPr>
                        <a:t>UCS </a:t>
                      </a: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Абонемент»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«</a:t>
                      </a:r>
                      <a:r>
                        <a:rPr lang="en-US" sz="1300" dirty="0">
                          <a:latin typeface="Times New Roman"/>
                          <a:ea typeface="Calibri"/>
                          <a:cs typeface="Times New Roman"/>
                        </a:rPr>
                        <a:t>UNIVERSE-</a:t>
                      </a:r>
                      <a:r>
                        <a:rPr lang="ru-RU" sz="1300" dirty="0" err="1">
                          <a:latin typeface="Times New Roman"/>
                          <a:ea typeface="Calibri"/>
                          <a:cs typeface="Times New Roman"/>
                        </a:rPr>
                        <a:t>Финтес</a:t>
                      </a: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»</a:t>
                      </a:r>
                    </a:p>
                  </a:txBody>
                  <a:tcPr marL="68580" marR="68580" marT="0" marB="0"/>
                </a:tc>
              </a:tr>
              <a:tr h="61322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Формирование отчетной документации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</a:tr>
              <a:tr h="30661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Финансовый анализ и планирование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</a:tr>
              <a:tr h="61322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Контроль затрат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</a:tr>
              <a:tr h="61322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Возможность заморозки абонемента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</a:tr>
              <a:tr h="61322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Управление продажами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</a:tr>
              <a:tr h="61322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Возможность рассылки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0960" cy="2160241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Модель бизнес-процесса «Оформление абонемента или пропуска на разовое посещение» после </a:t>
            </a:r>
            <a:r>
              <a:rPr lang="ru-RU" sz="3600" dirty="0" smtClean="0"/>
              <a:t>автоматизации ИС «Бассейн»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782" y="1844824"/>
            <a:ext cx="8664437" cy="451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>
            <a:noAutofit/>
          </a:bodyPr>
          <a:lstStyle/>
          <a:p>
            <a:r>
              <a:rPr lang="ru-RU" sz="3000" dirty="0" smtClean="0"/>
              <a:t>Требования к информационной системе</a:t>
            </a:r>
            <a:endParaRPr lang="ru-RU" sz="3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должна предоставить возможность:</a:t>
            </a:r>
          </a:p>
          <a:p>
            <a:r>
              <a:rPr lang="ru-RU" dirty="0" smtClean="0"/>
              <a:t>1. Сотруднику по работе с договорами об оказании платных услуг работать с данными о клиенте, справке клиента и договоре</a:t>
            </a:r>
          </a:p>
          <a:p>
            <a:r>
              <a:rPr lang="ru-RU" dirty="0" smtClean="0"/>
              <a:t>2. Клиенту просматривать статус оплаты (информацию об оплате)</a:t>
            </a:r>
          </a:p>
          <a:p>
            <a:r>
              <a:rPr lang="ru-RU" dirty="0" smtClean="0"/>
              <a:t>3. Специалисту по персоналу работать с данными тренеров, бассейна и просматривать данные о количестве групп</a:t>
            </a:r>
          </a:p>
          <a:p>
            <a:r>
              <a:rPr lang="ru-RU" dirty="0" smtClean="0"/>
              <a:t>4. Менеджеру работать с данными расписания и получать данные о свободном времени для посещения</a:t>
            </a:r>
          </a:p>
          <a:p>
            <a:r>
              <a:rPr lang="ru-RU" dirty="0" smtClean="0"/>
              <a:t>5. Менеджеру искать данные об оплате и клиенте, создавать/редактировать отчеты об оплате, посещении</a:t>
            </a:r>
          </a:p>
          <a:p>
            <a:r>
              <a:rPr lang="ru-RU" dirty="0" smtClean="0"/>
              <a:t>6. Клиенту отправлять свои данные</a:t>
            </a:r>
          </a:p>
          <a:p>
            <a:r>
              <a:rPr lang="ru-RU" dirty="0" smtClean="0"/>
              <a:t>7. Сотруднику по работе с абонементами искать профиль клиента, оформлять/редактировать договор</a:t>
            </a:r>
          </a:p>
          <a:p>
            <a:r>
              <a:rPr lang="ru-RU" dirty="0" smtClean="0"/>
              <a:t>8. Клиенту получать уведомление об оплате</a:t>
            </a:r>
            <a:endParaRPr lang="ru-RU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8072"/>
          </a:xfrm>
        </p:spPr>
        <p:txBody>
          <a:bodyPr/>
          <a:lstStyle/>
          <a:p>
            <a:pPr>
              <a:buNone/>
            </a:pPr>
            <a:r>
              <a:rPr lang="ru-RU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Функциональная модель </a:t>
            </a:r>
            <a:r>
              <a:rPr lang="ru-RU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ИС «Бассейн»</a:t>
            </a:r>
            <a:endParaRPr lang="ru-RU" sz="3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ru-RU" sz="2000" i="1" dirty="0" smtClean="0"/>
          </a:p>
          <a:p>
            <a:endParaRPr lang="ru-RU" sz="2000" dirty="0" smtClean="0"/>
          </a:p>
          <a:p>
            <a:endParaRPr lang="ru-RU" b="1" dirty="0" smtClean="0"/>
          </a:p>
          <a:p>
            <a:endParaRPr lang="ru-RU" b="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899592" y="836712"/>
            <a:ext cx="7344816" cy="5688632"/>
          </a:xfrm>
          <a:prstGeom prst="rect">
            <a:avLst/>
          </a:prstGeo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57606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Информационная </a:t>
            </a:r>
            <a:r>
              <a:rPr lang="ru-RU" sz="3600" dirty="0" smtClean="0"/>
              <a:t>модель ИС «Бассейн»</a:t>
            </a:r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10" y="1055107"/>
            <a:ext cx="8691180" cy="474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Модель взаимодействия объектов системы в прецеденте «Поиск данных об оплате и клиенте</a:t>
            </a:r>
            <a:r>
              <a:rPr lang="ru-RU" sz="3600" dirty="0" smtClean="0"/>
              <a:t>» ИС «Бассейн»</a:t>
            </a:r>
            <a:endParaRPr lang="ru-RU" sz="3600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289" y="1556792"/>
            <a:ext cx="5191422" cy="516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897</TotalTime>
  <Words>581</Words>
  <Application>Microsoft Office PowerPoint</Application>
  <PresentationFormat>Экран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Техническая</vt:lpstr>
      <vt:lpstr>Результаты этапа междисциплинарного проекта </vt:lpstr>
      <vt:lpstr>Задание</vt:lpstr>
      <vt:lpstr>Цель и задачи работы</vt:lpstr>
      <vt:lpstr>Результаты сравнительного анализа средств реализации</vt:lpstr>
      <vt:lpstr>Модель бизнес-процесса «Оформление абонемента или пропуска на разовое посещение» после автоматизации ИС «Бассейн» </vt:lpstr>
      <vt:lpstr>Требования к информационной системе</vt:lpstr>
      <vt:lpstr>Слайд 7</vt:lpstr>
      <vt:lpstr>Информационная модель ИС «Бассейн»</vt:lpstr>
      <vt:lpstr>Модель взаимодействия объектов системы в прецеденте «Поиск данных об оплате и клиенте» ИС «Бассейн»</vt:lpstr>
      <vt:lpstr>Модель деятельности прецедента «Работа со справкой клиента» ИС «Бассейн»</vt:lpstr>
      <vt:lpstr>Слайд 11</vt:lpstr>
      <vt:lpstr>Проект графического пользовательского интерфейса ИС «Бассейн»</vt:lpstr>
      <vt:lpstr>Результаты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курсу</dc:title>
  <dc:creator>Стулова Екатерина Сергеевна</dc:creator>
  <cp:lastModifiedBy>Александр Шатохин</cp:lastModifiedBy>
  <cp:revision>58</cp:revision>
  <dcterms:created xsi:type="dcterms:W3CDTF">2013-05-24T05:21:34Z</dcterms:created>
  <dcterms:modified xsi:type="dcterms:W3CDTF">2024-05-10T11:49:08Z</dcterms:modified>
</cp:coreProperties>
</file>