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56" r:id="rId2"/>
    <p:sldId id="257" r:id="rId3"/>
    <p:sldId id="272" r:id="rId4"/>
    <p:sldId id="268" r:id="rId5"/>
    <p:sldId id="258" r:id="rId6"/>
    <p:sldId id="260" r:id="rId7"/>
    <p:sldId id="261" r:id="rId8"/>
    <p:sldId id="263" r:id="rId9"/>
    <p:sldId id="269" r:id="rId10"/>
    <p:sldId id="270" r:id="rId11"/>
    <p:sldId id="271" r:id="rId12"/>
    <p:sldId id="265" r:id="rId13"/>
    <p:sldId id="267" r:id="rId14"/>
  </p:sldIdLst>
  <p:sldSz cx="12192000" cy="6858000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>
      <p:cViewPr varScale="1">
        <p:scale>
          <a:sx n="81" d="100"/>
          <a:sy n="81" d="100"/>
        </p:scale>
        <p:origin x="-108" y="-6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110C2D4-3B3F-4533-BC0C-B12B214087B8}" type="datetimeFigureOut">
              <a:rPr lang="ru-RU" smtClean="0"/>
              <a:pPr/>
              <a:t>08.09.2024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2AA8666-9136-4E1F-A94E-54F060B1F2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13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0CE-C28F-4669-83E8-36317ECD16B1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381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37059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387747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0317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46249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3745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7FE-A679-4C8F-B1CA-60621E1935C1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595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86AB-5A88-4409-BDC6-1DBA5A13C1CA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09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9CF3-D192-4395-942D-B35203FA06A7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55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B367-07B7-4DF6-939B-3682989008FC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22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5F4-4936-4E11-866C-CE842388EC46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87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E66-CC3C-42D9-8550-6714848DC9F0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53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F90E-0CD8-4BFF-BF47-4E207E93FB23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0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6462-F72A-4330-8FAD-CE4689F0DD78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52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7D9F-22FD-4437-82EC-6E39E6812ACD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791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B88-157B-409A-94B9-AF3CB31A67BA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49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F181-70EF-4489-AAE6-A61EF7B5226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154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9436" y="1537241"/>
            <a:ext cx="10153128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этапа междисциплинарного проекта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4028" y="3767838"/>
            <a:ext cx="8423944" cy="792088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Дисциплина: «Проектирование информационных систем»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19436" y="4613789"/>
            <a:ext cx="10153128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ru-RU" sz="2000" dirty="0"/>
              <a:t>Студент </a:t>
            </a:r>
            <a:r>
              <a:rPr lang="ru-RU" sz="2000" dirty="0" smtClean="0"/>
              <a:t>П-2</a:t>
            </a:r>
            <a:r>
              <a:rPr lang="en-US" sz="2000" dirty="0"/>
              <a:t>1</a:t>
            </a:r>
            <a:r>
              <a:rPr lang="ru-RU" sz="2000" dirty="0" smtClean="0"/>
              <a:t>: </a:t>
            </a:r>
            <a:r>
              <a:rPr lang="ru-RU" sz="2000" dirty="0" err="1" smtClean="0"/>
              <a:t>Шатохин</a:t>
            </a:r>
            <a:r>
              <a:rPr lang="ru-RU" sz="2000" smtClean="0"/>
              <a:t> А.А.</a:t>
            </a:r>
            <a:endParaRPr lang="ru-RU" sz="2000" dirty="0"/>
          </a:p>
          <a:p>
            <a:pPr marR="4572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ru-RU" sz="2000" dirty="0"/>
              <a:t>Преподаватель: к.т.н., доц. Соколова Н.Ю.</a:t>
            </a:r>
          </a:p>
          <a:p>
            <a:pPr marR="457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51884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  <a:br>
              <a:rPr lang="ru-RU" sz="1600" dirty="0"/>
            </a:br>
            <a:r>
              <a:rPr lang="ru-RU" sz="1600" dirty="0"/>
              <a:t>высшего образования «Национальный исследовательский университет</a:t>
            </a:r>
            <a:br>
              <a:rPr lang="ru-RU" sz="1600" dirty="0"/>
            </a:br>
            <a:r>
              <a:rPr lang="ru-RU" sz="1600" dirty="0"/>
              <a:t>«Московский институт электронной техники»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159259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деятельности прецедента «Редактирование записи клиента»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2184" y="260648"/>
            <a:ext cx="3045515" cy="65035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556792"/>
            <a:ext cx="6349649" cy="463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Проект графического пользовательского интерфейса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1624" y="1844824"/>
            <a:ext cx="7813037" cy="4394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89212" y="1844824"/>
            <a:ext cx="8915400" cy="4066398"/>
          </a:xfrm>
        </p:spPr>
        <p:txBody>
          <a:bodyPr/>
          <a:lstStyle/>
          <a:p>
            <a:pPr lvl="0"/>
            <a:r>
              <a:rPr lang="ru-RU" dirty="0"/>
              <a:t>описаны бизнес-процессы «как будет в ИС» (представление бизнес-процессов после автоматизации); </a:t>
            </a:r>
          </a:p>
          <a:p>
            <a:pPr lvl="0"/>
            <a:r>
              <a:rPr lang="ru-RU" dirty="0"/>
              <a:t>сформированы требования к ИС; </a:t>
            </a:r>
          </a:p>
          <a:p>
            <a:pPr lvl="0"/>
            <a:r>
              <a:rPr lang="ru-RU" dirty="0"/>
              <a:t>разработано техническое задание; </a:t>
            </a:r>
          </a:p>
          <a:p>
            <a:pPr lvl="0"/>
            <a:r>
              <a:rPr lang="ru-RU" dirty="0"/>
              <a:t>осуществлено проектирования на языке </a:t>
            </a:r>
            <a:r>
              <a:rPr lang="en-GB" dirty="0"/>
              <a:t>UML</a:t>
            </a:r>
            <a:r>
              <a:rPr lang="ru-RU" dirty="0"/>
              <a:t>; </a:t>
            </a:r>
          </a:p>
          <a:p>
            <a:pPr lvl="0"/>
            <a:r>
              <a:rPr lang="ru-RU" dirty="0"/>
              <a:t>была создана модель графического пользовательского интерфейса; </a:t>
            </a:r>
          </a:p>
          <a:p>
            <a:pPr lvl="0"/>
            <a:r>
              <a:rPr lang="ru-RU" dirty="0"/>
              <a:t>подготовлена пояснительная записка.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89212" y="1484784"/>
            <a:ext cx="8915400" cy="5112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Вариант №3</a:t>
            </a:r>
          </a:p>
          <a:p>
            <a:r>
              <a:rPr lang="ru-RU" dirty="0"/>
              <a:t>Компания «Эстетика» занимается производством печатной продукции и оформлением картин в багет (рамку). За один рабочий день в компанию поступают несколько десятков заказов. Вначале заказ оформляется, т.е. осуществляется сбор информации о заказе и клиенте, формирование заказа, формирование карточки клиента-организации, прикрепление ответственного за изготовление заказа в срок сотрудника производственного отдела, оформление товарного чека в случае предоплаты.</a:t>
            </a:r>
          </a:p>
          <a:p>
            <a:r>
              <a:rPr lang="ru-RU" dirty="0"/>
              <a:t>После оформления заказа начинается производство, а именно, определяются типы работ, подготавливаются соответствующие материалы и выполняются типографические работы либо оформление в багет, выполняемые сотрудником производственного отдела. В журнале выполнения заказов фиксируется статус выполнения: начат, в работе, завершен.</a:t>
            </a:r>
          </a:p>
          <a:p>
            <a:r>
              <a:rPr lang="ru-RU" dirty="0"/>
              <a:t>После выполнения заказа продукция сдается заказчику, т.е. доставляется, осуществляется расчет с клиентом и оформляется акт выполненных работ, совершаемых сотрудником отдела продаж «Эстетика».</a:t>
            </a:r>
          </a:p>
          <a:p>
            <a:pPr>
              <a:buNone/>
            </a:pP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89212" y="1556792"/>
            <a:ext cx="891540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 работы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проектирование </a:t>
            </a:r>
            <a:r>
              <a:rPr lang="ru-RU" dirty="0"/>
              <a:t>ИС (информационной системы), предназначенной для автоматизации процессов работы с клиентами, регистрации заказов и производства продукции компании «Эстетика».</a:t>
            </a:r>
          </a:p>
          <a:p>
            <a:pPr marL="0" indent="0">
              <a:buNone/>
            </a:pPr>
            <a:r>
              <a:rPr lang="ru-RU" b="1" dirty="0" smtClean="0"/>
              <a:t>Задачи работы</a:t>
            </a:r>
            <a:r>
              <a:rPr lang="ru-RU" dirty="0" smtClean="0"/>
              <a:t>:</a:t>
            </a:r>
            <a:endParaRPr lang="ru-RU" dirty="0"/>
          </a:p>
          <a:p>
            <a:pPr lvl="0"/>
            <a:r>
              <a:rPr lang="ru-RU" dirty="0"/>
              <a:t> анализ существующих решений поставленной задачи;</a:t>
            </a:r>
          </a:p>
          <a:p>
            <a:pPr lvl="0"/>
            <a:r>
              <a:rPr lang="ru-RU" dirty="0"/>
              <a:t> анализ бизнес-процессов предметной области;</a:t>
            </a:r>
          </a:p>
          <a:p>
            <a:pPr lvl="0"/>
            <a:r>
              <a:rPr lang="ru-RU" dirty="0"/>
              <a:t> формирование требований к системе;</a:t>
            </a:r>
          </a:p>
          <a:p>
            <a:pPr lvl="0"/>
            <a:r>
              <a:rPr lang="ru-RU" dirty="0"/>
              <a:t> разработка технического задания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 проектирование системы на языке </a:t>
            </a:r>
            <a:r>
              <a:rPr lang="en-US" dirty="0"/>
              <a:t>UML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 проектирование ГПИ (графического пользовательского интерфейса);</a:t>
            </a:r>
          </a:p>
          <a:p>
            <a:pPr lvl="0"/>
            <a:r>
              <a:rPr lang="ru-RU" dirty="0"/>
              <a:t> написание пояснительной записки, создание презентации;</a:t>
            </a:r>
          </a:p>
          <a:p>
            <a:pPr lvl="0"/>
            <a:r>
              <a:rPr lang="ru-RU" dirty="0"/>
              <a:t> защита работы.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сравнительного анализа средств реализации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5940397"/>
              </p:ext>
            </p:extLst>
          </p:nvPr>
        </p:nvGraphicFramePr>
        <p:xfrm>
          <a:off x="2711624" y="1905000"/>
          <a:ext cx="8928992" cy="4960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28392"/>
                <a:gridCol w="2088232"/>
                <a:gridCol w="1656184"/>
                <a:gridCol w="1656184"/>
              </a:tblGrid>
              <a:tr h="1120200">
                <a:tc>
                  <a:txBody>
                    <a:bodyPr/>
                    <a:lstStyle/>
                    <a:p>
                      <a:pPr lvl="0" indent="44958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Инструментальные </a:t>
                      </a:r>
                      <a:r>
                        <a:rPr lang="ru-RU" sz="1400" dirty="0" smtClean="0">
                          <a:effectLst/>
                        </a:rPr>
                        <a:t>средства</a:t>
                      </a:r>
                    </a:p>
                    <a:p>
                      <a:pPr lvl="0"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</a:p>
                    <a:p>
                      <a:pPr lvl="0"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«Битрикс24»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</a:t>
                      </a:r>
                      <a:r>
                        <a:rPr lang="ru-RU" sz="1400" dirty="0" err="1">
                          <a:effectLst/>
                        </a:rPr>
                        <a:t>amoCRM</a:t>
                      </a:r>
                      <a:r>
                        <a:rPr lang="ru-RU" sz="1400" dirty="0">
                          <a:effectLst/>
                        </a:rPr>
                        <a:t>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</a:t>
                      </a:r>
                      <a:r>
                        <a:rPr lang="ru-RU" sz="1400" dirty="0" err="1">
                          <a:effectLst/>
                        </a:rPr>
                        <a:t>Мегаплан</a:t>
                      </a:r>
                      <a:r>
                        <a:rPr lang="ru-RU" sz="1400" dirty="0">
                          <a:effectLst/>
                        </a:rPr>
                        <a:t>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</a:tr>
              <a:tr h="571331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Сбор информации о заказе и клиенте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285666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Формирование заказа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571331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Формирование карточки клиента-организации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571331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Прикрепление ответственного за изготовление </a:t>
                      </a:r>
                      <a:r>
                        <a:rPr lang="ru-RU" sz="1400" dirty="0" smtClean="0">
                          <a:effectLst/>
                        </a:rPr>
                        <a:t>сотрудника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571331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Оформление товарного чека в случае предоплаты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285666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Определение типов работ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  <a:tr h="571331"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Документация статуса выполнения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 anchor="ctr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marL="0" lvl="0" indent="2159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5923" marR="65923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071027" cy="1280890"/>
          </a:xfrm>
        </p:spPr>
        <p:txBody>
          <a:bodyPr>
            <a:noAutofit/>
          </a:bodyPr>
          <a:lstStyle/>
          <a:p>
            <a:r>
              <a:rPr lang="ru-RU" sz="2800" dirty="0"/>
              <a:t>Модель </a:t>
            </a:r>
            <a:r>
              <a:rPr lang="ru-RU" sz="2800" dirty="0" smtClean="0"/>
              <a:t>бизнес-процесса «</a:t>
            </a:r>
            <a:r>
              <a:rPr lang="ru-RU" sz="2800" dirty="0"/>
              <a:t>Производство печатной продукции и </a:t>
            </a:r>
            <a:r>
              <a:rPr lang="ru-RU" sz="2800" dirty="0" smtClean="0"/>
              <a:t>оформление </a:t>
            </a:r>
            <a:r>
              <a:rPr lang="ru-RU" sz="2800" dirty="0"/>
              <a:t>картин в багет (рамку)</a:t>
            </a:r>
            <a:r>
              <a:rPr lang="ru-RU" sz="2800" dirty="0" smtClean="0"/>
              <a:t>» </a:t>
            </a:r>
            <a:r>
              <a:rPr lang="ru-RU" sz="2800" dirty="0"/>
              <a:t>после автоматизации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787782"/>
            <a:ext cx="5665175" cy="5397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/>
              <a:t>Требования к информационной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40768"/>
            <a:ext cx="9123412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С</a:t>
            </a:r>
            <a:r>
              <a:rPr lang="ru-RU" b="1" dirty="0" smtClean="0"/>
              <a:t>истема </a:t>
            </a:r>
            <a:r>
              <a:rPr lang="ru-RU" b="1" dirty="0"/>
              <a:t>должна предоставлять возможность:</a:t>
            </a:r>
          </a:p>
          <a:p>
            <a:pPr lvl="0"/>
            <a:r>
              <a:rPr lang="ru-RU" dirty="0" smtClean="0"/>
              <a:t>сотруднику отдела работы с клиентами работать (вводить данные, удалять, корректировать, искать) с информацией о клиенте </a:t>
            </a:r>
          </a:p>
          <a:p>
            <a:pPr lvl="0"/>
            <a:r>
              <a:rPr lang="ru-RU" dirty="0" smtClean="0"/>
              <a:t>сотруднику отдела работы с клиентами получать сводную информацию о загруженности сотрудников производственного отдела. </a:t>
            </a:r>
          </a:p>
          <a:p>
            <a:pPr lvl="0"/>
            <a:r>
              <a:rPr lang="ru-RU" dirty="0" smtClean="0"/>
              <a:t>сотруднику отдела работы с клиентами работать (вводить данные, удалять, корректировать, искать) с информацией о заказах. </a:t>
            </a:r>
          </a:p>
          <a:p>
            <a:pPr lvl="0"/>
            <a:r>
              <a:rPr lang="ru-RU" dirty="0" smtClean="0"/>
              <a:t>сотруднику отдела работы с клиентами оформлять товарный чек в случае предоплаты. </a:t>
            </a:r>
          </a:p>
          <a:p>
            <a:pPr lvl="0"/>
            <a:r>
              <a:rPr lang="ru-RU" dirty="0" smtClean="0"/>
              <a:t>клиенту получать сводную информацию о заказе, его статусе и ходе работ.</a:t>
            </a:r>
          </a:p>
          <a:p>
            <a:pPr lvl="0"/>
            <a:r>
              <a:rPr lang="ru-RU" dirty="0" smtClean="0"/>
              <a:t>сотруднику производственного отдела работать (вводить данные, удалять, корректировать, искать) с информацией о статусе заказа.</a:t>
            </a:r>
          </a:p>
          <a:p>
            <a:pPr lvl="0"/>
            <a:r>
              <a:rPr lang="ru-RU" dirty="0" smtClean="0"/>
              <a:t>сотруднику производственного отдела получать сводную информацию о заказе.</a:t>
            </a:r>
          </a:p>
          <a:p>
            <a:pPr marL="0" indent="0">
              <a:buNone/>
            </a:pPr>
            <a:r>
              <a:rPr lang="ru-RU" b="1" dirty="0" smtClean="0"/>
              <a:t>Нефункциональные требования:</a:t>
            </a:r>
          </a:p>
          <a:p>
            <a:pPr lvl="0"/>
            <a:r>
              <a:rPr lang="ru-RU" dirty="0" smtClean="0"/>
              <a:t>Информация </a:t>
            </a:r>
            <a:r>
              <a:rPr lang="ru-RU" dirty="0"/>
              <a:t>должна быть доступна с клиентских мест пользователей системы </a:t>
            </a:r>
          </a:p>
          <a:p>
            <a:pPr lvl="0"/>
            <a:r>
              <a:rPr lang="ru-RU" dirty="0"/>
              <a:t>ГПИ должен быть понятен, должна быть возможность возврат на предыдущую страницу </a:t>
            </a:r>
          </a:p>
          <a:p>
            <a:pPr lvl="0"/>
            <a:r>
              <a:rPr lang="ru-RU" dirty="0"/>
              <a:t>Должна быть возможность как сохранения данных, так и выход из режима корректировки без сохранения </a:t>
            </a:r>
          </a:p>
          <a:p>
            <a:pPr lvl="0"/>
            <a:r>
              <a:rPr lang="ru-RU" dirty="0"/>
              <a:t>Должно быть разграничение прав: сотрудник производственного отдела не должен иметь доступ к товарным чекам и информации о клиенте, сотрудник отдела работы с клиентами не должен иметь возможность изменения статуса работ. 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модель ИС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Объект 4" descr="ЛР3 прецеденты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12776"/>
            <a:ext cx="7141634" cy="524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Информационная модель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5599" y="1412776"/>
            <a:ext cx="8691239" cy="532859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479" y="260648"/>
            <a:ext cx="10559859" cy="1280890"/>
          </a:xfrm>
        </p:spPr>
        <p:txBody>
          <a:bodyPr>
            <a:noAutofit/>
          </a:bodyPr>
          <a:lstStyle/>
          <a:p>
            <a:r>
              <a:rPr lang="ru-RU" sz="2800" dirty="0"/>
              <a:t>Модель взаимодействия объектов </a:t>
            </a:r>
            <a:r>
              <a:rPr lang="ru-RU" sz="2800" dirty="0" smtClean="0"/>
              <a:t>системы в </a:t>
            </a:r>
            <a:r>
              <a:rPr lang="ru-RU" sz="2800" dirty="0"/>
              <a:t>прецеденте «Получение сводной информации о заказе»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268760"/>
            <a:ext cx="9468213" cy="547260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616</Words>
  <Application>Microsoft Office PowerPoint</Application>
  <PresentationFormat>Произвольный</PresentationFormat>
  <Paragraphs>99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Легкий дым</vt:lpstr>
      <vt:lpstr>Результаты этапа междисциплинарного проекта </vt:lpstr>
      <vt:lpstr>Задание</vt:lpstr>
      <vt:lpstr>Цель и задачи работы</vt:lpstr>
      <vt:lpstr>Результаты сравнительного анализа средств реализации</vt:lpstr>
      <vt:lpstr>Модель бизнес-процесса «Производство печатной продукции и оформление картин в багет (рамку)» после автоматизации </vt:lpstr>
      <vt:lpstr>Требования к информационной системе</vt:lpstr>
      <vt:lpstr>Функциональная модель ИС</vt:lpstr>
      <vt:lpstr>Информационная модель</vt:lpstr>
      <vt:lpstr>Модель взаимодействия объектов системы в прецеденте «Получение сводной информации о заказе»</vt:lpstr>
      <vt:lpstr>Модель деятельности прецедента «Редактирование записи клиента»</vt:lpstr>
      <vt:lpstr>Архитектура ИС</vt:lpstr>
      <vt:lpstr>Проект графического пользовательского интерфейса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курсу</dc:title>
  <dc:creator>Стулова Екатерина Сергеевна</dc:creator>
  <cp:lastModifiedBy>Александр Шатохин</cp:lastModifiedBy>
  <cp:revision>42</cp:revision>
  <dcterms:created xsi:type="dcterms:W3CDTF">2013-05-24T05:21:34Z</dcterms:created>
  <dcterms:modified xsi:type="dcterms:W3CDTF">2024-09-08T10:42:59Z</dcterms:modified>
</cp:coreProperties>
</file>