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1002" y="-111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E5C533-CA58-47C8-B4EF-6F7E5A33C29B}" type="datetimeFigureOut">
              <a:rPr lang="ru-RU" smtClean="0"/>
              <a:pPr/>
              <a:t>08.09.2024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07C569-251F-4D01-9A79-A354B498A9C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602703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07C569-251F-4D01-9A79-A354B498A9CC}" type="slidenum">
              <a:rPr lang="ru-RU" smtClean="0"/>
              <a:pPr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4385884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По согласованию с </a:t>
            </a:r>
            <a:r>
              <a:rPr lang="ru-RU" dirty="0" err="1" smtClean="0"/>
              <a:t>Балашовым</a:t>
            </a:r>
            <a:r>
              <a:rPr lang="ru-RU" dirty="0" smtClean="0"/>
              <a:t> А.Г.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07C569-251F-4D01-9A79-A354B498A9CC}" type="slidenum">
              <a:rPr lang="ru-RU" smtClean="0"/>
              <a:pPr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1234449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По согласованию с </a:t>
            </a:r>
            <a:r>
              <a:rPr lang="ru-RU" dirty="0" err="1" smtClean="0"/>
              <a:t>Балашовым</a:t>
            </a:r>
            <a:r>
              <a:rPr lang="ru-RU" dirty="0" smtClean="0"/>
              <a:t> А.Г.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07C569-251F-4D01-9A79-A354B498A9CC}" type="slidenum">
              <a:rPr lang="ru-RU" smtClean="0"/>
              <a:pPr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6767335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По согласованию с </a:t>
            </a:r>
            <a:r>
              <a:rPr lang="ru-RU" dirty="0" err="1" smtClean="0"/>
              <a:t>Балашовым</a:t>
            </a:r>
            <a:r>
              <a:rPr lang="ru-RU" dirty="0" smtClean="0"/>
              <a:t> А.Г.</a:t>
            </a:r>
            <a:endParaRPr lang="ru-RU" smtClean="0"/>
          </a:p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07C569-251F-4D01-9A79-A354B498A9CC}" type="slidenum">
              <a:rPr lang="ru-RU" smtClean="0"/>
              <a:pPr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0406333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495BB-A2AB-4F37-9A38-C933400D8930}" type="datetime1">
              <a:rPr lang="ru-RU" smtClean="0"/>
              <a:pPr/>
              <a:t>08.09.2024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1D349-0299-424A-B0C6-1213676960E8}" type="datetime1">
              <a:rPr lang="ru-RU" smtClean="0"/>
              <a:pPr/>
              <a:t>08.09.2024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FC2C0-B2E0-412A-B673-1A2881D2F65A}" type="datetime1">
              <a:rPr lang="ru-RU" smtClean="0"/>
              <a:pPr/>
              <a:t>08.09.2024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FE3AE-EB3F-4F19-ABC8-AE994095F0D6}" type="datetime1">
              <a:rPr lang="ru-RU" smtClean="0"/>
              <a:pPr/>
              <a:t>08.09.2024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0832F-FF04-4357-9EC4-011478892DFF}" type="datetime1">
              <a:rPr lang="ru-RU" smtClean="0"/>
              <a:pPr/>
              <a:t>08.09.2024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CF814-5BE4-4AFB-B363-1620FB6AC16F}" type="datetime1">
              <a:rPr lang="ru-RU" smtClean="0"/>
              <a:pPr/>
              <a:t>08.09.2024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AEB7B-A3A2-439B-8630-946B185723D0}" type="datetime1">
              <a:rPr lang="ru-RU" smtClean="0"/>
              <a:pPr/>
              <a:t>08.09.2024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B650-D17F-4F08-AA97-0B2A5F995DC6}" type="datetime1">
              <a:rPr lang="ru-RU" smtClean="0"/>
              <a:pPr/>
              <a:t>08.09.2024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91589-A073-463E-BB27-ED6338058147}" type="datetime1">
              <a:rPr lang="ru-RU" smtClean="0"/>
              <a:pPr/>
              <a:t>08.09.2024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F6B7D-D9E1-417B-9F9C-B3C6229E1275}" type="datetime1">
              <a:rPr lang="ru-RU" smtClean="0"/>
              <a:pPr/>
              <a:t>08.09.2024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53160-7C05-4687-9D08-E57E837052FE}" type="datetime1">
              <a:rPr lang="ru-RU" smtClean="0"/>
              <a:pPr/>
              <a:t>08.09.2024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alphaModFix amt="39000"/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059AC5-77A3-40E1-ABDA-4317888EA3F6}" type="datetime1">
              <a:rPr lang="ru-RU" smtClean="0"/>
              <a:pPr/>
              <a:t>08.09.2024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"/>
          <p:cNvSpPr>
            <a:spLocks noGrp="1"/>
          </p:cNvSpPr>
          <p:nvPr>
            <p:ph type="ctrTitle"/>
          </p:nvPr>
        </p:nvSpPr>
        <p:spPr>
          <a:xfrm>
            <a:off x="1524000" y="1838365"/>
            <a:ext cx="8892480" cy="2736304"/>
          </a:xfrm>
        </p:spPr>
        <p:txBody>
          <a:bodyPr>
            <a:noAutofit/>
          </a:bodyPr>
          <a:lstStyle/>
          <a:p>
            <a:r>
              <a:rPr lang="ru-RU" sz="2000" b="1" dirty="0"/>
              <a:t>Результаты выполнения задания междисциплинарного проекта по дисциплине:</a:t>
            </a:r>
            <a:br>
              <a:rPr lang="ru-RU" sz="2000" b="1" dirty="0"/>
            </a:br>
            <a:r>
              <a:rPr lang="ru-RU" sz="2000" b="1" dirty="0">
                <a:solidFill>
                  <a:srgbClr val="FF0000"/>
                </a:solidFill>
              </a:rPr>
              <a:t/>
            </a:r>
            <a:br>
              <a:rPr lang="ru-RU" sz="2000" b="1" dirty="0">
                <a:solidFill>
                  <a:srgbClr val="FF0000"/>
                </a:solidFill>
              </a:rPr>
            </a:br>
            <a:r>
              <a:rPr lang="ru-RU" sz="2000" b="1" dirty="0"/>
              <a:t>«Моделирование бизнес-процессов»</a:t>
            </a:r>
            <a:r>
              <a:rPr lang="ru-RU" sz="2000" dirty="0"/>
              <a:t/>
            </a:r>
            <a:br>
              <a:rPr lang="ru-RU" sz="2000" dirty="0"/>
            </a:br>
            <a:endParaRPr lang="ru-RU" sz="2000" dirty="0"/>
          </a:p>
        </p:txBody>
      </p:sp>
      <p:sp>
        <p:nvSpPr>
          <p:cNvPr id="15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351584" y="4346675"/>
            <a:ext cx="8056984" cy="1728192"/>
          </a:xfrm>
        </p:spPr>
        <p:txBody>
          <a:bodyPr>
            <a:normAutofit/>
          </a:bodyPr>
          <a:lstStyle/>
          <a:p>
            <a:pPr algn="r"/>
            <a:r>
              <a:rPr lang="ru-RU" sz="2000" dirty="0">
                <a:solidFill>
                  <a:schemeClr val="tx1"/>
                </a:solidFill>
              </a:rPr>
              <a:t>Студент группы П-21:</a:t>
            </a:r>
            <a:r>
              <a:rPr lang="ru-RU" sz="2400" dirty="0">
                <a:solidFill>
                  <a:schemeClr val="tx1"/>
                </a:solidFill>
              </a:rPr>
              <a:t> </a:t>
            </a:r>
            <a:r>
              <a:rPr lang="ru-RU" sz="2000" b="1" dirty="0" err="1" smtClean="0">
                <a:solidFill>
                  <a:schemeClr val="tx1"/>
                </a:solidFill>
              </a:rPr>
              <a:t>Шатохин</a:t>
            </a:r>
            <a:r>
              <a:rPr lang="ru-RU" sz="2000" b="1" dirty="0" smtClean="0">
                <a:solidFill>
                  <a:schemeClr val="tx1"/>
                </a:solidFill>
              </a:rPr>
              <a:t> А.А.</a:t>
            </a:r>
            <a:endParaRPr lang="ru-RU" sz="2000" b="1" dirty="0" smtClean="0">
              <a:solidFill>
                <a:schemeClr val="tx1"/>
              </a:solidFill>
            </a:endParaRPr>
          </a:p>
          <a:p>
            <a:pPr algn="r"/>
            <a:r>
              <a:rPr lang="ru-RU" sz="2000" dirty="0" smtClean="0">
                <a:solidFill>
                  <a:schemeClr val="tx1"/>
                </a:solidFill>
              </a:rPr>
              <a:t>Руководитель: к.т.н., доц. Соколова Н. Ю.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512409" y="305315"/>
            <a:ext cx="9144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/>
              <a:t>Министерство науки и высшего образования Российской Федерации</a:t>
            </a:r>
          </a:p>
          <a:p>
            <a:pPr algn="ctr"/>
            <a:r>
              <a:rPr lang="ru-RU" sz="1400" cap="all" dirty="0"/>
              <a:t>Национальный исследовательский университет «МИЭТ»</a:t>
            </a:r>
            <a:endParaRPr lang="ru-RU" sz="1400" dirty="0"/>
          </a:p>
          <a:p>
            <a:pPr algn="ctr"/>
            <a:r>
              <a:rPr lang="ru-RU" sz="1400" cap="all" dirty="0"/>
              <a:t> Институт Системной и программной инженерии и информационных технологий</a:t>
            </a:r>
            <a:endParaRPr lang="ru-RU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5424746" y="6217567"/>
            <a:ext cx="13193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Москва 2023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Результаты выполнения МДП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 smtClean="0"/>
              <a:t>уточнены процессы деятельности багетной мастерской;</a:t>
            </a:r>
          </a:p>
          <a:p>
            <a:r>
              <a:rPr lang="ru-RU" dirty="0" smtClean="0"/>
              <a:t>разработана организационная концепция компании «Эстетика»;</a:t>
            </a:r>
          </a:p>
          <a:p>
            <a:r>
              <a:rPr lang="ru-RU" dirty="0" smtClean="0"/>
              <a:t>разработана модель бизнес-процессов </a:t>
            </a:r>
            <a:r>
              <a:rPr lang="ru-RU" dirty="0"/>
              <a:t>багетной мастерской;</a:t>
            </a:r>
            <a:endParaRPr lang="ru-RU" dirty="0" smtClean="0"/>
          </a:p>
          <a:p>
            <a:r>
              <a:rPr lang="ru-RU" dirty="0" smtClean="0"/>
              <a:t>дано описание бизнес-процессов </a:t>
            </a:r>
            <a:r>
              <a:rPr lang="ru-RU" dirty="0"/>
              <a:t>«Формирование заказа</a:t>
            </a:r>
            <a:r>
              <a:rPr lang="ru-RU" dirty="0" smtClean="0"/>
              <a:t>» и «</a:t>
            </a:r>
            <a:r>
              <a:rPr lang="ru-RU" dirty="0"/>
              <a:t>Определение типов работ</a:t>
            </a:r>
            <a:r>
              <a:rPr lang="ru-RU" dirty="0" smtClean="0"/>
              <a:t>»;</a:t>
            </a:r>
          </a:p>
          <a:p>
            <a:r>
              <a:rPr lang="ru-RU" dirty="0" smtClean="0"/>
              <a:t>разработана схема БД;</a:t>
            </a:r>
          </a:p>
          <a:p>
            <a:r>
              <a:rPr lang="ru-RU" dirty="0" smtClean="0"/>
              <a:t>дано описание таблиц БД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10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 algn="just">
              <a:buNone/>
            </a:pPr>
            <a:r>
              <a:rPr lang="ru-RU" b="1" dirty="0" smtClean="0"/>
              <a:t>	Вариант </a:t>
            </a:r>
            <a:r>
              <a:rPr lang="ru-RU" b="1" dirty="0"/>
              <a:t>№3 Багетная мастерская</a:t>
            </a:r>
            <a:endParaRPr lang="ru-RU" dirty="0"/>
          </a:p>
          <a:p>
            <a:pPr marL="0" indent="0" algn="just">
              <a:buNone/>
            </a:pPr>
            <a:r>
              <a:rPr lang="ru-RU" dirty="0" smtClean="0"/>
              <a:t>	Компания </a:t>
            </a:r>
            <a:r>
              <a:rPr lang="ru-RU" dirty="0"/>
              <a:t>«Эстетика» занимается производством печатной продукции и оформлением картин в багет (рамку). За один рабочий день в компанию поступают несколько десятков заказов. Вначале заказ оформляется, т.е. осуществляется сбор информации о заказе и клиенте, формирование заказа, формирование карточки клиента-организации, прикрепление ответственного за изготовление заказа в срок сотрудника производственного отдела, оформление товарного чека в случае предоплаты.</a:t>
            </a:r>
          </a:p>
          <a:p>
            <a:pPr marL="0" indent="0" algn="just">
              <a:buNone/>
            </a:pPr>
            <a:r>
              <a:rPr lang="ru-RU" dirty="0" smtClean="0"/>
              <a:t>	После </a:t>
            </a:r>
            <a:r>
              <a:rPr lang="ru-RU" dirty="0"/>
              <a:t>оформления заказа начинается производство, а именно, определяются типы работ, подготавливаются соответствующие материалы и выполняются типографические работы либо оформление в багет, выполняемые сотрудником производственного отдела. В журнале выполнения заказов фиксируется статус выполнения: начат, в работе, завершен.</a:t>
            </a:r>
          </a:p>
          <a:p>
            <a:pPr marL="0" indent="0" algn="just">
              <a:buNone/>
            </a:pPr>
            <a:r>
              <a:rPr lang="ru-RU" dirty="0" smtClean="0"/>
              <a:t>	После </a:t>
            </a:r>
            <a:r>
              <a:rPr lang="ru-RU" dirty="0"/>
              <a:t>выполнения заказа продукция сдается заказчику, т.е. доставляется, осуществляется расчет с клиентом и оформляется акт выполненных работ, совершаемых сотрудником отдела продаж «Эстетика».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2</a:t>
            </a:fld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Организационная концепция компании «Эстетика» </a:t>
            </a:r>
            <a:endParaRPr lang="ru-RU" dirty="0">
              <a:solidFill>
                <a:srgbClr val="FF0000"/>
              </a:solidFill>
            </a:endParaRP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475926" y="1513819"/>
            <a:ext cx="5240148" cy="5025094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3</a:t>
            </a:fld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Контекстная модель деятельности компании «Эстетика»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13049" y="1556792"/>
            <a:ext cx="8115399" cy="4874425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4</a:t>
            </a:fld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 smtClean="0"/>
              <a:t>Модель бизнес-процесса «Производство печатной продукции и оформление картин в багет»</a:t>
            </a:r>
            <a:endParaRPr lang="ru-RU" sz="3600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135560" y="1556792"/>
            <a:ext cx="7938851" cy="4965072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5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42833"/>
            <a:ext cx="109728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Процессная модель </a:t>
            </a:r>
            <a:r>
              <a:rPr lang="ru-RU" dirty="0"/>
              <a:t>деятельности компании «Эстетика»</a:t>
            </a:r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54125758"/>
              </p:ext>
            </p:extLst>
          </p:nvPr>
        </p:nvGraphicFramePr>
        <p:xfrm>
          <a:off x="479375" y="1508328"/>
          <a:ext cx="11161239" cy="5312664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360041"/>
                <a:gridCol w="1800200"/>
                <a:gridCol w="4176464"/>
                <a:gridCol w="1296144"/>
                <a:gridCol w="1224136"/>
                <a:gridCol w="1296144"/>
                <a:gridCol w="1008110"/>
              </a:tblGrid>
              <a:tr h="126304">
                <a:tc rowSpan="2" grid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</a:rPr>
                        <a:t>Бизнес-процессы</a:t>
                      </a:r>
                      <a:endParaRPr lang="ru-RU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147" marR="29147" marT="0" marB="0" anchor="ctr"/>
                </a:tc>
                <a:tc rowSpan="2"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</a:rPr>
                        <a:t>Автоматизация</a:t>
                      </a: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</a:rPr>
                        <a:t> </a:t>
                      </a:r>
                      <a:endParaRPr lang="ru-RU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147" marR="29147" marT="0" marB="0" anchor="ctr"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1">
                          <a:effectLst/>
                        </a:rPr>
                        <a:t>Подразделения</a:t>
                      </a:r>
                      <a:endParaRPr lang="ru-RU" sz="1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147" marR="29147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0">
                <a:tc gridSpan="3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</a:rPr>
                        <a:t>Отдел работы с клиентами</a:t>
                      </a:r>
                      <a:endParaRPr lang="ru-RU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147" marR="29147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 err="1" smtClean="0">
                          <a:effectLst/>
                        </a:rPr>
                        <a:t>Производствен-ный</a:t>
                      </a:r>
                      <a:r>
                        <a:rPr lang="ru-RU" sz="1400" b="1" dirty="0" smtClean="0">
                          <a:effectLst/>
                        </a:rPr>
                        <a:t> </a:t>
                      </a:r>
                      <a:r>
                        <a:rPr lang="ru-RU" sz="1400" b="1" dirty="0">
                          <a:effectLst/>
                        </a:rPr>
                        <a:t>отдел</a:t>
                      </a:r>
                      <a:endParaRPr lang="ru-RU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147" marR="29147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</a:rPr>
                        <a:t>Отдел логистики</a:t>
                      </a:r>
                      <a:endParaRPr lang="ru-RU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147" marR="29147" marT="0" marB="0" anchor="ctr"/>
                </a:tc>
              </a:tr>
              <a:tr h="533140">
                <a:tc rowSpan="1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</a:rPr>
                        <a:t>Основные процессы</a:t>
                      </a:r>
                      <a:endParaRPr lang="ru-RU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147" marR="29147" marT="0" marB="0" vert="vert27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</a:rPr>
                        <a:t>БП первого уровня</a:t>
                      </a:r>
                      <a:endParaRPr lang="ru-RU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147" marR="29147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</a:rPr>
                        <a:t>БП второго уровня</a:t>
                      </a:r>
                      <a:endParaRPr lang="ru-RU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147" marR="29147" marT="0" marB="0" anchor="ctr"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193667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</a:rPr>
                        <a:t>Оформление заказа</a:t>
                      </a:r>
                      <a:endParaRPr lang="ru-RU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147" marR="29147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b="1">
                          <a:effectLst/>
                        </a:rPr>
                        <a:t>Сбор информации о заказе и клиенте</a:t>
                      </a:r>
                      <a:endParaRPr lang="ru-RU" sz="1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147" marR="2914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1">
                          <a:effectLst/>
                        </a:rPr>
                        <a:t>+</a:t>
                      </a:r>
                      <a:endParaRPr lang="ru-RU" sz="1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147" marR="2914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1">
                          <a:effectLst/>
                        </a:rPr>
                        <a:t>+</a:t>
                      </a:r>
                      <a:endParaRPr lang="ru-RU" sz="1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147" marR="29147" marT="0" marB="0" anchor="ctr"/>
                </a:tc>
                <a:tc>
                  <a:txBody>
                    <a:bodyPr/>
                    <a:lstStyle/>
                    <a:p>
                      <a:endParaRPr lang="ru-RU" sz="1400" b="1"/>
                    </a:p>
                  </a:txBody>
                  <a:tcPr marL="29147" marR="29147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ru-RU" sz="1400" b="1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147" marR="29147" marT="0" marB="0" anchor="ctr"/>
                </a:tc>
              </a:tr>
              <a:tr h="16004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b="1" dirty="0">
                          <a:effectLst/>
                        </a:rPr>
                        <a:t>Формирование заказа</a:t>
                      </a:r>
                      <a:endParaRPr lang="ru-RU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147" marR="2914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1">
                          <a:effectLst/>
                        </a:rPr>
                        <a:t>+</a:t>
                      </a:r>
                      <a:endParaRPr lang="ru-RU" sz="1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147" marR="2914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1">
                          <a:effectLst/>
                        </a:rPr>
                        <a:t>+</a:t>
                      </a:r>
                      <a:endParaRPr lang="ru-RU" sz="1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147" marR="2914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1">
                          <a:effectLst/>
                        </a:rPr>
                        <a:t> </a:t>
                      </a:r>
                      <a:endParaRPr lang="ru-RU" sz="1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147" marR="2914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1">
                          <a:effectLst/>
                        </a:rPr>
                        <a:t> </a:t>
                      </a:r>
                      <a:endParaRPr lang="ru-RU" sz="1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147" marR="29147" marT="0" marB="0" anchor="ctr"/>
                </a:tc>
              </a:tr>
              <a:tr h="29050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b="1">
                          <a:effectLst/>
                        </a:rPr>
                        <a:t>Формирование карточки клиента-организации</a:t>
                      </a:r>
                      <a:endParaRPr lang="ru-RU" sz="1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147" marR="2914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1">
                          <a:effectLst/>
                        </a:rPr>
                        <a:t>+</a:t>
                      </a:r>
                      <a:endParaRPr lang="ru-RU" sz="1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147" marR="2914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1">
                          <a:effectLst/>
                        </a:rPr>
                        <a:t>+</a:t>
                      </a:r>
                      <a:endParaRPr lang="ru-RU" sz="1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147" marR="2914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1">
                          <a:effectLst/>
                        </a:rPr>
                        <a:t> </a:t>
                      </a:r>
                      <a:endParaRPr lang="ru-RU" sz="1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147" marR="2914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1">
                          <a:effectLst/>
                        </a:rPr>
                        <a:t> </a:t>
                      </a:r>
                      <a:endParaRPr lang="ru-RU" sz="1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147" marR="29147" marT="0" marB="0" anchor="ctr"/>
                </a:tc>
              </a:tr>
              <a:tr h="387334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b="1" dirty="0">
                          <a:effectLst/>
                        </a:rPr>
                        <a:t>Прикрепление</a:t>
                      </a:r>
                      <a:br>
                        <a:rPr lang="ru-RU" sz="1400" b="1" dirty="0">
                          <a:effectLst/>
                        </a:rPr>
                      </a:br>
                      <a:r>
                        <a:rPr lang="ru-RU" sz="1400" b="1" dirty="0">
                          <a:effectLst/>
                        </a:rPr>
                        <a:t>ответственного за изготовление сотрудника</a:t>
                      </a:r>
                      <a:endParaRPr lang="ru-RU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147" marR="2914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1">
                          <a:effectLst/>
                        </a:rPr>
                        <a:t>+</a:t>
                      </a:r>
                      <a:endParaRPr lang="ru-RU" sz="1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147" marR="2914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1">
                          <a:effectLst/>
                        </a:rPr>
                        <a:t>+</a:t>
                      </a:r>
                      <a:endParaRPr lang="ru-RU" sz="1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147" marR="2914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1">
                          <a:effectLst/>
                        </a:rPr>
                        <a:t> </a:t>
                      </a:r>
                      <a:endParaRPr lang="ru-RU" sz="1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147" marR="2914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1">
                          <a:effectLst/>
                        </a:rPr>
                        <a:t> </a:t>
                      </a:r>
                      <a:endParaRPr lang="ru-RU" sz="1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147" marR="29147" marT="0" marB="0" anchor="ctr"/>
                </a:tc>
              </a:tr>
              <a:tr h="29050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b="1">
                          <a:effectLst/>
                        </a:rPr>
                        <a:t>Оформление</a:t>
                      </a:r>
                      <a:br>
                        <a:rPr lang="ru-RU" sz="1400" b="1">
                          <a:effectLst/>
                        </a:rPr>
                      </a:br>
                      <a:r>
                        <a:rPr lang="ru-RU" sz="1400" b="1">
                          <a:effectLst/>
                        </a:rPr>
                        <a:t>товарного чека в случае предоплаты</a:t>
                      </a:r>
                      <a:endParaRPr lang="ru-RU" sz="1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147" marR="2914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1">
                          <a:effectLst/>
                        </a:rPr>
                        <a:t>+</a:t>
                      </a:r>
                      <a:endParaRPr lang="ru-RU" sz="1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147" marR="2914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1">
                          <a:effectLst/>
                        </a:rPr>
                        <a:t>+</a:t>
                      </a:r>
                      <a:endParaRPr lang="ru-RU" sz="1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147" marR="2914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1">
                          <a:effectLst/>
                        </a:rPr>
                        <a:t> </a:t>
                      </a:r>
                      <a:endParaRPr lang="ru-RU" sz="1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147" marR="2914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1">
                          <a:effectLst/>
                        </a:rPr>
                        <a:t> </a:t>
                      </a:r>
                      <a:endParaRPr lang="ru-RU" sz="1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147" marR="29147" marT="0" marB="0" anchor="ctr"/>
                </a:tc>
              </a:tr>
              <a:tr h="193667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 smtClean="0">
                          <a:effectLst/>
                        </a:rPr>
                        <a:t>Производственные </a:t>
                      </a:r>
                      <a:r>
                        <a:rPr lang="ru-RU" sz="1400" b="1" dirty="0">
                          <a:effectLst/>
                        </a:rPr>
                        <a:t>работы</a:t>
                      </a:r>
                      <a:endParaRPr lang="ru-RU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147" marR="29147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b="1" dirty="0">
                          <a:effectLst/>
                        </a:rPr>
                        <a:t>Определение типов работ</a:t>
                      </a:r>
                      <a:endParaRPr lang="ru-RU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147" marR="2914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1">
                          <a:effectLst/>
                        </a:rPr>
                        <a:t>+</a:t>
                      </a:r>
                      <a:endParaRPr lang="ru-RU" sz="1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147" marR="2914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1">
                          <a:effectLst/>
                        </a:rPr>
                        <a:t> </a:t>
                      </a:r>
                      <a:endParaRPr lang="ru-RU" sz="1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147" marR="2914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1">
                          <a:effectLst/>
                        </a:rPr>
                        <a:t>+</a:t>
                      </a:r>
                      <a:endParaRPr lang="ru-RU" sz="1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147" marR="2914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1">
                          <a:effectLst/>
                        </a:rPr>
                        <a:t> </a:t>
                      </a:r>
                      <a:endParaRPr lang="ru-RU" sz="1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147" marR="29147" marT="0" marB="0" anchor="ctr"/>
                </a:tc>
              </a:tr>
              <a:tr h="126304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b="1">
                          <a:effectLst/>
                        </a:rPr>
                        <a:t>Подготовка материалов</a:t>
                      </a:r>
                      <a:endParaRPr lang="ru-RU" sz="1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147" marR="2914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1">
                          <a:effectLst/>
                        </a:rPr>
                        <a:t> </a:t>
                      </a:r>
                      <a:endParaRPr lang="ru-RU" sz="1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147" marR="2914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1">
                          <a:effectLst/>
                        </a:rPr>
                        <a:t> </a:t>
                      </a:r>
                      <a:endParaRPr lang="ru-RU" sz="1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147" marR="2914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1">
                          <a:effectLst/>
                        </a:rPr>
                        <a:t>+</a:t>
                      </a:r>
                      <a:endParaRPr lang="ru-RU" sz="1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147" marR="2914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1">
                          <a:effectLst/>
                        </a:rPr>
                        <a:t> </a:t>
                      </a:r>
                      <a:endParaRPr lang="ru-RU" sz="1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147" marR="29147" marT="0" marB="0" anchor="ctr"/>
                </a:tc>
              </a:tr>
              <a:tr h="29050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b="1">
                          <a:effectLst/>
                        </a:rPr>
                        <a:t>Типографические</a:t>
                      </a:r>
                      <a:br>
                        <a:rPr lang="ru-RU" sz="1400" b="1">
                          <a:effectLst/>
                        </a:rPr>
                      </a:br>
                      <a:r>
                        <a:rPr lang="ru-RU" sz="1400" b="1">
                          <a:effectLst/>
                        </a:rPr>
                        <a:t>работы (оформление в багет)</a:t>
                      </a:r>
                      <a:endParaRPr lang="ru-RU" sz="1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147" marR="2914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1">
                          <a:effectLst/>
                        </a:rPr>
                        <a:t> </a:t>
                      </a:r>
                      <a:endParaRPr lang="ru-RU" sz="1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147" marR="2914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1">
                          <a:effectLst/>
                        </a:rPr>
                        <a:t> </a:t>
                      </a:r>
                      <a:endParaRPr lang="ru-RU" sz="1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147" marR="2914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1">
                          <a:effectLst/>
                        </a:rPr>
                        <a:t>+</a:t>
                      </a:r>
                      <a:endParaRPr lang="ru-RU" sz="1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147" marR="2914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1">
                          <a:effectLst/>
                        </a:rPr>
                        <a:t> </a:t>
                      </a:r>
                      <a:endParaRPr lang="ru-RU" sz="1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147" marR="29147" marT="0" marB="0" anchor="ctr"/>
                </a:tc>
              </a:tr>
              <a:tr h="193667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b="1">
                          <a:effectLst/>
                        </a:rPr>
                        <a:t>Документация статуса выполнения</a:t>
                      </a:r>
                      <a:endParaRPr lang="ru-RU" sz="1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147" marR="2914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1">
                          <a:effectLst/>
                        </a:rPr>
                        <a:t>+</a:t>
                      </a:r>
                      <a:endParaRPr lang="ru-RU" sz="1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147" marR="2914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1">
                          <a:effectLst/>
                        </a:rPr>
                        <a:t> </a:t>
                      </a:r>
                      <a:endParaRPr lang="ru-RU" sz="1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147" marR="2914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1">
                          <a:effectLst/>
                        </a:rPr>
                        <a:t>+</a:t>
                      </a:r>
                      <a:endParaRPr lang="ru-RU" sz="1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147" marR="2914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1">
                          <a:effectLst/>
                        </a:rPr>
                        <a:t> </a:t>
                      </a:r>
                      <a:endParaRPr lang="ru-RU" sz="1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147" marR="29147" marT="0" marB="0" anchor="ctr"/>
                </a:tc>
              </a:tr>
              <a:tr h="126304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1">
                          <a:effectLst/>
                        </a:rPr>
                        <a:t>Доставка продукции</a:t>
                      </a:r>
                      <a:endParaRPr lang="ru-RU" sz="1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147" marR="29147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b="1">
                          <a:effectLst/>
                        </a:rPr>
                        <a:t> </a:t>
                      </a:r>
                      <a:endParaRPr lang="ru-RU" sz="1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147" marR="2914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1">
                          <a:effectLst/>
                        </a:rPr>
                        <a:t> </a:t>
                      </a:r>
                      <a:endParaRPr lang="ru-RU" sz="1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147" marR="2914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1">
                          <a:effectLst/>
                        </a:rPr>
                        <a:t> </a:t>
                      </a:r>
                      <a:endParaRPr lang="ru-RU" sz="1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147" marR="2914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1">
                          <a:effectLst/>
                        </a:rPr>
                        <a:t> </a:t>
                      </a:r>
                      <a:endParaRPr lang="ru-RU" sz="1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147" marR="2914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</a:rPr>
                        <a:t>+</a:t>
                      </a:r>
                      <a:endParaRPr lang="ru-RU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147" marR="29147" marT="0" marB="0" anchor="ctr"/>
                </a:tc>
              </a:tr>
              <a:tr h="252609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</a:rPr>
                        <a:t>Работа с клиентом после производства</a:t>
                      </a:r>
                      <a:endParaRPr lang="ru-RU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147" marR="29147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b="1" dirty="0">
                          <a:effectLst/>
                        </a:rPr>
                        <a:t> </a:t>
                      </a:r>
                      <a:endParaRPr lang="ru-RU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147" marR="2914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1">
                          <a:effectLst/>
                        </a:rPr>
                        <a:t>+</a:t>
                      </a:r>
                      <a:endParaRPr lang="ru-RU" sz="1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147" marR="2914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1">
                          <a:effectLst/>
                        </a:rPr>
                        <a:t>+</a:t>
                      </a:r>
                      <a:endParaRPr lang="ru-RU" sz="1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147" marR="2914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1">
                          <a:effectLst/>
                        </a:rPr>
                        <a:t> </a:t>
                      </a:r>
                      <a:endParaRPr lang="ru-RU" sz="1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147" marR="2914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</a:rPr>
                        <a:t> </a:t>
                      </a:r>
                      <a:endParaRPr lang="ru-RU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147" marR="29147" marT="0" marB="0" anchor="ctr"/>
                </a:tc>
              </a:tr>
            </a:tbl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6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Пример описания бизнес-процесса «</a:t>
            </a:r>
            <a:r>
              <a:rPr lang="ru-RU" dirty="0"/>
              <a:t>Формирование </a:t>
            </a:r>
            <a:r>
              <a:rPr lang="ru-RU" dirty="0" smtClean="0"/>
              <a:t>заказа»</a:t>
            </a:r>
            <a:endParaRPr lang="ru-RU" dirty="0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713746173"/>
              </p:ext>
            </p:extLst>
          </p:nvPr>
        </p:nvGraphicFramePr>
        <p:xfrm>
          <a:off x="479376" y="1556792"/>
          <a:ext cx="11089232" cy="5287980"/>
        </p:xfrm>
        <a:graphic>
          <a:graphicData uri="http://schemas.openxmlformats.org/drawingml/2006/table">
            <a:tbl>
              <a:tblPr firstCol="1">
                <a:tableStyleId>{5C22544A-7EE6-4342-B048-85BDC9FD1C3A}</a:tableStyleId>
              </a:tblPr>
              <a:tblGrid>
                <a:gridCol w="3096344"/>
                <a:gridCol w="7992888"/>
              </a:tblGrid>
              <a:tr h="25361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500" kern="1200" dirty="0">
                          <a:effectLst/>
                        </a:rPr>
                        <a:t>Название процесса</a:t>
                      </a:r>
                      <a:endParaRPr lang="ru-RU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458" marR="39458" marT="8519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500" dirty="0">
                          <a:effectLst/>
                        </a:rPr>
                        <a:t>Формирование заказа</a:t>
                      </a:r>
                      <a:endParaRPr lang="ru-RU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458" marR="39458" marT="8519" marB="0" anchor="ctr"/>
                </a:tc>
              </a:tr>
              <a:tr h="67955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500" kern="1200" dirty="0">
                          <a:effectLst/>
                        </a:rPr>
                        <a:t>Краткое описание процесса</a:t>
                      </a:r>
                      <a:endParaRPr lang="ru-RU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458" marR="39458" marT="8519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500" kern="1200" dirty="0">
                          <a:effectLst/>
                        </a:rPr>
                        <a:t>Собранная информация о заказе структурируется и на ее основе формируется заказ для производственного отдела.</a:t>
                      </a:r>
                      <a:endParaRPr lang="ru-RU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458" marR="39458" marT="8519" marB="0" anchor="ctr"/>
                </a:tc>
              </a:tr>
              <a:tr h="28803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500" kern="1200">
                          <a:effectLst/>
                        </a:rPr>
                        <a:t>Цель процесса</a:t>
                      </a:r>
                      <a:endParaRPr lang="ru-RU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458" marR="39458" marT="8519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500" kern="1200" dirty="0">
                          <a:effectLst/>
                        </a:rPr>
                        <a:t>Подготовить и оформить данные о заказе клиента для работы производственного отдела.</a:t>
                      </a:r>
                      <a:endParaRPr lang="ru-RU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458" marR="39458" marT="8519" marB="0" anchor="ctr"/>
                </a:tc>
              </a:tr>
              <a:tr h="56862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500" kern="1200">
                          <a:effectLst/>
                        </a:rPr>
                        <a:t>Владелец процесса (тот кто может изменить процесс)</a:t>
                      </a:r>
                      <a:endParaRPr lang="ru-RU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458" marR="39458" marT="8519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500" kern="1200" dirty="0">
                          <a:effectLst/>
                        </a:rPr>
                        <a:t>Компания «Эстетика»</a:t>
                      </a:r>
                      <a:endParaRPr lang="ru-RU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458" marR="39458" marT="8519" marB="0" anchor="ctr"/>
                </a:tc>
              </a:tr>
              <a:tr h="38515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500" kern="1200" dirty="0">
                          <a:effectLst/>
                        </a:rPr>
                        <a:t>Ресурсы процесса (входы)</a:t>
                      </a:r>
                      <a:endParaRPr lang="ru-RU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458" marR="39458" marT="8519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500" kern="1200" dirty="0">
                          <a:effectLst/>
                        </a:rPr>
                        <a:t>Информация о заказе и клиенте</a:t>
                      </a:r>
                      <a:endParaRPr lang="ru-RU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458" marR="39458" marT="8519" marB="0" anchor="ctr"/>
                </a:tc>
              </a:tr>
              <a:tr h="25361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500" kern="1200">
                          <a:effectLst/>
                        </a:rPr>
                        <a:t>Поставщики процесса</a:t>
                      </a:r>
                      <a:endParaRPr lang="ru-RU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458" marR="39458" marT="8519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500" kern="1200" dirty="0">
                          <a:effectLst/>
                        </a:rPr>
                        <a:t>Сотрудник отдела работы с клиентами</a:t>
                      </a:r>
                      <a:endParaRPr lang="ru-RU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458" marR="39458" marT="8519" marB="0" anchor="ctr"/>
                </a:tc>
              </a:tr>
              <a:tr h="31951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500" kern="1200">
                          <a:effectLst/>
                        </a:rPr>
                        <a:t>Результаты процесса</a:t>
                      </a:r>
                      <a:endParaRPr lang="ru-RU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458" marR="39458" marT="8519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500" kern="1200">
                          <a:effectLst/>
                        </a:rPr>
                        <a:t>Сформированный заказ без прикрепления сотрудника производственного отдела</a:t>
                      </a:r>
                      <a:endParaRPr lang="ru-RU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458" marR="39458" marT="8519" marB="0" anchor="ctr"/>
                </a:tc>
              </a:tr>
              <a:tr h="25361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500" kern="1200">
                          <a:effectLst/>
                        </a:rPr>
                        <a:t>Клиенты процесса</a:t>
                      </a:r>
                      <a:endParaRPr lang="ru-RU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458" marR="39458" marT="8519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500" kern="1200">
                          <a:effectLst/>
                        </a:rPr>
                        <a:t>Сотрудник отдела работы с клиентами</a:t>
                      </a:r>
                      <a:endParaRPr lang="ru-RU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458" marR="39458" marT="8519" marB="0" anchor="ctr"/>
                </a:tc>
              </a:tr>
              <a:tr h="25361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500" kern="1200">
                          <a:effectLst/>
                        </a:rPr>
                        <a:t>Показатели процесса</a:t>
                      </a:r>
                      <a:endParaRPr lang="ru-RU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458" marR="39458" marT="8519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500" kern="1200">
                          <a:effectLst/>
                        </a:rPr>
                        <a:t>Число ошибок/неисправностей, средний чек</a:t>
                      </a:r>
                      <a:endParaRPr lang="ru-RU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458" marR="39458" marT="8519" marB="0" anchor="ctr"/>
                </a:tc>
              </a:tr>
              <a:tr h="25361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500" kern="1200">
                          <a:effectLst/>
                        </a:rPr>
                        <a:t>Исполнители процесса</a:t>
                      </a:r>
                      <a:endParaRPr lang="ru-RU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458" marR="39458" marT="8519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500" kern="1200">
                          <a:effectLst/>
                        </a:rPr>
                        <a:t>Сотрудник отдела работы с клиентами</a:t>
                      </a:r>
                      <a:endParaRPr lang="ru-RU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458" marR="39458" marT="8519" marB="0" anchor="ctr"/>
                </a:tc>
              </a:tr>
              <a:tr h="25361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500" kern="1200">
                          <a:effectLst/>
                        </a:rPr>
                        <a:t>Трудоемкость</a:t>
                      </a:r>
                      <a:endParaRPr lang="ru-RU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458" marR="39458" marT="8519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500" kern="1200">
                          <a:effectLst/>
                        </a:rPr>
                        <a:t>30 мин.</a:t>
                      </a:r>
                      <a:endParaRPr lang="ru-RU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458" marR="39458" marT="8519" marB="0" anchor="ctr"/>
                </a:tc>
              </a:tr>
              <a:tr h="25361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500" kern="1200">
                          <a:effectLst/>
                        </a:rPr>
                        <a:t>Длительность</a:t>
                      </a:r>
                      <a:endParaRPr lang="ru-RU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458" marR="39458" marT="8519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500" kern="1200">
                          <a:effectLst/>
                        </a:rPr>
                        <a:t>1 день</a:t>
                      </a:r>
                      <a:endParaRPr lang="ru-RU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458" marR="39458" marT="8519" marB="0" anchor="ctr"/>
                </a:tc>
              </a:tr>
              <a:tr h="30142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500" kern="1200" dirty="0">
                          <a:effectLst/>
                        </a:rPr>
                        <a:t>Среднее количество повторений</a:t>
                      </a:r>
                      <a:endParaRPr lang="ru-RU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458" marR="39458" marT="8519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500" kern="1200" dirty="0">
                          <a:effectLst/>
                        </a:rPr>
                        <a:t>Ежедневно в течение рабочей недели</a:t>
                      </a:r>
                      <a:endParaRPr lang="ru-RU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458" marR="39458" marT="8519" marB="0" anchor="ctr"/>
                </a:tc>
              </a:tr>
            </a:tbl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7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Объект 9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88857" y="1268760"/>
            <a:ext cx="11495775" cy="5368145"/>
          </a:xfr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Схема БД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8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42833"/>
            <a:ext cx="10972800" cy="1143000"/>
          </a:xfrm>
        </p:spPr>
        <p:txBody>
          <a:bodyPr/>
          <a:lstStyle/>
          <a:p>
            <a:r>
              <a:rPr lang="ru-RU" dirty="0" smtClean="0"/>
              <a:t>Фрагменты описания таблиц БД</a:t>
            </a:r>
            <a:endParaRPr lang="ru-RU" dirty="0"/>
          </a:p>
        </p:txBody>
      </p:sp>
      <p:graphicFrame>
        <p:nvGraphicFramePr>
          <p:cNvPr id="9" name="Объект 8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xmlns="" val="258996373"/>
              </p:ext>
            </p:extLst>
          </p:nvPr>
        </p:nvGraphicFramePr>
        <p:xfrm>
          <a:off x="790234" y="2204864"/>
          <a:ext cx="4441670" cy="32918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77374"/>
                <a:gridCol w="1440160"/>
                <a:gridCol w="1224136"/>
              </a:tblGrid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Атрибут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Тип данных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Пояснение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ID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Счетчик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ru-RU" sz="18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Наименование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Строка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 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Номер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Число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 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Тип продукции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Строка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 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ID_материал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Ссылка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 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Цена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Вещественный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 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graphicFrame>
        <p:nvGraphicFramePr>
          <p:cNvPr id="11" name="Объект 10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xmlns="" val="3012164134"/>
              </p:ext>
            </p:extLst>
          </p:nvPr>
        </p:nvGraphicFramePr>
        <p:xfrm>
          <a:off x="5591944" y="2204864"/>
          <a:ext cx="5904656" cy="32918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68152"/>
                <a:gridCol w="1368152"/>
                <a:gridCol w="3168352"/>
              </a:tblGrid>
              <a:tr h="270744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Сущность 1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479" marR="6247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Сущность 2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479" marR="6247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Описание связи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479" marR="62479" marT="0" marB="0"/>
                </a:tc>
              </a:tr>
              <a:tr h="162446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Продукция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479" marR="6247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Материал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479" marR="6247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Каждая Продукция может включать один и только один материал.</a:t>
                      </a: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Каждый Материал может быть включенным в одну или несколько Продукций.</a:t>
                      </a: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Многие к одному.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479" marR="62479" marT="0" marB="0"/>
                </a:tc>
              </a:tr>
            </a:tbl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9</a:t>
            </a:fld>
            <a:endParaRPr lang="ru-RU"/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767408" y="1614817"/>
            <a:ext cx="504056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Сущность "</a:t>
            </a:r>
            <a:r>
              <a:rPr kumimoji="0" lang="ru-RU" altLang="ru-RU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Продукция</a:t>
            </a:r>
            <a:r>
              <a:rPr kumimoji="0" lang="ru-RU" altLang="ru-RU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endParaRPr kumimoji="0" lang="ru-RU" altLang="ru-RU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</TotalTime>
  <Words>396</Words>
  <Application>Microsoft Office PowerPoint</Application>
  <PresentationFormat>Произвольный</PresentationFormat>
  <Paragraphs>165</Paragraphs>
  <Slides>10</Slides>
  <Notes>4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Тема Office</vt:lpstr>
      <vt:lpstr>Результаты выполнения задания междисциплинарного проекта по дисциплине:  «Моделирование бизнес-процессов» </vt:lpstr>
      <vt:lpstr>Задание</vt:lpstr>
      <vt:lpstr>Организационная концепция компании «Эстетика» </vt:lpstr>
      <vt:lpstr>Контекстная модель деятельности компании «Эстетика»</vt:lpstr>
      <vt:lpstr>Модель бизнес-процесса «Производство печатной продукции и оформление картин в багет»</vt:lpstr>
      <vt:lpstr>Процессная модель деятельности компании «Эстетика»</vt:lpstr>
      <vt:lpstr>Пример описания бизнес-процесса «Формирование заказа»</vt:lpstr>
      <vt:lpstr>Схема БД</vt:lpstr>
      <vt:lpstr>Фрагменты описания таблиц БД</vt:lpstr>
      <vt:lpstr>Результаты выполнения МДП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Проектирование процессов учета на основе структурного и объектно-ориентированного подходов для автоматизированной информационной системы компании по производству печатной продукции</dc:title>
  <dc:creator>Ирина</dc:creator>
  <cp:lastModifiedBy>Александр Шатохин</cp:lastModifiedBy>
  <cp:revision>62</cp:revision>
  <dcterms:created xsi:type="dcterms:W3CDTF">2016-04-16T05:13:31Z</dcterms:created>
  <dcterms:modified xsi:type="dcterms:W3CDTF">2024-09-08T10:43:40Z</dcterms:modified>
</cp:coreProperties>
</file>