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5EE-0F7D-40E1-8371-FF30557E4B94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36EF-F6DA-4112-8E72-2053D32AA1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5EE-0F7D-40E1-8371-FF30557E4B94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36EF-F6DA-4112-8E72-2053D32AA1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5EE-0F7D-40E1-8371-FF30557E4B94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36EF-F6DA-4112-8E72-2053D32AA1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5EE-0F7D-40E1-8371-FF30557E4B94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36EF-F6DA-4112-8E72-2053D32AA1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5EE-0F7D-40E1-8371-FF30557E4B94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36EF-F6DA-4112-8E72-2053D32AA1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5EE-0F7D-40E1-8371-FF30557E4B94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36EF-F6DA-4112-8E72-2053D32AA1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5EE-0F7D-40E1-8371-FF30557E4B94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36EF-F6DA-4112-8E72-2053D32AA1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5EE-0F7D-40E1-8371-FF30557E4B94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36EF-F6DA-4112-8E72-2053D32AA1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5EE-0F7D-40E1-8371-FF30557E4B94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36EF-F6DA-4112-8E72-2053D32AA1C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5EE-0F7D-40E1-8371-FF30557E4B94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36EF-F6DA-4112-8E72-2053D32AA1C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5EE-0F7D-40E1-8371-FF30557E4B94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D736EF-F6DA-4112-8E72-2053D32AA1C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1D736EF-F6DA-4112-8E72-2053D32AA1C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95335EE-0F7D-40E1-8371-FF30557E4B94}" type="datetimeFigureOut">
              <a:rPr lang="ru-RU" smtClean="0"/>
              <a:t>20.12.2014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Метод модифицированных функций Лагранжа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Аратский А. В.</a:t>
            </a:r>
          </a:p>
          <a:p>
            <a:pPr algn="r"/>
            <a:r>
              <a:rPr lang="ru-RU" dirty="0" smtClean="0"/>
              <a:t> 84-11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622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пути поиска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268760"/>
            <a:ext cx="5472608" cy="52565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1268760"/>
            <a:ext cx="23567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/>
              <a:t>Контурный график </a:t>
            </a:r>
            <a:r>
              <a:rPr lang="en-US" sz="1600" i="1" dirty="0" smtClean="0"/>
              <a:t>Q(x)</a:t>
            </a:r>
          </a:p>
          <a:p>
            <a:r>
              <a:rPr lang="ru-RU" sz="1600" i="1" dirty="0" smtClean="0"/>
              <a:t>Точечная область </a:t>
            </a:r>
            <a:r>
              <a:rPr lang="en-US" sz="1600" i="1" dirty="0" smtClean="0"/>
              <a:t>g(x)</a:t>
            </a:r>
          </a:p>
          <a:p>
            <a:r>
              <a:rPr lang="ru-RU" sz="1600" i="1" dirty="0" smtClean="0"/>
              <a:t>Красная точка – начало</a:t>
            </a:r>
          </a:p>
          <a:p>
            <a:r>
              <a:rPr lang="ru-RU" sz="1600" i="1" dirty="0" smtClean="0"/>
              <a:t>Зелёная точка - конец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27815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Обобщение метода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3701008"/>
              </a:xfrm>
            </p:spPr>
            <p:txBody>
              <a:bodyPr>
                <a:normAutofit fontScale="77500" lnSpcReduction="20000"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Алгоритмы можно </a:t>
                </a:r>
                <a:r>
                  <a:rPr lang="ru-RU" dirty="0"/>
                  <a:t>объединить в один. В таком случае модифицированная функция Лагранжа будет иметь вид: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/>
                          </m:ctrlPr>
                        </m:sSubPr>
                        <m:e>
                          <m:r>
                            <a:rPr lang="en-US" sz="2100" i="1"/>
                            <m:t>𝐿</m:t>
                          </m:r>
                        </m:e>
                        <m:sub>
                          <m:r>
                            <a:rPr lang="en-US" sz="2100" i="1"/>
                            <m:t>𝛾</m:t>
                          </m:r>
                        </m:sub>
                      </m:sSub>
                      <m:d>
                        <m:dPr>
                          <m:ctrlPr>
                            <a:rPr lang="ru-RU" sz="2100" i="1"/>
                          </m:ctrlPr>
                        </m:dPr>
                        <m:e>
                          <m:r>
                            <a:rPr lang="en-US" sz="2100" i="1"/>
                            <m:t>𝑥</m:t>
                          </m:r>
                          <m:r>
                            <a:rPr lang="en-US" sz="2100" i="1"/>
                            <m:t>,</m:t>
                          </m:r>
                          <m:r>
                            <a:rPr lang="en-US" sz="2100" i="1"/>
                            <m:t>𝜇</m:t>
                          </m:r>
                          <m:r>
                            <a:rPr lang="en-US" sz="2100" i="1"/>
                            <m:t>,</m:t>
                          </m:r>
                          <m:r>
                            <a:rPr lang="en-US" sz="2100" i="1"/>
                            <m:t>𝜆</m:t>
                          </m:r>
                        </m:e>
                      </m:d>
                      <m:r>
                        <a:rPr lang="en-US" sz="2100" i="1"/>
                        <m:t>=</m:t>
                      </m:r>
                      <m:r>
                        <a:rPr lang="en-US" sz="2100" i="1"/>
                        <m:t>𝑄</m:t>
                      </m:r>
                      <m:d>
                        <m:dPr>
                          <m:ctrlPr>
                            <a:rPr lang="ru-RU" sz="2100" i="1"/>
                          </m:ctrlPr>
                        </m:dPr>
                        <m:e>
                          <m:r>
                            <a:rPr lang="en-US" sz="2100" i="1"/>
                            <m:t>𝑥</m:t>
                          </m:r>
                        </m:e>
                      </m:d>
                      <m:r>
                        <a:rPr lang="en-US" sz="2100" i="1"/>
                        <m:t>+</m:t>
                      </m:r>
                      <m:d>
                        <m:dPr>
                          <m:ctrlPr>
                            <a:rPr lang="ru-RU" sz="2100" i="1"/>
                          </m:ctrlPr>
                        </m:dPr>
                        <m:e>
                          <m:r>
                            <a:rPr lang="en-US" sz="2100" i="1"/>
                            <m:t>𝜇</m:t>
                          </m:r>
                          <m:r>
                            <a:rPr lang="en-US" sz="2100" i="1"/>
                            <m:t>,</m:t>
                          </m:r>
                          <m:r>
                            <a:rPr lang="en-US" sz="2100" i="1"/>
                            <m:t>h</m:t>
                          </m:r>
                          <m:d>
                            <m:dPr>
                              <m:ctrlPr>
                                <a:rPr lang="ru-RU" sz="2100" i="1"/>
                              </m:ctrlPr>
                            </m:dPr>
                            <m:e>
                              <m:r>
                                <a:rPr lang="en-US" sz="2100" i="1"/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100" i="1"/>
                        <m:t>+</m:t>
                      </m:r>
                      <m:f>
                        <m:fPr>
                          <m:ctrlPr>
                            <a:rPr lang="ru-RU" sz="2100" i="1"/>
                          </m:ctrlPr>
                        </m:fPr>
                        <m:num>
                          <m:r>
                            <a:rPr lang="en-US" sz="2100" i="1"/>
                            <m:t>𝛾</m:t>
                          </m:r>
                        </m:num>
                        <m:den>
                          <m:r>
                            <a:rPr lang="en-US" sz="2100" i="1"/>
                            <m:t>2</m:t>
                          </m:r>
                        </m:den>
                      </m:f>
                      <m:r>
                        <a:rPr lang="en-US" sz="2100" i="1"/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100" i="1"/>
                          </m:ctrlPr>
                        </m:naryPr>
                        <m:sub>
                          <m:r>
                            <a:rPr lang="en-US" sz="2100" i="1"/>
                            <m:t>𝑖</m:t>
                          </m:r>
                          <m:r>
                            <a:rPr lang="en-US" sz="2100" i="1"/>
                            <m:t>=1</m:t>
                          </m:r>
                        </m:sub>
                        <m:sup>
                          <m:r>
                            <a:rPr lang="en-US" sz="2100" i="1"/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100" i="1"/>
                              </m:ctrlPr>
                            </m:sSubSupPr>
                            <m:e>
                              <m:r>
                                <a:rPr lang="en-US" sz="2100" i="1"/>
                                <m:t>h</m:t>
                              </m:r>
                              <m:r>
                                <a:rPr lang="en-US" sz="2100" i="1"/>
                                <m:t>(</m:t>
                              </m:r>
                              <m:r>
                                <a:rPr lang="en-US" sz="2100" i="1"/>
                                <m:t>𝑥</m:t>
                              </m:r>
                              <m:r>
                                <a:rPr lang="en-US" sz="2100" i="1"/>
                                <m:t>)</m:t>
                              </m:r>
                            </m:e>
                            <m:sub>
                              <m:r>
                                <a:rPr lang="en-US" sz="2100" i="1"/>
                                <m:t>𝑖</m:t>
                              </m:r>
                            </m:sub>
                            <m:sup>
                              <m:r>
                                <a:rPr lang="en-US" sz="2100" i="1"/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100" i="1"/>
                        <m:t>+</m:t>
                      </m:r>
                      <m:f>
                        <m:fPr>
                          <m:ctrlPr>
                            <a:rPr lang="ru-RU" sz="2100" i="1"/>
                          </m:ctrlPr>
                        </m:fPr>
                        <m:num>
                          <m:r>
                            <a:rPr lang="en-US" sz="2100" i="1"/>
                            <m:t>1</m:t>
                          </m:r>
                        </m:num>
                        <m:den>
                          <m:r>
                            <a:rPr lang="en-US" sz="2100" i="1"/>
                            <m:t>2</m:t>
                          </m:r>
                          <m:r>
                            <a:rPr lang="en-US" sz="2100" i="1"/>
                            <m:t>𝛾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100" i="1"/>
                          </m:ctrlPr>
                        </m:naryPr>
                        <m:sub>
                          <m:r>
                            <a:rPr lang="en-US" sz="2100" i="1"/>
                            <m:t>𝑗</m:t>
                          </m:r>
                          <m:r>
                            <a:rPr lang="en-US" sz="2100" i="1"/>
                            <m:t>=1</m:t>
                          </m:r>
                        </m:sub>
                        <m:sup>
                          <m:r>
                            <a:rPr lang="en-US" sz="2100" i="1"/>
                            <m:t>𝑆</m:t>
                          </m:r>
                        </m:sup>
                        <m:e>
                          <m:r>
                            <a:rPr lang="en-US" sz="2100" i="1"/>
                            <m:t>(</m:t>
                          </m:r>
                          <m:func>
                            <m:funcPr>
                              <m:ctrlPr>
                                <a:rPr lang="ru-RU" sz="2100" i="1"/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sz="2100" i="1"/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100"/>
                                    <m:t>max</m:t>
                                  </m:r>
                                </m:e>
                                <m:lim/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sz="2100" i="1"/>
                                  </m:ctrlPr>
                                </m:dPr>
                                <m:e>
                                  <m:r>
                                    <a:rPr lang="en-US" sz="2100" i="1"/>
                                    <m:t>0; </m:t>
                                  </m:r>
                                  <m:r>
                                    <a:rPr lang="en-US" sz="2100" i="1"/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ru-RU" sz="2100" i="1"/>
                                      </m:ctrlPr>
                                    </m:sSubPr>
                                    <m:e>
                                      <m:r>
                                        <a:rPr lang="en-US" sz="2100" i="1"/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100" i="1"/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100" i="1"/>
                                      </m:ctrlPr>
                                    </m:dPr>
                                    <m:e>
                                      <m:r>
                                        <a:rPr lang="en-US" sz="2100" i="1"/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100" i="1"/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2100" i="1"/>
                                      </m:ctrlPr>
                                    </m:sSubPr>
                                    <m:e>
                                      <m:r>
                                        <a:rPr lang="en-US" sz="2100" i="1"/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100" i="1"/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100" i="1"/>
                                <m:t>−</m:t>
                              </m:r>
                              <m:sSubSup>
                                <m:sSubSupPr>
                                  <m:ctrlPr>
                                    <a:rPr lang="ru-RU" sz="2100" i="1"/>
                                  </m:ctrlPr>
                                </m:sSubSupPr>
                                <m:e>
                                  <m:r>
                                    <a:rPr lang="en-US" sz="2100" i="1"/>
                                    <m:t>𝜆</m:t>
                                  </m:r>
                                </m:e>
                                <m:sub>
                                  <m:r>
                                    <a:rPr lang="en-US" sz="2100" i="1"/>
                                    <m:t>𝑗</m:t>
                                  </m:r>
                                </m:sub>
                                <m:sup>
                                  <m:r>
                                    <a:rPr lang="en-US" sz="2100" i="1"/>
                                    <m:t>2</m:t>
                                  </m:r>
                                </m:sup>
                              </m:sSubSup>
                            </m:e>
                          </m:func>
                          <m:r>
                            <a:rPr lang="en-US" sz="2100" i="1"/>
                            <m:t>)</m:t>
                          </m:r>
                        </m:e>
                      </m:nary>
                    </m:oMath>
                  </m:oMathPara>
                </a14:m>
                <a:endParaRPr lang="ru-RU" sz="2100" dirty="0"/>
              </a:p>
              <a:p>
                <a:pPr marL="114300" indent="0">
                  <a:buNone/>
                </a:pPr>
                <a:r>
                  <a:rPr lang="ru-RU" dirty="0"/>
                  <a:t> Правило выбора множителей останутся прежними: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𝜇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  <m:r>
                            <a:rPr lang="ru-RU" i="1"/>
                            <m:t>+1</m:t>
                          </m:r>
                        </m:sub>
                      </m:sSub>
                      <m:r>
                        <a:rPr lang="ru-RU" i="1"/>
                        <m:t>=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𝜇</m:t>
                          </m:r>
                        </m:e>
                        <m:sub>
                          <m:r>
                            <a:rPr lang="ru-RU" i="1"/>
                            <m:t>𝑘</m:t>
                          </m:r>
                        </m:sub>
                      </m:sSub>
                      <m:r>
                        <a:rPr lang="ru-RU" i="1"/>
                        <m:t>+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𝛾</m:t>
                          </m:r>
                        </m:e>
                        <m:sub>
                          <m:r>
                            <a:rPr lang="ru-RU" i="1"/>
                            <m:t>𝑘</m:t>
                          </m:r>
                        </m:sub>
                      </m:sSub>
                      <m:r>
                        <a:rPr lang="ru-RU" i="1"/>
                        <m:t>h</m:t>
                      </m:r>
                      <m:r>
                        <a:rPr lang="ru-RU" i="1"/>
                        <m:t>(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𝑥</m:t>
                          </m:r>
                        </m:e>
                        <m:sub>
                          <m:r>
                            <a:rPr lang="ru-RU" i="1"/>
                            <m:t>𝑘</m:t>
                          </m:r>
                          <m:r>
                            <a:rPr lang="ru-RU" i="1"/>
                            <m:t>+1</m:t>
                          </m:r>
                        </m:sub>
                      </m:sSub>
                      <m:r>
                        <a:rPr lang="ru-RU" i="1"/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𝜆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  <m:r>
                            <a:rPr lang="ru-RU" i="1"/>
                            <m:t>+1</m:t>
                          </m:r>
                        </m:sub>
                      </m:sSub>
                      <m:r>
                        <a:rPr lang="ru-RU" i="1"/>
                        <m:t>=</m:t>
                      </m:r>
                      <m:func>
                        <m:funcPr>
                          <m:ctrlPr>
                            <a:rPr lang="ru-RU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/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ru-RU" i="1"/>
                            <m:t>{0;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𝛾</m:t>
                              </m:r>
                            </m:e>
                            <m:sub>
                              <m:r>
                                <a:rPr lang="ru-RU" i="1"/>
                                <m:t>𝑘</m:t>
                              </m:r>
                            </m:sub>
                          </m:sSub>
                          <m:r>
                            <a:rPr lang="ru-RU" i="1"/>
                            <m:t>𝑔</m:t>
                          </m:r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𝑥</m:t>
                                  </m:r>
                                </m:e>
                                <m:sub>
                                  <m:r>
                                    <a:rPr lang="ru-RU" i="1"/>
                                    <m:t>𝑘</m:t>
                                  </m:r>
                                  <m:r>
                                    <a:rPr lang="ru-RU" i="1"/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/>
                            <m:t>+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𝜆</m:t>
                              </m:r>
                            </m:e>
                            <m:sub>
                              <m:r>
                                <a:rPr lang="ru-RU" i="1"/>
                                <m:t>𝑘</m:t>
                              </m:r>
                            </m:sub>
                          </m:sSub>
                          <m:r>
                            <a:rPr lang="ru-RU" i="1"/>
                            <m:t>}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  <a:p>
                <a:pPr marL="114300" indent="0">
                  <a:buNone/>
                </a:pPr>
                <a:r>
                  <a:rPr lang="ru-RU" dirty="0"/>
                  <a:t>Критерий останова примет вид: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ru-RU" i="1"/>
                          </m:ctrlPr>
                        </m:dPr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𝛻</m:t>
                              </m:r>
                            </m:e>
                            <m:sub>
                              <m:r>
                                <a:rPr lang="ru-RU" i="1"/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𝐿</m:t>
                              </m:r>
                            </m:e>
                            <m:sub>
                              <m:r>
                                <a:rPr lang="ru-RU" i="1"/>
                                <m:t>𝛾</m:t>
                              </m:r>
                            </m:sub>
                          </m:sSub>
                          <m:r>
                            <a:rPr lang="ru-RU" i="1"/>
                            <m:t>(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𝑥</m:t>
                              </m:r>
                            </m:e>
                            <m:sub>
                              <m:r>
                                <a:rPr lang="ru-RU" i="1"/>
                                <m:t>𝑘</m:t>
                              </m:r>
                              <m:r>
                                <a:rPr lang="ru-RU" i="1"/>
                                <m:t>+1</m:t>
                              </m:r>
                            </m:sub>
                          </m:sSub>
                          <m:r>
                            <a:rPr lang="en-US" i="1"/>
                            <m:t>,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𝜇</m:t>
                              </m:r>
                            </m:e>
                            <m:sub>
                              <m:r>
                                <a:rPr lang="en-US" i="1"/>
                                <m:t>𝑘</m:t>
                              </m:r>
                              <m:r>
                                <a:rPr lang="en-US" i="1"/>
                                <m:t>+1</m:t>
                              </m:r>
                            </m:sub>
                          </m:sSub>
                          <m:r>
                            <a:rPr lang="ru-RU" i="1"/>
                            <m:t>,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𝜆</m:t>
                              </m:r>
                            </m:e>
                            <m:sub>
                              <m:r>
                                <a:rPr lang="ru-RU" i="1"/>
                                <m:t>𝑘</m:t>
                              </m:r>
                              <m:r>
                                <a:rPr lang="ru-RU" i="1"/>
                                <m:t>+1</m:t>
                              </m:r>
                            </m:sub>
                          </m:sSub>
                          <m:r>
                            <a:rPr lang="ru-RU" i="1"/>
                            <m:t>)</m:t>
                          </m:r>
                        </m:e>
                      </m:d>
                      <m:r>
                        <a:rPr lang="ru-RU" i="1"/>
                        <m:t>≤</m:t>
                      </m:r>
                      <m:r>
                        <a:rPr lang="ru-RU" i="1"/>
                        <m:t>𝛿</m:t>
                      </m:r>
                    </m:oMath>
                  </m:oMathPara>
                </a14:m>
                <a:endParaRPr lang="ru-RU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𝐺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en-US" i="1"/>
                            <m:t>𝑥</m:t>
                          </m:r>
                        </m:e>
                      </m:d>
                      <m:r>
                        <a:rPr lang="en-US" i="1"/>
                        <m:t>=</m:t>
                      </m:r>
                      <m:func>
                        <m:funcPr>
                          <m:ctrlPr>
                            <a:rPr lang="ru-RU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max</m:t>
                              </m:r>
                            </m:e>
                            <m:lim>
                              <m:f>
                                <m:fPr>
                                  <m:type m:val="noBar"/>
                                  <m:ctrlPr>
                                    <a:rPr lang="ru-RU" i="1"/>
                                  </m:ctrlPr>
                                </m:fPr>
                                <m:num>
                                  <m:r>
                                    <a:rPr lang="en-US" i="1"/>
                                    <m:t>𝑖</m:t>
                                  </m:r>
                                  <m:r>
                                    <a:rPr lang="en-US" i="1"/>
                                    <m:t>=1,..,</m:t>
                                  </m:r>
                                  <m:r>
                                    <a:rPr lang="en-US" i="1"/>
                                    <m:t>𝑆</m:t>
                                  </m:r>
                                </m:num>
                                <m:den>
                                  <m:r>
                                    <a:rPr lang="en-US" i="1"/>
                                    <m:t>𝑗</m:t>
                                  </m:r>
                                  <m:r>
                                    <a:rPr lang="en-US" i="1"/>
                                    <m:t>=1,..,</m:t>
                                  </m:r>
                                  <m:r>
                                    <a:rPr lang="en-US" i="1"/>
                                    <m:t>𝑃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en-US" i="1"/>
                                <m:t>{</m:t>
                              </m:r>
                              <m:r>
                                <a:rPr lang="en-US" i="1"/>
                                <m:t>𝑔</m:t>
                              </m:r>
                            </m:e>
                            <m:sup>
                              <m:r>
                                <a:rPr lang="en-US" i="1"/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𝑘</m:t>
                                  </m:r>
                                  <m:r>
                                    <a:rPr lang="en-US" i="1"/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/>
                            <m:t>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r>
                                    <a:rPr lang="en-US" i="1"/>
                                    <m:t>h</m:t>
                                  </m:r>
                                </m:e>
                                <m:sup>
                                  <m:r>
                                    <a:rPr lang="en-US" i="1"/>
                                    <m:t>𝑗</m:t>
                                  </m:r>
                                </m:sup>
                              </m:sSup>
                              <m:r>
                                <a:rPr lang="en-US" i="1"/>
                                <m:t>(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𝑘</m:t>
                                  </m:r>
                                  <m:r>
                                    <a:rPr lang="en-US" i="1"/>
                                    <m:t>+1</m:t>
                                  </m:r>
                                </m:sub>
                              </m:sSub>
                              <m:r>
                                <a:rPr lang="en-US" i="1"/>
                                <m:t>)</m:t>
                              </m:r>
                            </m:e>
                          </m:d>
                          <m:r>
                            <a:rPr lang="en-US" i="1"/>
                            <m:t>}≤</m:t>
                          </m:r>
                          <m:r>
                            <a:rPr lang="en-US" i="1"/>
                            <m:t>𝛿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𝐻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en-US" i="1"/>
                            <m:t>𝑥</m:t>
                          </m:r>
                          <m:r>
                            <a:rPr lang="en-US" i="1"/>
                            <m:t>,</m:t>
                          </m:r>
                          <m:r>
                            <a:rPr lang="en-US" i="1"/>
                            <m:t>𝜆</m:t>
                          </m:r>
                        </m:e>
                      </m:d>
                      <m:r>
                        <a:rPr lang="en-US" i="1"/>
                        <m:t>=</m:t>
                      </m:r>
                      <m:func>
                        <m:funcPr>
                          <m:ctrlPr>
                            <a:rPr lang="ru-RU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max</m:t>
                              </m:r>
                            </m:e>
                            <m:lim>
                              <m:r>
                                <a:rPr lang="en-US" i="1"/>
                                <m:t>𝑖</m:t>
                              </m:r>
                              <m:r>
                                <a:rPr lang="en-US" i="1"/>
                                <m:t>=1,..,</m:t>
                              </m:r>
                              <m:r>
                                <a:rPr lang="en-US" i="1"/>
                                <m:t>𝑃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r>
                                    <a:rPr lang="en-US" i="1"/>
                                    <m:t>𝜆</m:t>
                                  </m:r>
                                </m:e>
                                <m:sup>
                                  <m:r>
                                    <a:rPr lang="en-US" i="1"/>
                                    <m:t>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ru-RU" i="1"/>
                                  </m:ctrlPr>
                                </m:sSupPr>
                                <m:e>
                                  <m:r>
                                    <a:rPr lang="en-US" i="1"/>
                                    <m:t>𝑔</m:t>
                                  </m:r>
                                </m:e>
                                <m:sup>
                                  <m:r>
                                    <a:rPr lang="en-US" i="1"/>
                                    <m:t>𝑖</m:t>
                                  </m:r>
                                </m:sup>
                              </m:sSup>
                              <m:r>
                                <a:rPr lang="en-US" i="1"/>
                                <m:t>(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𝑘</m:t>
                                  </m:r>
                                  <m:r>
                                    <a:rPr lang="en-US" i="1"/>
                                    <m:t>+1</m:t>
                                  </m:r>
                                </m:sub>
                              </m:sSub>
                              <m:r>
                                <a:rPr lang="en-US" i="1"/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i="1"/>
                        <m:t>≤</m:t>
                      </m:r>
                      <m:r>
                        <a:rPr lang="en-US" i="1"/>
                        <m:t>𝛿</m:t>
                      </m:r>
                    </m:oMath>
                  </m:oMathPara>
                </a14:m>
                <a:endParaRPr lang="ru-RU" dirty="0"/>
              </a:p>
              <a:p>
                <a:pPr marL="11430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3701008"/>
              </a:xfrm>
              <a:blipFill rotWithShape="1">
                <a:blip r:embed="rId2"/>
                <a:stretch>
                  <a:fillRect t="-1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2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643322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5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Метод множителей представляет собой удачный симбиоз методов штрафа и двойственных методов, в значительной мере свободный от недостатков как тех, так и других. </a:t>
            </a:r>
            <a:endParaRPr lang="ru-RU" dirty="0" smtClean="0"/>
          </a:p>
          <a:p>
            <a:r>
              <a:rPr lang="ru-RU" dirty="0"/>
              <a:t>Для сходимости в методе множителей не требуется </a:t>
            </a:r>
            <a:r>
              <a:rPr lang="ru-RU" dirty="0" smtClean="0"/>
              <a:t>неограниченно </a:t>
            </a:r>
            <a:r>
              <a:rPr lang="ru-RU" dirty="0"/>
              <a:t>увеличивать штрафной коэффициент</a:t>
            </a:r>
            <a:r>
              <a:rPr lang="ru-RU" dirty="0" smtClean="0"/>
              <a:t>.</a:t>
            </a:r>
          </a:p>
          <a:p>
            <a:r>
              <a:rPr lang="ru-RU" dirty="0"/>
              <a:t>И</a:t>
            </a:r>
            <a:r>
              <a:rPr lang="ru-RU" dirty="0" smtClean="0"/>
              <a:t>теративный </a:t>
            </a:r>
            <a:r>
              <a:rPr lang="ru-RU" dirty="0"/>
              <a:t>процесс нахождения множителей обычно сходится к вектору множителей Лагранжа значительно быстрее, чем двойственный метод или чем </a:t>
            </a:r>
            <a:r>
              <a:rPr lang="ru-RU" dirty="0" smtClean="0"/>
              <a:t>последовательность</a:t>
            </a:r>
            <a:r>
              <a:rPr lang="ru-RU" dirty="0"/>
              <a:t>, вырабатываемая в методе штрафа</a:t>
            </a:r>
            <a:r>
              <a:rPr lang="ru-RU" dirty="0" smtClean="0"/>
              <a:t>.</a:t>
            </a:r>
          </a:p>
          <a:p>
            <a:pPr marL="114300" indent="0">
              <a:buNone/>
            </a:pPr>
            <a:r>
              <a:rPr lang="ru-RU" dirty="0"/>
              <a:t>Благодаря этим свойствам метод множителей и ряд его модификаций заняли весьма важное место среди методов условной минимизации</a:t>
            </a:r>
          </a:p>
        </p:txBody>
      </p:sp>
    </p:spTree>
    <p:extLst>
      <p:ext uri="{BB962C8B-B14F-4D97-AF65-F5344CB8AC3E}">
        <p14:creationId xmlns:p14="http://schemas.microsoft.com/office/powerpoint/2010/main" val="5225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7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положения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2548880"/>
              </a:xfrm>
            </p:spPr>
            <p:txBody>
              <a:bodyPr/>
              <a:lstStyle/>
              <a:p>
                <a:pPr marL="114300" indent="0">
                  <a:lnSpc>
                    <a:spcPct val="150000"/>
                  </a:lnSpc>
                  <a:buNone/>
                </a:pPr>
                <a:r>
                  <a:rPr lang="ru-RU" dirty="0" smtClean="0"/>
                  <a:t>Задача условной оптимизации:</a:t>
                </a:r>
              </a:p>
              <a:p>
                <a:pPr marL="1143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 smtClean="0"/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/>
                                <m:t>min</m:t>
                              </m:r>
                            </m:e>
                            <m:lim>
                              <m:r>
                                <a:rPr lang="ru-RU" i="1"/>
                                <m:t>𝑥</m:t>
                              </m:r>
                              <m:r>
                                <a:rPr lang="ru-RU" i="1"/>
                                <m:t>∈</m:t>
                              </m:r>
                              <m:r>
                                <a:rPr lang="ru-RU" i="1"/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ru-RU" i="1"/>
                            <m:t>𝑄</m:t>
                          </m:r>
                          <m:r>
                            <a:rPr lang="ru-RU" i="1"/>
                            <m:t>(</m:t>
                          </m:r>
                          <m:r>
                            <a:rPr lang="ru-RU" i="1"/>
                            <m:t>𝑥</m:t>
                          </m:r>
                          <m:r>
                            <a:rPr lang="ru-RU" i="1"/>
                            <m:t>)</m:t>
                          </m:r>
                        </m:e>
                      </m:func>
                    </m:oMath>
                  </m:oMathPara>
                </a14:m>
                <a:endParaRPr lang="en-US" i="1" dirty="0" smtClean="0"/>
              </a:p>
              <a:p>
                <a:pPr marL="1143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𝐷</m:t>
                      </m:r>
                      <m:r>
                        <a:rPr lang="ru-RU" i="1"/>
                        <m:t>={ </m:t>
                      </m:r>
                      <m:r>
                        <a:rPr lang="ru-RU" i="1"/>
                        <m:t>𝑥</m:t>
                      </m:r>
                      <m:r>
                        <a:rPr lang="ru-RU" i="1"/>
                        <m:t>∈</m:t>
                      </m:r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r>
                            <a:rPr lang="ru-RU" i="1"/>
                            <m:t>𝑅</m:t>
                          </m:r>
                        </m:e>
                        <m:sup>
                          <m:r>
                            <a:rPr lang="ru-RU" i="1"/>
                            <m:t>𝑁</m:t>
                          </m:r>
                        </m:sup>
                      </m:sSup>
                      <m:r>
                        <a:rPr lang="ru-RU" i="1"/>
                        <m:t>:</m:t>
                      </m:r>
                      <m:r>
                        <a:rPr lang="ru-RU" i="1"/>
                        <m:t>h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𝑥</m:t>
                          </m:r>
                        </m:e>
                      </m:d>
                      <m:r>
                        <a:rPr lang="ru-RU" i="1"/>
                        <m:t>= 0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≤0 </m:t>
                      </m:r>
                      <m:r>
                        <a:rPr lang="ru-RU" i="1"/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pPr marL="1143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𝑄</m:t>
                      </m:r>
                      <m:r>
                        <a:rPr lang="ru-RU" i="1"/>
                        <m:t>:</m:t>
                      </m:r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r>
                            <a:rPr lang="ru-RU" i="1"/>
                            <m:t>𝑅</m:t>
                          </m:r>
                        </m:e>
                        <m:sup>
                          <m:r>
                            <a:rPr lang="ru-RU" i="1"/>
                            <m:t>𝑁</m:t>
                          </m:r>
                        </m:sup>
                      </m:sSup>
                      <m:r>
                        <a:rPr lang="ru-RU" i="1"/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ru-RU" i="1"/>
                        <m:t>, </m:t>
                      </m:r>
                      <m:r>
                        <a:rPr lang="ru-RU" i="1"/>
                        <m:t>h</m:t>
                      </m:r>
                      <m:r>
                        <a:rPr lang="ru-RU" i="1"/>
                        <m:t>:</m:t>
                      </m:r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r>
                            <a:rPr lang="ru-RU" i="1"/>
                            <m:t>𝑅</m:t>
                          </m:r>
                        </m:e>
                        <m:sup>
                          <m:r>
                            <a:rPr lang="ru-RU" i="1"/>
                            <m:t>𝑁</m:t>
                          </m:r>
                        </m:sup>
                      </m:sSup>
                      <m:r>
                        <a:rPr lang="ru-RU" i="1"/>
                        <m:t>→</m:t>
                      </m:r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r>
                            <a:rPr lang="ru-RU" i="1"/>
                            <m:t>𝑅</m:t>
                          </m:r>
                        </m:e>
                        <m:sup>
                          <m:r>
                            <a:rPr lang="ru-RU" i="1"/>
                            <m:t>𝑃</m:t>
                          </m:r>
                        </m:sup>
                      </m:sSup>
                      <m:r>
                        <a:rPr lang="ru-RU" i="1"/>
                        <m:t>, </m:t>
                      </m:r>
                      <m:r>
                        <a:rPr lang="ru-RU" i="1"/>
                        <m:t>𝑔</m:t>
                      </m:r>
                      <m:r>
                        <a:rPr lang="ru-RU" i="1"/>
                        <m:t>:</m:t>
                      </m:r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r>
                            <a:rPr lang="ru-RU" i="1"/>
                            <m:t>𝑅</m:t>
                          </m:r>
                        </m:e>
                        <m:sup>
                          <m:r>
                            <a:rPr lang="ru-RU" i="1"/>
                            <m:t>𝑁</m:t>
                          </m:r>
                        </m:sup>
                      </m:sSup>
                      <m:r>
                        <a:rPr lang="ru-RU" i="1"/>
                        <m:t>→</m:t>
                      </m:r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r>
                            <a:rPr lang="ru-RU" i="1"/>
                            <m:t>𝑅</m:t>
                          </m:r>
                        </m:e>
                        <m:sup>
                          <m:r>
                            <a:rPr lang="ru-RU" i="1"/>
                            <m:t>𝑆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25488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 стрелкой 4"/>
          <p:cNvCxnSpPr/>
          <p:nvPr/>
        </p:nvCxnSpPr>
        <p:spPr>
          <a:xfrm flipH="1">
            <a:off x="2195736" y="4149080"/>
            <a:ext cx="10081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5004048" y="4149080"/>
            <a:ext cx="81070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5536" y="4868510"/>
            <a:ext cx="379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</a:t>
            </a:r>
            <a:r>
              <a:rPr lang="ru-RU" dirty="0" smtClean="0"/>
              <a:t> ограничениями в форме равенств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Метод квадратичного штрафа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3968" y="486851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 ограничениями в форме неравенств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Метод допустимых направлений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3700" y="5514841"/>
            <a:ext cx="2717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Методы Лагранжа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Двойственные методы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41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идея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i="1" dirty="0" smtClean="0"/>
              <a:t>М. </a:t>
            </a:r>
            <a:r>
              <a:rPr lang="ru-RU" i="1" dirty="0" err="1" smtClean="0"/>
              <a:t>Хестенс</a:t>
            </a:r>
            <a:r>
              <a:rPr lang="ru-RU" i="1" dirty="0" smtClean="0"/>
              <a:t> и М. Пауэлл, 1969 г. – метод множителей с применением модифицированной функции Лагранжа</a:t>
            </a:r>
          </a:p>
          <a:p>
            <a:pPr marL="114300" indent="0">
              <a:buNone/>
            </a:pPr>
            <a:r>
              <a:rPr lang="ru-RU" i="1" dirty="0"/>
              <a:t>В </a:t>
            </a:r>
            <a:r>
              <a:rPr lang="ru-RU" i="1" dirty="0" smtClean="0"/>
              <a:t>нём </a:t>
            </a:r>
            <a:r>
              <a:rPr lang="ru-RU" i="1" dirty="0"/>
              <a:t>слились воедино методы штрафа, двойственные методы и методы </a:t>
            </a:r>
            <a:r>
              <a:rPr lang="ru-RU" i="1" dirty="0" smtClean="0"/>
              <a:t>Лагранжа.</a:t>
            </a:r>
          </a:p>
          <a:p>
            <a:pPr marL="114300" indent="0">
              <a:buNone/>
            </a:pPr>
            <a:endParaRPr lang="ru-RU" i="1" dirty="0" smtClean="0"/>
          </a:p>
          <a:p>
            <a:pPr marL="114300" indent="0">
              <a:buNone/>
            </a:pPr>
            <a:r>
              <a:rPr lang="ru-RU" dirty="0"/>
              <a:t>Метод ориентирован на решение задачи в случае гладкости функций Q, g и h до второго порядка. Для сходимости метода так же должны быть выполнены условия, имеющие характер достаточных условий второго порядка наличия в x* строгого локального минимума (включающих достаточные условия регулярности области в точке x* в форме линейной независимости градиентов ограничений). </a:t>
            </a:r>
          </a:p>
          <a:p>
            <a:pPr marL="114300" indent="0">
              <a:buNone/>
            </a:pPr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2913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идея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/>
                  <a:t>В основе метода лежит идея определения x* путём поиска седловой точки модифицированной функции Лагранжа пространстве прямых переменных x и двойственных переменных λ, μ (множители Лагранжа). </a:t>
                </a:r>
                <a:endParaRPr lang="ru-RU" dirty="0" smtClean="0"/>
              </a:p>
              <a:p>
                <a:pPr marL="114300" indent="0">
                  <a:buNone/>
                </a:pPr>
                <a:endParaRPr lang="ru-RU" dirty="0"/>
              </a:p>
              <a:p>
                <a:pPr marL="114300" indent="0">
                  <a:buNone/>
                </a:pPr>
                <a:r>
                  <a:rPr lang="ru-RU" dirty="0" smtClean="0"/>
                  <a:t>Модифицированная функция получается путём прибавление квадратичного штрафа.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500" i="1"/>
                        <m:t>𝐿</m:t>
                      </m:r>
                      <m:d>
                        <m:dPr>
                          <m:ctrlPr>
                            <a:rPr lang="ru-RU" sz="1500" i="1"/>
                          </m:ctrlPr>
                        </m:dPr>
                        <m:e>
                          <m:r>
                            <a:rPr lang="ru-RU" sz="1500" i="1"/>
                            <m:t>𝑥</m:t>
                          </m:r>
                          <m:r>
                            <a:rPr lang="ru-RU" sz="1500" i="1"/>
                            <m:t>,</m:t>
                          </m:r>
                          <m:r>
                            <a:rPr lang="en-US" sz="1500" i="1"/>
                            <m:t>𝑧</m:t>
                          </m:r>
                          <m:r>
                            <a:rPr lang="en-US" sz="1500" i="1"/>
                            <m:t>,</m:t>
                          </m:r>
                          <m:r>
                            <a:rPr lang="ru-RU" sz="1500" i="1"/>
                            <m:t>𝜇</m:t>
                          </m:r>
                          <m:r>
                            <a:rPr lang="ru-RU" sz="1500" i="1"/>
                            <m:t>,</m:t>
                          </m:r>
                          <m:r>
                            <a:rPr lang="ru-RU" sz="1500" i="1"/>
                            <m:t>𝜆</m:t>
                          </m:r>
                        </m:e>
                      </m:d>
                      <m:r>
                        <a:rPr lang="ru-RU" sz="1500" i="1"/>
                        <m:t>=</m:t>
                      </m:r>
                      <m:r>
                        <a:rPr lang="ru-RU" sz="1500" i="1"/>
                        <m:t>𝑄</m:t>
                      </m:r>
                      <m:d>
                        <m:dPr>
                          <m:ctrlPr>
                            <a:rPr lang="ru-RU" sz="1500" i="1"/>
                          </m:ctrlPr>
                        </m:dPr>
                        <m:e>
                          <m:r>
                            <a:rPr lang="ru-RU" sz="1500" i="1"/>
                            <m:t>𝑥</m:t>
                          </m:r>
                        </m:e>
                      </m:d>
                      <m:r>
                        <a:rPr lang="ru-RU" sz="1500" i="1"/>
                        <m:t>+</m:t>
                      </m:r>
                      <m:d>
                        <m:dPr>
                          <m:ctrlPr>
                            <a:rPr lang="ru-RU" sz="1500" i="1"/>
                          </m:ctrlPr>
                        </m:dPr>
                        <m:e>
                          <m:r>
                            <a:rPr lang="ru-RU" sz="1500" i="1"/>
                            <m:t>𝜇</m:t>
                          </m:r>
                          <m:r>
                            <a:rPr lang="ru-RU" sz="1500" i="1"/>
                            <m:t>,</m:t>
                          </m:r>
                          <m:r>
                            <a:rPr lang="ru-RU" sz="1500" i="1"/>
                            <m:t>h</m:t>
                          </m:r>
                          <m:d>
                            <m:dPr>
                              <m:ctrlPr>
                                <a:rPr lang="ru-RU" sz="1500" i="1"/>
                              </m:ctrlPr>
                            </m:dPr>
                            <m:e>
                              <m:r>
                                <a:rPr lang="ru-RU" sz="1500" i="1"/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ru-RU" sz="1500" i="1"/>
                        <m:t>+</m:t>
                      </m:r>
                      <m:f>
                        <m:fPr>
                          <m:ctrlPr>
                            <a:rPr lang="ru-RU" sz="1500" i="1"/>
                          </m:ctrlPr>
                        </m:fPr>
                        <m:num>
                          <m:r>
                            <a:rPr lang="en-US" sz="1500" i="1"/>
                            <m:t>𝛾</m:t>
                          </m:r>
                        </m:num>
                        <m:den>
                          <m:r>
                            <a:rPr lang="en-US" sz="1500" i="1"/>
                            <m:t>2</m:t>
                          </m:r>
                        </m:den>
                      </m:f>
                      <m:r>
                        <a:rPr lang="en-US" sz="1500" i="1"/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500" i="1"/>
                          </m:ctrlPr>
                        </m:naryPr>
                        <m:sub>
                          <m:r>
                            <a:rPr lang="en-US" sz="1500" i="1"/>
                            <m:t>𝑖</m:t>
                          </m:r>
                          <m:r>
                            <a:rPr lang="en-US" sz="1500" i="1"/>
                            <m:t>=1</m:t>
                          </m:r>
                        </m:sub>
                        <m:sup>
                          <m:r>
                            <a:rPr lang="en-US" sz="1500" i="1"/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1500" i="1"/>
                              </m:ctrlPr>
                            </m:sSubSupPr>
                            <m:e>
                              <m:r>
                                <a:rPr lang="en-US" sz="1500" i="1"/>
                                <m:t>h</m:t>
                              </m:r>
                              <m:r>
                                <a:rPr lang="en-US" sz="1500" i="1"/>
                                <m:t>(</m:t>
                              </m:r>
                              <m:r>
                                <a:rPr lang="en-US" sz="1500" i="1"/>
                                <m:t>𝑥</m:t>
                              </m:r>
                              <m:r>
                                <a:rPr lang="en-US" sz="1500" i="1"/>
                                <m:t>)</m:t>
                              </m:r>
                            </m:e>
                            <m:sub>
                              <m:r>
                                <a:rPr lang="en-US" sz="1500" i="1"/>
                                <m:t>𝑖</m:t>
                              </m:r>
                            </m:sub>
                            <m:sup>
                              <m:r>
                                <a:rPr lang="en-US" sz="1500" i="1"/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1500" i="1"/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500" i="1"/>
                          </m:ctrlPr>
                        </m:naryPr>
                        <m:sub>
                          <m:r>
                            <a:rPr lang="en-US" sz="1500" i="1"/>
                            <m:t>𝑗</m:t>
                          </m:r>
                          <m:r>
                            <a:rPr lang="en-US" sz="1500" i="1"/>
                            <m:t>=1</m:t>
                          </m:r>
                        </m:sub>
                        <m:sup>
                          <m:r>
                            <a:rPr lang="en-US" sz="1500" i="1"/>
                            <m:t>𝑆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15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500" i="1"/>
                                  </m:ctrlPr>
                                </m:sSubPr>
                                <m:e>
                                  <m:r>
                                    <a:rPr lang="en-US" sz="1500" i="1"/>
                                    <m:t>𝜆</m:t>
                                  </m:r>
                                </m:e>
                                <m:sub>
                                  <m:r>
                                    <a:rPr lang="en-US" sz="1500" i="1"/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5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500" i="1"/>
                                      </m:ctrlPr>
                                    </m:sSubPr>
                                    <m:e>
                                      <m:r>
                                        <a:rPr lang="en-US" sz="1500" i="1"/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1500" i="1"/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500" i="1"/>
                                      </m:ctrlPr>
                                    </m:dPr>
                                    <m:e>
                                      <m:r>
                                        <a:rPr lang="en-US" sz="1500" i="1"/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1500" i="1"/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ru-RU" sz="1500" i="1"/>
                                      </m:ctrlPr>
                                    </m:sSubSupPr>
                                    <m:e>
                                      <m:r>
                                        <a:rPr lang="en-US" sz="1500" i="1"/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500" i="1"/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500" i="1"/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500" i="1"/>
                                <m:t>+</m:t>
                              </m:r>
                              <m:f>
                                <m:fPr>
                                  <m:ctrlPr>
                                    <a:rPr lang="ru-RU" sz="1500" i="1"/>
                                  </m:ctrlPr>
                                </m:fPr>
                                <m:num>
                                  <m:r>
                                    <a:rPr lang="en-US" sz="1500" i="1"/>
                                    <m:t>𝛾</m:t>
                                  </m:r>
                                </m:num>
                                <m:den>
                                  <m:r>
                                    <a:rPr lang="en-US" sz="1500" i="1"/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ru-RU" sz="1500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500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5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1500" i="1"/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sz="1500" i="1"/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1500" i="1"/>
                                          </m:ctrlPr>
                                        </m:dPr>
                                        <m:e>
                                          <m:r>
                                            <a:rPr lang="en-US" sz="1500" i="1"/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1500" i="1"/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ru-RU" sz="1500" i="1"/>
                                          </m:ctrlPr>
                                        </m:sSubSupPr>
                                        <m:e>
                                          <m:r>
                                            <a:rPr lang="en-US" sz="1500" i="1"/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500" i="1"/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500" i="1"/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ru-RU" sz="1500" i="1"/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ru-RU" sz="1500" dirty="0"/>
              </a:p>
              <a:p>
                <a:pPr marL="114300" indent="0">
                  <a:buNone/>
                </a:pPr>
                <a:r>
                  <a:rPr lang="ru-RU" dirty="0" smtClean="0"/>
                  <a:t>Множители </a:t>
                </a:r>
                <a:r>
                  <a:rPr lang="ru-RU" dirty="0"/>
                  <a:t>Лагранжа выполняют при этом роль дополнительных настроечных коэффициентов</a:t>
                </a:r>
                <a:r>
                  <a:rPr lang="ru-RU" dirty="0" smtClean="0"/>
                  <a:t>. Минимизируем по </a:t>
                </a:r>
                <a:r>
                  <a:rPr lang="en-US" dirty="0" smtClean="0"/>
                  <a:t>x</a:t>
                </a:r>
                <a:r>
                  <a:rPr lang="ru-RU" dirty="0" smtClean="0"/>
                  <a:t> и</a:t>
                </a:r>
                <a:r>
                  <a:rPr lang="en-US" dirty="0" smtClean="0"/>
                  <a:t> z</a:t>
                </a:r>
                <a:r>
                  <a:rPr lang="ru-RU" dirty="0" smtClean="0"/>
                  <a:t>, максимизируем по </a:t>
                </a:r>
                <a:r>
                  <a:rPr lang="ru-RU" dirty="0"/>
                  <a:t>λ, </a:t>
                </a:r>
                <a:r>
                  <a:rPr lang="ru-RU" dirty="0" smtClean="0"/>
                  <a:t>μ</a:t>
                </a:r>
                <a:r>
                  <a:rPr lang="en-US" dirty="0"/>
                  <a:t>.</a:t>
                </a:r>
                <a:endParaRPr lang="ru-RU" dirty="0" smtClean="0"/>
              </a:p>
              <a:p>
                <a:pPr marL="114300" indent="0">
                  <a:buNone/>
                </a:pPr>
                <a:endParaRPr lang="ru-RU" sz="2000" i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r="-1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19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Ограничение-равенства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Модифицированная функция Лагранжа имеет вид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en-US" i="1"/>
                            <m:t>𝐿</m:t>
                          </m:r>
                        </m:e>
                        <m:sub>
                          <m:r>
                            <a:rPr lang="en-US" i="1"/>
                            <m:t>𝛾</m:t>
                          </m:r>
                        </m:sub>
                      </m:sSub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en-US" i="1"/>
                            <m:t>𝑥</m:t>
                          </m:r>
                          <m:r>
                            <a:rPr lang="en-US" i="1"/>
                            <m:t>,</m:t>
                          </m:r>
                          <m:r>
                            <a:rPr lang="en-US" i="1"/>
                            <m:t>𝜇</m:t>
                          </m:r>
                        </m:e>
                      </m:d>
                      <m:r>
                        <a:rPr lang="en-US" i="1"/>
                        <m:t>=</m:t>
                      </m:r>
                      <m:r>
                        <a:rPr lang="en-US" i="1"/>
                        <m:t>𝑄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en-US" i="1"/>
                            <m:t>𝑥</m:t>
                          </m:r>
                        </m:e>
                      </m:d>
                      <m:r>
                        <a:rPr lang="en-US" i="1"/>
                        <m:t>+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en-US" i="1"/>
                            <m:t>𝜇</m:t>
                          </m:r>
                          <m:r>
                            <a:rPr lang="en-US" i="1"/>
                            <m:t>,</m:t>
                          </m:r>
                          <m:r>
                            <a:rPr lang="en-US" i="1"/>
                            <m:t>h</m:t>
                          </m:r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/>
                        <m:t>+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en-US" i="1"/>
                            <m:t>𝛾</m:t>
                          </m:r>
                        </m:num>
                        <m:den>
                          <m:r>
                            <a:rPr lang="en-US" i="1"/>
                            <m:t>2</m:t>
                          </m:r>
                        </m:den>
                      </m:f>
                      <m:r>
                        <a:rPr lang="en-US" i="1"/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/>
                          </m:ctrlPr>
                        </m:naryPr>
                        <m:sub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=1</m:t>
                          </m:r>
                        </m:sub>
                        <m:sup>
                          <m:r>
                            <a:rPr lang="en-US" i="1"/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/>
                              </m:ctrlPr>
                            </m:sSubSupPr>
                            <m:e>
                              <m:r>
                                <a:rPr lang="en-US" i="1"/>
                                <m:t>h</m:t>
                              </m:r>
                              <m:r>
                                <a:rPr lang="en-US" i="1"/>
                                <m:t>(</m:t>
                              </m:r>
                              <m:r>
                                <a:rPr lang="en-US" i="1"/>
                                <m:t>𝑥</m:t>
                              </m:r>
                              <m:r>
                                <a:rPr lang="en-US" i="1"/>
                                <m:t>)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  <a:p>
                <a:pPr marL="114300" indent="0" algn="ctr">
                  <a:buNone/>
                </a:pPr>
                <a:r>
                  <a:rPr lang="ru-RU" b="1" dirty="0"/>
                  <a:t>Алгоритм метода</a:t>
                </a:r>
              </a:p>
              <a:p>
                <a:pPr marL="571500" indent="-457200">
                  <a:buFont typeface="+mj-lt"/>
                  <a:buAutoNum type="alphaLcParenR"/>
                </a:pPr>
                <a:r>
                  <a:rPr lang="ru-RU" dirty="0" smtClean="0"/>
                  <a:t>Определение </a:t>
                </a:r>
                <a:r>
                  <a:rPr lang="ru-RU" dirty="0"/>
                  <a:t>начальных параметров: </a:t>
                </a:r>
                <a:r>
                  <a:rPr lang="ru-RU" dirty="0" smtClean="0"/>
                  <a:t>δ </a:t>
                </a:r>
                <a:r>
                  <a:rPr lang="ru-RU" dirty="0"/>
                  <a:t>&gt; 0 </a:t>
                </a:r>
                <a:r>
                  <a:rPr lang="ru-RU" dirty="0" smtClean="0"/>
                  <a:t>, </a:t>
                </a:r>
                <a:r>
                  <a:rPr lang="ru-RU" dirty="0"/>
                  <a:t>x</a:t>
                </a:r>
                <a:r>
                  <a:rPr lang="ru-RU" baseline="-25000" dirty="0"/>
                  <a:t>0</a:t>
                </a:r>
                <a:r>
                  <a:rPr lang="ru-RU" dirty="0"/>
                  <a:t> , μ</a:t>
                </a:r>
                <a:r>
                  <a:rPr lang="ru-RU" baseline="-25000" dirty="0"/>
                  <a:t>0</a:t>
                </a:r>
                <a:r>
                  <a:rPr lang="ru-RU" dirty="0"/>
                  <a:t> </a:t>
                </a:r>
                <a:r>
                  <a:rPr lang="ru-RU" dirty="0" smtClean="0"/>
                  <a:t>, </a:t>
                </a:r>
                <a:r>
                  <a:rPr lang="ru-RU" dirty="0"/>
                  <a:t>γ</a:t>
                </a:r>
                <a:r>
                  <a:rPr lang="ru-RU" baseline="-25000" dirty="0"/>
                  <a:t>0</a:t>
                </a:r>
                <a:r>
                  <a:rPr lang="ru-RU" dirty="0"/>
                  <a:t> </a:t>
                </a:r>
                <a:r>
                  <a:rPr lang="ru-RU" dirty="0" smtClean="0"/>
                  <a:t>; стратегия </a:t>
                </a:r>
                <a:r>
                  <a:rPr lang="ru-RU" dirty="0"/>
                  <a:t>изменения последовательности </a:t>
                </a:r>
                <a:r>
                  <a:rPr lang="ru-RU" dirty="0" err="1"/>
                  <a:t>γ</a:t>
                </a:r>
                <a:r>
                  <a:rPr lang="ru-RU" baseline="-25000" dirty="0" err="1"/>
                  <a:t>k</a:t>
                </a:r>
                <a:r>
                  <a:rPr lang="ru-RU" dirty="0"/>
                  <a:t> ; принять k = 0 .</a:t>
                </a:r>
              </a:p>
              <a:p>
                <a:pPr marL="571500" indent="-457200">
                  <a:buFont typeface="+mj-lt"/>
                  <a:buAutoNum type="alphaLcParenR"/>
                </a:pPr>
                <a:r>
                  <a:rPr lang="ru-RU" dirty="0" smtClean="0"/>
                  <a:t>Определить </a:t>
                </a:r>
                <a:r>
                  <a:rPr lang="ru-RU" dirty="0"/>
                  <a:t>локальный минимум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ru-RU" i="1"/>
                          <m:t>𝑘</m:t>
                        </m:r>
                      </m:sub>
                    </m:sSub>
                    <m:r>
                      <a:rPr lang="ru-RU" i="1"/>
                      <m:t>=</m:t>
                    </m:r>
                    <m:r>
                      <m:rPr>
                        <m:sty m:val="p"/>
                      </m:rPr>
                      <a:rPr lang="ru-RU"/>
                      <m:t>argmin</m:t>
                    </m:r>
                    <m:d>
                      <m:dPr>
                        <m:begChr m:val="{"/>
                        <m:endChr m:val="}"/>
                        <m:ctrlPr>
                          <a:rPr lang="ru-RU" i="1"/>
                        </m:ctrlPr>
                      </m:dPr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𝐿</m:t>
                            </m:r>
                          </m:e>
                          <m:sub>
                            <m:r>
                              <a:rPr lang="en-US" i="1"/>
                              <m:t>𝛾</m:t>
                            </m:r>
                          </m:sub>
                        </m:sSub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𝑥</m:t>
                            </m:r>
                            <m:r>
                              <a:rPr lang="ru-RU" i="1"/>
                              <m:t>,</m:t>
                            </m:r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𝜇</m:t>
                                </m:r>
                              </m:e>
                              <m:sub>
                                <m:r>
                                  <a:rPr lang="en-US" i="1"/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ru-RU" i="1"/>
                          <m:t>:</m:t>
                        </m:r>
                        <m:r>
                          <a:rPr lang="ru-RU" i="1"/>
                          <m:t>𝑥</m:t>
                        </m:r>
                        <m:r>
                          <a:rPr lang="ru-RU" i="1"/>
                          <m:t>∈</m:t>
                        </m:r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a:rPr lang="ru-RU" i="1"/>
                              <m:t>𝑅</m:t>
                            </m:r>
                          </m:e>
                          <m:sup>
                            <m:r>
                              <a:rPr lang="ru-RU" i="1"/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 используя в качестве начальной точки </a:t>
                </a:r>
                <a:r>
                  <a:rPr lang="ru-RU" dirty="0" err="1"/>
                  <a:t>x</a:t>
                </a:r>
                <a:r>
                  <a:rPr lang="ru-RU" baseline="-25000" dirty="0" err="1"/>
                  <a:t>k</a:t>
                </a:r>
                <a:r>
                  <a:rPr lang="ru-RU" dirty="0"/>
                  <a:t>.</a:t>
                </a:r>
              </a:p>
              <a:p>
                <a:pPr marL="571500" indent="-457200">
                  <a:buFont typeface="+mj-lt"/>
                  <a:buAutoNum type="alphaLcParenR"/>
                </a:pPr>
                <a:r>
                  <a:rPr lang="ru-RU" dirty="0" smtClean="0"/>
                  <a:t>Найти </a:t>
                </a:r>
                <a:r>
                  <a:rPr lang="ru-RU" dirty="0"/>
                  <a:t>новые оценки множителей Лагранжа, выполнив шаг </a:t>
                </a:r>
                <a:r>
                  <a:rPr lang="ru-RU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/>
                        </m:ctrlPr>
                      </m:sSubPr>
                      <m:e>
                        <m:r>
                          <a:rPr lang="ru-RU" b="1" i="1"/>
                          <m:t>𝝁</m:t>
                        </m:r>
                      </m:e>
                      <m:sub>
                        <m:r>
                          <a:rPr lang="en-US" b="1" i="1"/>
                          <m:t>𝒌</m:t>
                        </m:r>
                        <m:r>
                          <a:rPr lang="ru-RU" b="1" i="1"/>
                          <m:t>+</m:t>
                        </m:r>
                        <m:r>
                          <a:rPr lang="ru-RU" b="1" i="1"/>
                          <m:t>𝟏</m:t>
                        </m:r>
                      </m:sub>
                    </m:sSub>
                    <m:r>
                      <a:rPr lang="ru-RU" b="1" i="1"/>
                      <m:t>=</m:t>
                    </m:r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ru-RU" b="1" i="1"/>
                          <m:t>𝝁</m:t>
                        </m:r>
                      </m:e>
                      <m:sub>
                        <m:r>
                          <a:rPr lang="ru-RU" b="1" i="1"/>
                          <m:t>𝒌</m:t>
                        </m:r>
                      </m:sub>
                    </m:sSub>
                    <m:r>
                      <a:rPr lang="ru-RU" b="1" i="1"/>
                      <m:t>+</m:t>
                    </m:r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ru-RU" b="1" i="1"/>
                          <m:t>𝜸</m:t>
                        </m:r>
                      </m:e>
                      <m:sub>
                        <m:r>
                          <a:rPr lang="ru-RU" b="1" i="1"/>
                          <m:t>𝒌</m:t>
                        </m:r>
                      </m:sub>
                    </m:sSub>
                    <m:r>
                      <a:rPr lang="ru-RU" b="1" i="1"/>
                      <m:t>𝒉</m:t>
                    </m:r>
                    <m:r>
                      <a:rPr lang="ru-RU" b="1" i="1"/>
                      <m:t>(</m:t>
                    </m:r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ru-RU" b="1" i="1"/>
                          <m:t>𝒙</m:t>
                        </m:r>
                      </m:e>
                      <m:sub>
                        <m:r>
                          <a:rPr lang="ru-RU" b="1" i="1"/>
                          <m:t>𝒌</m:t>
                        </m:r>
                        <m:r>
                          <a:rPr lang="ru-RU" b="1" i="1"/>
                          <m:t>+</m:t>
                        </m:r>
                        <m:r>
                          <a:rPr lang="ru-RU" b="1" i="1"/>
                          <m:t>𝟏</m:t>
                        </m:r>
                      </m:sub>
                    </m:sSub>
                    <m:r>
                      <a:rPr lang="ru-RU" b="1" i="1"/>
                      <m:t>)</m:t>
                    </m:r>
                  </m:oMath>
                </a14:m>
                <a:endParaRPr lang="ru-RU" b="1" dirty="0"/>
              </a:p>
              <a:p>
                <a:pPr marL="571500" indent="-457200">
                  <a:buFont typeface="+mj-lt"/>
                  <a:buAutoNum type="alphaLcParenR"/>
                </a:pPr>
                <a:r>
                  <a:rPr lang="ru-RU" dirty="0"/>
                  <a:t>Проверить критерий останова по малости невязки в условиях оптимальности: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ru-RU" b="0" i="0" smtClean="0">
                        <a:latin typeface="Cambria Math"/>
                      </a:rPr>
                      <m:t>  </m:t>
                    </m:r>
                    <m:d>
                      <m:dPr>
                        <m:begChr m:val="‖"/>
                        <m:endChr m:val="‖"/>
                        <m:ctrlPr>
                          <a:rPr lang="ru-RU" b="1" i="1"/>
                        </m:ctrlPr>
                      </m:dPr>
                      <m:e>
                        <m:sSub>
                          <m:sSubPr>
                            <m:ctrlPr>
                              <a:rPr lang="ru-RU" b="1" i="1"/>
                            </m:ctrlPr>
                          </m:sSubPr>
                          <m:e>
                            <m:r>
                              <a:rPr lang="ru-RU" b="1" i="1"/>
                              <m:t>𝜵</m:t>
                            </m:r>
                          </m:e>
                          <m:sub>
                            <m:r>
                              <a:rPr lang="ru-RU" b="1" i="1"/>
                              <m:t>𝒙</m:t>
                            </m:r>
                          </m:sub>
                        </m:sSub>
                        <m:sSub>
                          <m:sSubPr>
                            <m:ctrlPr>
                              <a:rPr lang="ru-RU" b="1" i="1"/>
                            </m:ctrlPr>
                          </m:sSubPr>
                          <m:e>
                            <m:r>
                              <a:rPr lang="ru-RU" b="1" i="1"/>
                              <m:t>𝑳</m:t>
                            </m:r>
                          </m:e>
                          <m:sub>
                            <m:r>
                              <a:rPr lang="ru-RU" b="1" i="1"/>
                              <m:t>𝜸</m:t>
                            </m:r>
                          </m:sub>
                        </m:sSub>
                        <m:r>
                          <a:rPr lang="ru-RU" b="1" i="1"/>
                          <m:t>(</m:t>
                        </m:r>
                        <m:sSub>
                          <m:sSubPr>
                            <m:ctrlPr>
                              <a:rPr lang="ru-RU" b="1" i="1"/>
                            </m:ctrlPr>
                          </m:sSubPr>
                          <m:e>
                            <m:r>
                              <a:rPr lang="ru-RU" b="1" i="1"/>
                              <m:t>𝒙</m:t>
                            </m:r>
                          </m:e>
                          <m:sub>
                            <m:r>
                              <a:rPr lang="ru-RU" b="1" i="1"/>
                              <m:t>𝒌</m:t>
                            </m:r>
                            <m:r>
                              <a:rPr lang="ru-RU" b="1" i="1"/>
                              <m:t>+</m:t>
                            </m:r>
                            <m:r>
                              <a:rPr lang="ru-RU" b="1" i="1"/>
                              <m:t>𝟏</m:t>
                            </m:r>
                          </m:sub>
                        </m:sSub>
                        <m:r>
                          <a:rPr lang="ru-RU" b="1" i="1"/>
                          <m:t>,</m:t>
                        </m:r>
                        <m:sSub>
                          <m:sSubPr>
                            <m:ctrlPr>
                              <a:rPr lang="ru-RU" b="1" i="1"/>
                            </m:ctrlPr>
                          </m:sSubPr>
                          <m:e>
                            <m:r>
                              <a:rPr lang="ru-RU" b="1" i="1"/>
                              <m:t>𝝁</m:t>
                            </m:r>
                          </m:e>
                          <m:sub>
                            <m:r>
                              <a:rPr lang="ru-RU" b="1" i="1"/>
                              <m:t>𝒌</m:t>
                            </m:r>
                            <m:r>
                              <a:rPr lang="ru-RU" b="1" i="1"/>
                              <m:t>+</m:t>
                            </m:r>
                            <m:r>
                              <a:rPr lang="ru-RU" b="1" i="1"/>
                              <m:t>𝟏</m:t>
                            </m:r>
                          </m:sub>
                        </m:sSub>
                        <m:r>
                          <a:rPr lang="ru-RU" b="1" i="1"/>
                          <m:t>)</m:t>
                        </m:r>
                      </m:e>
                    </m:d>
                    <m:r>
                      <a:rPr lang="ru-RU" b="1" i="1"/>
                      <m:t>≤</m:t>
                    </m:r>
                    <m:r>
                      <a:rPr lang="ru-RU" b="1" i="1" smtClean="0"/>
                      <m:t>𝜹</m:t>
                    </m:r>
                    <m:r>
                      <a:rPr lang="ru-RU" b="1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ru-RU" b="1" i="1"/>
                        </m:ctrlPr>
                      </m:funcPr>
                      <m:fName>
                        <m:limLow>
                          <m:limLowPr>
                            <m:ctrlPr>
                              <a:rPr lang="ru-RU" b="1" i="1"/>
                            </m:ctrlPr>
                          </m:limLowPr>
                          <m:e>
                            <m:r>
                              <a:rPr lang="en-US" b="1" i="1"/>
                              <m:t>𝒎𝒂𝒙</m:t>
                            </m:r>
                          </m:e>
                          <m:lim>
                            <m:r>
                              <a:rPr lang="en-US" b="1" i="1"/>
                              <m:t>𝒊</m:t>
                            </m:r>
                            <m:r>
                              <a:rPr lang="en-US" b="1" i="1"/>
                              <m:t>=</m:t>
                            </m:r>
                            <m:r>
                              <a:rPr lang="en-US" b="1" i="1"/>
                              <m:t>𝟏</m:t>
                            </m:r>
                            <m:r>
                              <a:rPr lang="en-US" b="1" i="1"/>
                              <m:t>,..</m:t>
                            </m:r>
                            <m:r>
                              <a:rPr lang="en-US" b="1" i="1"/>
                              <m:t>𝑷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b="1" i="1"/>
                            </m:ctrlPr>
                          </m:dPr>
                          <m:e>
                            <m:r>
                              <a:rPr lang="en-US" b="1" i="1"/>
                              <m:t>𝒉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b="1" i="1"/>
                                    </m:ctrlPr>
                                  </m:sSubPr>
                                  <m:e>
                                    <m:r>
                                      <a:rPr lang="en-US" b="1" i="1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/>
                                      <m:t>𝒌</m:t>
                                    </m:r>
                                    <m:r>
                                      <a:rPr lang="en-US" b="1" i="1"/>
                                      <m:t>+</m:t>
                                    </m:r>
                                    <m:r>
                                      <a:rPr lang="en-US" b="1" i="1"/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1" i="1"/>
                          <m:t>≤</m:t>
                        </m:r>
                        <m:r>
                          <a:rPr lang="en-US" b="1" i="1"/>
                          <m:t>𝜹</m:t>
                        </m:r>
                      </m:e>
                    </m:func>
                    <m:r>
                      <a:rPr lang="en-US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	Если условия </a:t>
                </a:r>
                <a:r>
                  <a:rPr lang="ru-RU" dirty="0"/>
                  <a:t>выполнились, приять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k</a:t>
                </a:r>
                <a:r>
                  <a:rPr lang="ru-RU" baseline="-25000" dirty="0"/>
                  <a:t>+1</a:t>
                </a:r>
                <a:r>
                  <a:rPr lang="ru-RU" dirty="0"/>
                  <a:t> в качестве </a:t>
                </a:r>
                <a:r>
                  <a:rPr lang="ru-RU" dirty="0" smtClean="0"/>
                  <a:t>оценки; 	иначе </a:t>
                </a:r>
                <a:r>
                  <a:rPr lang="ru-RU" dirty="0"/>
                  <a:t>перейти на пункт (</a:t>
                </a:r>
                <a:r>
                  <a:rPr lang="en-US" dirty="0"/>
                  <a:t>e</a:t>
                </a:r>
                <a:r>
                  <a:rPr lang="ru-RU" dirty="0"/>
                  <a:t>).</a:t>
                </a:r>
              </a:p>
              <a:p>
                <a:pPr marL="571500" indent="-457200">
                  <a:buFont typeface="+mj-lt"/>
                  <a:buAutoNum type="alphaLcParenR"/>
                </a:pPr>
                <a:r>
                  <a:rPr lang="ru-RU" dirty="0"/>
                  <a:t>Изменить </a:t>
                </a:r>
                <a:r>
                  <a:rPr lang="ru-RU" dirty="0" err="1"/>
                  <a:t>γ</a:t>
                </a:r>
                <a:r>
                  <a:rPr lang="ru-RU" baseline="-25000" dirty="0" err="1"/>
                  <a:t>k</a:t>
                </a:r>
                <a:r>
                  <a:rPr lang="ru-RU" dirty="0"/>
                  <a:t>, согласно </a:t>
                </a:r>
                <a:r>
                  <a:rPr lang="ru-RU" dirty="0" smtClean="0"/>
                  <a:t>стратегии</a:t>
                </a:r>
                <a:r>
                  <a:rPr lang="ru-RU" dirty="0"/>
                  <a:t>, выбрав γ</a:t>
                </a:r>
                <a:r>
                  <a:rPr lang="ru-RU" baseline="-25000" dirty="0"/>
                  <a:t>k+1</a:t>
                </a:r>
                <a:r>
                  <a:rPr lang="ru-RU" dirty="0"/>
                  <a:t> ≥ </a:t>
                </a:r>
                <a:r>
                  <a:rPr lang="ru-RU" dirty="0" err="1"/>
                  <a:t>γ</a:t>
                </a:r>
                <a:r>
                  <a:rPr lang="ru-RU" baseline="-25000" dirty="0" err="1"/>
                  <a:t>k</a:t>
                </a:r>
                <a:r>
                  <a:rPr lang="ru-RU" dirty="0"/>
                  <a:t>, положить k = </a:t>
                </a:r>
                <a:r>
                  <a:rPr lang="ru-RU" dirty="0" smtClean="0"/>
                  <a:t>k+1 </a:t>
                </a:r>
                <a:r>
                  <a:rPr lang="ru-RU" dirty="0"/>
                  <a:t>и вернуться к </a:t>
                </a:r>
                <a:r>
                  <a:rPr lang="ru-RU" dirty="0" smtClean="0"/>
                  <a:t>пункту (</a:t>
                </a:r>
                <a:r>
                  <a:rPr lang="ru-RU" dirty="0"/>
                  <a:t>b</a:t>
                </a:r>
                <a:r>
                  <a:rPr lang="ru-RU" dirty="0" smtClean="0"/>
                  <a:t>).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52" r="-1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3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1828800"/>
              </a:xfrm>
            </p:spPr>
            <p:txBody>
              <a:bodyPr>
                <a:normAutofit fontScale="85000" lnSpcReduction="20000"/>
              </a:bodyPr>
              <a:lstStyle/>
              <a:p>
                <a:pPr marL="114300" indent="0">
                  <a:buNone/>
                </a:pPr>
                <a:r>
                  <a:rPr lang="ru-RU" i="1" dirty="0" smtClean="0"/>
                  <a:t>Рассмотрим задачу </a:t>
                </a:r>
                <a:r>
                  <a:rPr lang="en-US" i="1" dirty="0" smtClean="0"/>
                  <a:t>min</a:t>
                </a:r>
                <a:r>
                  <a:rPr lang="ru-RU" i="1" dirty="0" smtClean="0"/>
                  <a:t> </a:t>
                </a:r>
                <a:r>
                  <a:rPr lang="en-US" i="1" dirty="0" smtClean="0"/>
                  <a:t>Q(x):</a:t>
                </a:r>
                <a:endParaRPr lang="ru-RU" i="1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𝑄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en-US" i="1"/>
                            <m:t>𝑥</m:t>
                          </m:r>
                        </m:e>
                      </m:d>
                      <m:r>
                        <a:rPr lang="ru-RU" i="1"/>
                        <m:t>=</m:t>
                      </m:r>
                      <m:sSubSup>
                        <m:sSubSupPr>
                          <m:ctrlPr>
                            <a:rPr lang="ru-RU" i="1"/>
                          </m:ctrlPr>
                        </m:sSubSupPr>
                        <m:e>
                          <m:r>
                            <a:rPr lang="ru-RU" i="1"/>
                            <m:t>𝑥</m:t>
                          </m:r>
                        </m:e>
                        <m:sub>
                          <m:r>
                            <a:rPr lang="ru-RU" i="1"/>
                            <m:t>1</m:t>
                          </m:r>
                        </m:sub>
                        <m:sup>
                          <m:r>
                            <a:rPr lang="ru-RU" i="1"/>
                            <m:t>2</m:t>
                          </m:r>
                        </m:sup>
                      </m:sSubSup>
                      <m:r>
                        <a:rPr lang="ru-RU" i="1"/>
                        <m:t>+</m:t>
                      </m:r>
                      <m:sSubSup>
                        <m:sSubSupPr>
                          <m:ctrlPr>
                            <a:rPr lang="ru-RU" i="1"/>
                          </m:ctrlPr>
                        </m:sSubSupPr>
                        <m:e>
                          <m:r>
                            <a:rPr lang="ru-RU" i="1"/>
                            <m:t>𝑥</m:t>
                          </m:r>
                        </m:e>
                        <m:sub>
                          <m:r>
                            <a:rPr lang="ru-RU" i="1"/>
                            <m:t>2</m:t>
                          </m:r>
                        </m:sub>
                        <m:sup>
                          <m:r>
                            <a:rPr lang="ru-RU" i="1"/>
                            <m:t>2</m:t>
                          </m:r>
                        </m:sup>
                      </m:sSubSup>
                    </m:oMath>
                  </m:oMathPara>
                </a14:m>
                <a:endParaRPr lang="ru-RU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h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𝑥</m:t>
                          </m:r>
                        </m:e>
                      </m:d>
                      <m:r>
                        <a:rPr lang="ru-RU" i="1"/>
                        <m:t>=1−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𝑥</m:t>
                          </m:r>
                        </m:e>
                        <m:sub>
                          <m:r>
                            <a:rPr lang="ru-RU" i="1"/>
                            <m:t>1</m:t>
                          </m:r>
                        </m:sub>
                      </m:sSub>
                      <m:r>
                        <a:rPr lang="ru-RU" i="1"/>
                        <m:t>−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𝑥</m:t>
                          </m:r>
                        </m:e>
                        <m:sub>
                          <m:r>
                            <a:rPr lang="ru-RU" i="1"/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pPr marL="114300" indent="0">
                  <a:buNone/>
                </a:pPr>
                <a:r>
                  <a:rPr lang="ru-RU" i="1" dirty="0"/>
                  <a:t>Н</a:t>
                </a:r>
                <a:r>
                  <a:rPr lang="ru-RU" i="1" dirty="0" smtClean="0"/>
                  <a:t>ачальные параметры:</a:t>
                </a:r>
              </a:p>
              <a:p>
                <a:pPr marL="114300" indent="0">
                  <a:buNone/>
                </a:pPr>
                <a:r>
                  <a:rPr lang="ru-RU" i="1" dirty="0"/>
                  <a:t>	</a:t>
                </a:r>
                <a:r>
                  <a:rPr lang="ru-RU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𝑥</m:t>
                        </m:r>
                      </m:e>
                      <m:sub>
                        <m:r>
                          <a:rPr lang="ru-RU" i="1"/>
                          <m:t>0</m:t>
                        </m:r>
                      </m:sub>
                    </m:sSub>
                    <m:r>
                      <a:rPr lang="ru-RU" i="1"/>
                      <m:t>=(−1;2)</m:t>
                    </m:r>
                  </m:oMath>
                </a14:m>
                <a:r>
                  <a:rPr lang="ru-RU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𝛾</m:t>
                        </m:r>
                      </m:e>
                      <m:sub>
                        <m:r>
                          <a:rPr lang="ru-RU" i="1"/>
                          <m:t>𝑘</m:t>
                        </m:r>
                      </m:sub>
                    </m:sSub>
                    <m:r>
                      <a:rPr lang="ru-RU" i="1"/>
                      <m:t>=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𝛾</m:t>
                        </m:r>
                      </m:e>
                      <m:sub>
                        <m:r>
                          <a:rPr lang="ru-RU" i="1"/>
                          <m:t>0</m:t>
                        </m:r>
                      </m:sub>
                    </m:sSub>
                    <m:r>
                      <a:rPr lang="ru-RU" i="1"/>
                      <m:t>+0.1</m:t>
                    </m:r>
                    <m:r>
                      <a:rPr lang="ru-RU" i="1"/>
                      <m:t>𝑘</m:t>
                    </m:r>
                    <m:r>
                      <a:rPr lang="ru-RU" i="1"/>
                      <m:t>, 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𝛾</m:t>
                        </m:r>
                      </m:e>
                      <m:sub>
                        <m:r>
                          <a:rPr lang="ru-RU" i="1"/>
                          <m:t>0</m:t>
                        </m:r>
                      </m:sub>
                    </m:sSub>
                    <m:r>
                      <a:rPr lang="ru-RU" i="1"/>
                      <m:t>=1</m:t>
                    </m:r>
                    <m:r>
                      <a:rPr lang="ru-RU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ru-RU" i="1" dirty="0"/>
                  <a:t>μ</a:t>
                </a:r>
                <a:r>
                  <a:rPr lang="ru-RU" i="1" baseline="-25000" dirty="0"/>
                  <a:t>0</a:t>
                </a:r>
                <a:r>
                  <a:rPr lang="ru-RU" i="1" dirty="0"/>
                  <a:t> = </a:t>
                </a:r>
                <a:r>
                  <a:rPr lang="ru-RU" i="1" dirty="0" smtClean="0"/>
                  <a:t>0, </a:t>
                </a:r>
                <a:r>
                  <a:rPr lang="ru-RU" i="1" dirty="0"/>
                  <a:t>δ = 0.001</a:t>
                </a:r>
                <a:r>
                  <a:rPr lang="ru-RU" i="1" dirty="0" smtClean="0"/>
                  <a:t>.</a:t>
                </a:r>
              </a:p>
              <a:p>
                <a:pPr marL="114300" indent="0">
                  <a:buNone/>
                </a:pPr>
                <a:r>
                  <a:rPr lang="ru-RU" i="1" dirty="0" smtClean="0"/>
                  <a:t>Безусловный поиск – </a:t>
                </a:r>
                <a:r>
                  <a:rPr lang="ru-RU" i="1" dirty="0"/>
                  <a:t>метод Хука-</a:t>
                </a:r>
                <a:r>
                  <a:rPr lang="ru-RU" i="1" dirty="0" err="1"/>
                  <a:t>Дживса</a:t>
                </a:r>
                <a:r>
                  <a:rPr lang="ru-RU" i="1" dirty="0" smtClean="0"/>
                  <a:t>. </a:t>
                </a:r>
              </a:p>
              <a:p>
                <a:pPr marL="11430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1828800"/>
              </a:xfrm>
              <a:blipFill rotWithShape="1">
                <a:blip r:embed="rId2"/>
                <a:stretch>
                  <a:fillRect t="-4333" b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70230"/>
              </p:ext>
            </p:extLst>
          </p:nvPr>
        </p:nvGraphicFramePr>
        <p:xfrm>
          <a:off x="611560" y="3573016"/>
          <a:ext cx="7488832" cy="2472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5724"/>
                <a:gridCol w="1833835"/>
                <a:gridCol w="1035066"/>
                <a:gridCol w="851279"/>
                <a:gridCol w="1718715"/>
                <a:gridCol w="1564213"/>
              </a:tblGrid>
              <a:tr h="288032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x</a:t>
                      </a:r>
                      <a:r>
                        <a:rPr lang="en-US" sz="1200" baseline="-25000" dirty="0" err="1">
                          <a:effectLst/>
                        </a:rPr>
                        <a:t>k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μ</a:t>
                      </a:r>
                      <a:r>
                        <a:rPr lang="en-US" sz="1200" baseline="-25000" dirty="0" err="1">
                          <a:effectLst/>
                        </a:rPr>
                        <a:t>k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γ</a:t>
                      </a:r>
                      <a:r>
                        <a:rPr lang="en-US" sz="1200" dirty="0">
                          <a:effectLst/>
                        </a:rPr>
                        <a:t>­­</a:t>
                      </a:r>
                      <a:r>
                        <a:rPr lang="en-US" sz="1200" baseline="-25000" dirty="0">
                          <a:effectLst/>
                        </a:rPr>
                        <a:t>k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||∇</a:t>
                      </a:r>
                      <a:r>
                        <a:rPr lang="en-US" sz="1200" baseline="-25000" dirty="0" err="1">
                          <a:effectLst/>
                        </a:rPr>
                        <a:t>x</a:t>
                      </a:r>
                      <a:r>
                        <a:rPr lang="en-US" sz="1200" dirty="0" err="1">
                          <a:effectLst/>
                        </a:rPr>
                        <a:t>L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x</a:t>
                      </a:r>
                      <a:r>
                        <a:rPr lang="en-US" sz="1200" baseline="-25000" dirty="0" err="1">
                          <a:effectLst/>
                        </a:rPr>
                        <a:t>k</a:t>
                      </a:r>
                      <a:r>
                        <a:rPr lang="en-US" sz="1200" dirty="0" err="1">
                          <a:effectLst/>
                        </a:rPr>
                        <a:t>,μ</a:t>
                      </a:r>
                      <a:r>
                        <a:rPr lang="en-US" sz="1200" baseline="-25000" dirty="0" err="1">
                          <a:effectLst/>
                        </a:rPr>
                        <a:t>k</a:t>
                      </a:r>
                      <a:r>
                        <a:rPr lang="en-US" sz="1200" dirty="0">
                          <a:effectLst/>
                        </a:rPr>
                        <a:t>)||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max|h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x</a:t>
                      </a:r>
                      <a:r>
                        <a:rPr lang="en-US" sz="1200" baseline="-25000" dirty="0" err="1">
                          <a:effectLst/>
                        </a:rPr>
                        <a:t>k</a:t>
                      </a:r>
                      <a:r>
                        <a:rPr lang="en-US" sz="1200" dirty="0">
                          <a:effectLst/>
                        </a:rPr>
                        <a:t>)|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3050">
                <a:tc>
                  <a:txBody>
                    <a:bodyPr/>
                    <a:lstStyle/>
                    <a:p>
                      <a:pPr indent="34226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[-1</a:t>
                      </a:r>
                      <a:r>
                        <a:rPr lang="en-US" sz="1200" dirty="0" smtClean="0">
                          <a:effectLst/>
                        </a:rPr>
                        <a:t>;</a:t>
                      </a:r>
                      <a:r>
                        <a:rPr lang="ru-RU" sz="120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2</a:t>
                      </a:r>
                      <a:r>
                        <a:rPr lang="en-US" sz="1200" dirty="0">
                          <a:effectLst/>
                        </a:rPr>
                        <a:t>]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0,5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3050">
                <a:tc>
                  <a:txBody>
                    <a:bodyPr/>
                    <a:lstStyle/>
                    <a:p>
                      <a:pPr indent="34226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[0,25</a:t>
                      </a:r>
                      <a:r>
                        <a:rPr lang="en-US" sz="1200" dirty="0" smtClean="0">
                          <a:effectLst/>
                        </a:rPr>
                        <a:t>;</a:t>
                      </a:r>
                      <a:r>
                        <a:rPr lang="ru-RU" sz="120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0,25</a:t>
                      </a:r>
                      <a:r>
                        <a:rPr lang="en-US" sz="1200" dirty="0">
                          <a:effectLst/>
                        </a:rPr>
                        <a:t>]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0,5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0,25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3050">
                <a:tc>
                  <a:txBody>
                    <a:bodyPr/>
                    <a:lstStyle/>
                    <a:p>
                      <a:pPr indent="34226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[0,375</a:t>
                      </a:r>
                      <a:r>
                        <a:rPr lang="en-US" sz="1200" dirty="0" smtClean="0">
                          <a:effectLst/>
                        </a:rPr>
                        <a:t>;</a:t>
                      </a:r>
                      <a:r>
                        <a:rPr lang="ru-RU" sz="120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0,375</a:t>
                      </a:r>
                      <a:r>
                        <a:rPr lang="en-US" sz="1200" dirty="0">
                          <a:effectLst/>
                        </a:rPr>
                        <a:t>]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0,775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1,2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</a:t>
                      </a:r>
                      <a:r>
                        <a:rPr lang="en-US" sz="1200">
                          <a:effectLst/>
                        </a:rPr>
                        <a:t>,000074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3050">
                <a:tc>
                  <a:txBody>
                    <a:bodyPr/>
                    <a:lstStyle/>
                    <a:p>
                      <a:pPr indent="34226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[0,44645</a:t>
                      </a:r>
                      <a:r>
                        <a:rPr lang="en-US" sz="1200" dirty="0" smtClean="0">
                          <a:effectLst/>
                        </a:rPr>
                        <a:t>;</a:t>
                      </a:r>
                      <a:r>
                        <a:rPr lang="ru-RU" sz="120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0,4464</a:t>
                      </a:r>
                      <a:r>
                        <a:rPr lang="en-US" sz="1200" dirty="0">
                          <a:effectLst/>
                        </a:rPr>
                        <a:t>]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0,9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1,3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0,000085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0,044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3050">
                <a:tc>
                  <a:txBody>
                    <a:bodyPr/>
                    <a:lstStyle/>
                    <a:p>
                      <a:pPr indent="34226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[0,4781</a:t>
                      </a:r>
                      <a:r>
                        <a:rPr lang="en-US" sz="1200" dirty="0" smtClean="0">
                          <a:effectLst/>
                        </a:rPr>
                        <a:t>;</a:t>
                      </a:r>
                      <a:r>
                        <a:rPr lang="ru-RU" sz="120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0,4781</a:t>
                      </a:r>
                      <a:r>
                        <a:rPr lang="en-US" sz="1200" dirty="0">
                          <a:effectLst/>
                        </a:rPr>
                        <a:t>]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0,96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1,4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0,000113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0,0172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3050">
                <a:tc>
                  <a:txBody>
                    <a:bodyPr/>
                    <a:lstStyle/>
                    <a:p>
                      <a:pPr indent="34226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[0,4914</a:t>
                      </a:r>
                      <a:r>
                        <a:rPr lang="en-US" sz="1200" dirty="0" smtClean="0">
                          <a:effectLst/>
                        </a:rPr>
                        <a:t>;</a:t>
                      </a:r>
                      <a:r>
                        <a:rPr lang="ru-RU" sz="120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0,4914</a:t>
                      </a:r>
                      <a:r>
                        <a:rPr lang="en-US" sz="1200" dirty="0">
                          <a:effectLst/>
                        </a:rPr>
                        <a:t>]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0,985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1,5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0,000057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0,0064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3050">
                <a:tc>
                  <a:txBody>
                    <a:bodyPr/>
                    <a:lstStyle/>
                    <a:p>
                      <a:pPr indent="34226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[0,4968</a:t>
                      </a:r>
                      <a:r>
                        <a:rPr lang="en-US" sz="1200" dirty="0" smtClean="0">
                          <a:effectLst/>
                        </a:rPr>
                        <a:t>;</a:t>
                      </a:r>
                      <a:r>
                        <a:rPr lang="ru-RU" sz="120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0,4968</a:t>
                      </a:r>
                      <a:r>
                        <a:rPr lang="en-US" sz="1200" dirty="0">
                          <a:effectLst/>
                        </a:rPr>
                        <a:t>]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0,995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1,6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0,000071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0,0023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3050">
                <a:tc>
                  <a:txBody>
                    <a:bodyPr/>
                    <a:lstStyle/>
                    <a:p>
                      <a:pPr indent="34226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[0,49885</a:t>
                      </a:r>
                      <a:r>
                        <a:rPr lang="en-US" sz="1200" dirty="0" smtClean="0">
                          <a:effectLst/>
                        </a:rPr>
                        <a:t>;</a:t>
                      </a:r>
                      <a:r>
                        <a:rPr lang="ru-RU" sz="120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0,49885</a:t>
                      </a:r>
                      <a:r>
                        <a:rPr lang="en-US" sz="1200" dirty="0">
                          <a:effectLst/>
                        </a:rPr>
                        <a:t>]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0,998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1,7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0,000057≤δ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0,0008≤δ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4519" y="6196662"/>
            <a:ext cx="320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Результат: </a:t>
            </a:r>
            <a:r>
              <a:rPr lang="en-US" i="1" dirty="0"/>
              <a:t>[0,49885</a:t>
            </a:r>
            <a:r>
              <a:rPr lang="en-US" i="1" dirty="0" smtClean="0"/>
              <a:t>;</a:t>
            </a:r>
            <a:r>
              <a:rPr lang="ru-RU" i="1" dirty="0" smtClean="0"/>
              <a:t> </a:t>
            </a:r>
            <a:r>
              <a:rPr lang="en-US" i="1" dirty="0" smtClean="0"/>
              <a:t>0,49885</a:t>
            </a:r>
            <a:r>
              <a:rPr lang="en-US" i="1" dirty="0"/>
              <a:t>]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364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 пути поиска</a:t>
            </a:r>
            <a:endParaRPr lang="ru-RU" dirty="0"/>
          </a:p>
        </p:txBody>
      </p:sp>
      <p:pic>
        <p:nvPicPr>
          <p:cNvPr id="7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299985"/>
            <a:ext cx="5184576" cy="51845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536" y="1268760"/>
            <a:ext cx="23567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/>
              <a:t>Контурный график </a:t>
            </a:r>
            <a:r>
              <a:rPr lang="en-US" sz="1600" i="1" dirty="0" smtClean="0"/>
              <a:t>Q(x)</a:t>
            </a:r>
          </a:p>
          <a:p>
            <a:r>
              <a:rPr lang="ru-RU" sz="1600" i="1" dirty="0" smtClean="0"/>
              <a:t>Пунктирная прямая </a:t>
            </a:r>
            <a:r>
              <a:rPr lang="en-US" sz="1600" i="1" dirty="0" smtClean="0"/>
              <a:t>h(x)</a:t>
            </a:r>
          </a:p>
          <a:p>
            <a:r>
              <a:rPr lang="ru-RU" sz="1600" i="1" dirty="0" smtClean="0"/>
              <a:t>Красная точка – начало</a:t>
            </a:r>
          </a:p>
          <a:p>
            <a:r>
              <a:rPr lang="ru-RU" sz="1600" i="1" dirty="0" smtClean="0"/>
              <a:t>Зелёная точка - конец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4681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Ограничение-неравенства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4853136"/>
              </a:xfrm>
            </p:spPr>
            <p:txBody>
              <a:bodyPr>
                <a:normAutofit fontScale="77500" lnSpcReduction="20000"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Приведём </a:t>
                </a:r>
                <a:r>
                  <a:rPr lang="ru-RU" dirty="0" err="1" smtClean="0"/>
                  <a:t>g</a:t>
                </a:r>
                <a:r>
                  <a:rPr lang="ru-RU" baseline="-25000" dirty="0" err="1" smtClean="0"/>
                  <a:t>i</a:t>
                </a:r>
                <a:r>
                  <a:rPr lang="ru-RU" dirty="0" smtClean="0"/>
                  <a:t> </a:t>
                </a:r>
                <a:r>
                  <a:rPr lang="ru-RU" dirty="0"/>
                  <a:t>(x) ≤ 0 к равенствам </a:t>
                </a:r>
                <a:r>
                  <a:rPr lang="ru-RU" dirty="0" err="1"/>
                  <a:t>g</a:t>
                </a:r>
                <a:r>
                  <a:rPr lang="ru-RU" baseline="-25000" dirty="0" err="1"/>
                  <a:t>i</a:t>
                </a:r>
                <a:r>
                  <a:rPr lang="ru-RU" dirty="0"/>
                  <a:t> (x) + z</a:t>
                </a:r>
                <a:r>
                  <a:rPr lang="ru-RU" baseline="-25000" dirty="0"/>
                  <a:t>i</a:t>
                </a:r>
                <a:r>
                  <a:rPr lang="ru-RU" baseline="30000" dirty="0"/>
                  <a:t>2</a:t>
                </a:r>
                <a:r>
                  <a:rPr lang="ru-RU" dirty="0"/>
                  <a:t> = </a:t>
                </a:r>
                <a:r>
                  <a:rPr lang="ru-RU" dirty="0" smtClean="0"/>
                  <a:t>0, где </a:t>
                </a:r>
                <a:r>
                  <a:rPr lang="en-US" dirty="0" smtClean="0"/>
                  <a:t>z </a:t>
                </a:r>
                <a:r>
                  <a:rPr lang="ru-RU" dirty="0" smtClean="0"/>
                  <a:t>вспомогательный вектор. Минимизировать по </a:t>
                </a:r>
                <a:r>
                  <a:rPr lang="en-US" dirty="0" smtClean="0"/>
                  <a:t>z </a:t>
                </a:r>
                <a:r>
                  <a:rPr lang="ru-RU" dirty="0" smtClean="0"/>
                  <a:t>можно аналитически. Тогда функция имеет вид:</a:t>
                </a:r>
                <a:endParaRPr lang="ru-RU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en-US" i="1"/>
                            <m:t>𝐿</m:t>
                          </m:r>
                        </m:e>
                        <m:sub>
                          <m:r>
                            <a:rPr lang="en-US" i="1"/>
                            <m:t>𝛾</m:t>
                          </m:r>
                        </m:sub>
                      </m:sSub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en-US" i="1"/>
                            <m:t>𝑥</m:t>
                          </m:r>
                          <m:r>
                            <a:rPr lang="en-US" i="1"/>
                            <m:t>,</m:t>
                          </m:r>
                          <m:r>
                            <a:rPr lang="en-US" i="1"/>
                            <m:t>𝜆</m:t>
                          </m:r>
                        </m:e>
                      </m:d>
                      <m:r>
                        <a:rPr lang="en-US" i="1"/>
                        <m:t>=</m:t>
                      </m:r>
                      <m:r>
                        <a:rPr lang="en-US" i="1"/>
                        <m:t>𝑄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en-US" i="1"/>
                            <m:t>𝑥</m:t>
                          </m:r>
                        </m:e>
                      </m:d>
                      <m:r>
                        <a:rPr lang="en-US" i="1"/>
                        <m:t>+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en-US" i="1"/>
                            <m:t>1</m:t>
                          </m:r>
                        </m:num>
                        <m:den>
                          <m:r>
                            <a:rPr lang="en-US" i="1"/>
                            <m:t>2</m:t>
                          </m:r>
                          <m:r>
                            <a:rPr lang="en-US" i="1"/>
                            <m:t>𝛾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/>
                          </m:ctrlPr>
                        </m:naryPr>
                        <m:sub>
                          <m:r>
                            <a:rPr lang="en-US" i="1"/>
                            <m:t>𝑗</m:t>
                          </m:r>
                          <m:r>
                            <a:rPr lang="en-US" i="1"/>
                            <m:t>=1</m:t>
                          </m:r>
                        </m:sub>
                        <m:sup>
                          <m:r>
                            <a:rPr lang="en-US" i="1"/>
                            <m:t>𝑆</m:t>
                          </m:r>
                        </m:sup>
                        <m:e>
                          <m:r>
                            <a:rPr lang="en-US" i="1"/>
                            <m:t>(</m:t>
                          </m:r>
                          <m:func>
                            <m:funcPr>
                              <m:ctrlPr>
                                <a:rPr lang="ru-RU" i="1"/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i="1"/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/>
                                    <m:t>max</m:t>
                                  </m:r>
                                </m:e>
                                <m:lim/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0; </m:t>
                                  </m:r>
                                  <m:r>
                                    <a:rPr lang="en-US" i="1"/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/>
                                      </m:ctrlPr>
                                    </m:dPr>
                                    <m:e>
                                      <m:r>
                                        <a:rPr lang="en-US" i="1"/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/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/>
                                <m:t>−</m:t>
                              </m:r>
                              <m:sSubSup>
                                <m:sSubSupPr>
                                  <m:ctrlPr>
                                    <a:rPr lang="ru-RU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𝜆</m:t>
                                  </m:r>
                                </m:e>
                                <m:sub>
                                  <m:r>
                                    <a:rPr lang="en-US" i="1"/>
                                    <m:t>𝑗</m:t>
                                  </m:r>
                                </m:sub>
                                <m:sup>
                                  <m:r>
                                    <a:rPr lang="en-US" i="1"/>
                                    <m:t>2</m:t>
                                  </m:r>
                                </m:sup>
                              </m:sSubSup>
                            </m:e>
                          </m:func>
                          <m:r>
                            <a:rPr lang="en-US" i="1"/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114300" indent="0" algn="ctr">
                  <a:buNone/>
                </a:pPr>
                <a:r>
                  <a:rPr lang="ru-RU" b="1" dirty="0"/>
                  <a:t>Алгоритм метода</a:t>
                </a:r>
              </a:p>
              <a:p>
                <a:pPr marL="571500" indent="-457200">
                  <a:buFont typeface="+mj-lt"/>
                  <a:buAutoNum type="alphaLcParenR"/>
                </a:pPr>
                <a:r>
                  <a:rPr lang="ru-RU" dirty="0"/>
                  <a:t>Определение </a:t>
                </a:r>
                <a:r>
                  <a:rPr lang="ru-RU" dirty="0"/>
                  <a:t>начальных параметров: </a:t>
                </a:r>
                <a:r>
                  <a:rPr lang="ru-RU" dirty="0"/>
                  <a:t>δ </a:t>
                </a:r>
                <a:r>
                  <a:rPr lang="ru-RU" dirty="0"/>
                  <a:t>&gt; 0 </a:t>
                </a:r>
                <a:r>
                  <a:rPr lang="ru-RU" dirty="0"/>
                  <a:t>, </a:t>
                </a:r>
                <a:r>
                  <a:rPr lang="ru-RU" dirty="0"/>
                  <a:t>x</a:t>
                </a:r>
                <a:r>
                  <a:rPr lang="ru-RU" baseline="-25000" dirty="0"/>
                  <a:t>0</a:t>
                </a:r>
                <a:r>
                  <a:rPr lang="ru-RU" dirty="0"/>
                  <a:t> , </a:t>
                </a:r>
                <a:r>
                  <a:rPr lang="ru-RU" dirty="0" smtClean="0"/>
                  <a:t>λ</a:t>
                </a:r>
                <a:r>
                  <a:rPr lang="ru-RU" baseline="-25000" dirty="0" smtClean="0"/>
                  <a:t>0</a:t>
                </a:r>
                <a:r>
                  <a:rPr lang="ru-RU" dirty="0" smtClean="0"/>
                  <a:t> </a:t>
                </a:r>
                <a:r>
                  <a:rPr lang="ru-RU" dirty="0"/>
                  <a:t>, </a:t>
                </a:r>
                <a:r>
                  <a:rPr lang="ru-RU" dirty="0"/>
                  <a:t>γ</a:t>
                </a:r>
                <a:r>
                  <a:rPr lang="ru-RU" baseline="-25000" dirty="0"/>
                  <a:t>0</a:t>
                </a:r>
                <a:r>
                  <a:rPr lang="ru-RU" dirty="0"/>
                  <a:t> </a:t>
                </a:r>
                <a:r>
                  <a:rPr lang="ru-RU" dirty="0"/>
                  <a:t>; стратегия </a:t>
                </a:r>
                <a:r>
                  <a:rPr lang="ru-RU" dirty="0"/>
                  <a:t>изменения последовательности </a:t>
                </a:r>
                <a:r>
                  <a:rPr lang="ru-RU" dirty="0" err="1"/>
                  <a:t>γ</a:t>
                </a:r>
                <a:r>
                  <a:rPr lang="ru-RU" baseline="-25000" dirty="0" err="1"/>
                  <a:t>k</a:t>
                </a:r>
                <a:r>
                  <a:rPr lang="ru-RU" dirty="0"/>
                  <a:t> ; принять k = 0 .</a:t>
                </a:r>
              </a:p>
              <a:p>
                <a:pPr marL="571500" indent="-457200">
                  <a:buFont typeface="+mj-lt"/>
                  <a:buAutoNum type="alphaLcParenR"/>
                </a:pPr>
                <a:r>
                  <a:rPr lang="ru-RU" dirty="0"/>
                  <a:t>Определить </a:t>
                </a:r>
                <a:r>
                  <a:rPr lang="ru-RU" dirty="0"/>
                  <a:t>локальный минимум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 </m:t>
                        </m:r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ru-RU" i="1"/>
                          <m:t>𝑘</m:t>
                        </m:r>
                      </m:sub>
                    </m:sSub>
                    <m:r>
                      <a:rPr lang="ru-RU" i="1"/>
                      <m:t>=</m:t>
                    </m:r>
                    <m:r>
                      <m:rPr>
                        <m:sty m:val="p"/>
                      </m:rPr>
                      <a:rPr lang="ru-RU"/>
                      <m:t>argmin</m:t>
                    </m:r>
                    <m:d>
                      <m:dPr>
                        <m:begChr m:val="{"/>
                        <m:endChr m:val="}"/>
                        <m:ctrlPr>
                          <a:rPr lang="ru-RU" i="1"/>
                        </m:ctrlPr>
                      </m:dPr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𝐿</m:t>
                            </m:r>
                          </m:e>
                          <m:sub>
                            <m:r>
                              <a:rPr lang="en-US" i="1"/>
                              <m:t>𝛾</m:t>
                            </m:r>
                          </m:sub>
                        </m:sSub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en-US" i="1"/>
                              <m:t>𝑥</m:t>
                            </m:r>
                            <m:r>
                              <a:rPr lang="ru-RU" i="1"/>
                              <m:t>,</m:t>
                            </m:r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𝜆</m:t>
                                </m:r>
                              </m:e>
                              <m:sub>
                                <m:r>
                                  <a:rPr lang="en-US" i="1"/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ru-RU" i="1"/>
                          <m:t>:</m:t>
                        </m:r>
                        <m:r>
                          <a:rPr lang="ru-RU" i="1"/>
                          <m:t>𝑥</m:t>
                        </m:r>
                        <m:r>
                          <a:rPr lang="ru-RU" i="1"/>
                          <m:t>∈</m:t>
                        </m:r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r>
                              <a:rPr lang="ru-RU" i="1"/>
                              <m:t>𝑅</m:t>
                            </m:r>
                          </m:e>
                          <m:sup>
                            <m:r>
                              <a:rPr lang="ru-RU" i="1"/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используя в качестве начальной точки </a:t>
                </a:r>
                <a:r>
                  <a:rPr lang="ru-RU" dirty="0" err="1"/>
                  <a:t>x</a:t>
                </a:r>
                <a:r>
                  <a:rPr lang="ru-RU" baseline="-25000" dirty="0" err="1"/>
                  <a:t>k</a:t>
                </a:r>
                <a:r>
                  <a:rPr lang="ru-RU" dirty="0"/>
                  <a:t>.</a:t>
                </a:r>
              </a:p>
              <a:p>
                <a:pPr marL="571500" indent="-457200">
                  <a:buFont typeface="+mj-lt"/>
                  <a:buAutoNum type="alphaLcParenR"/>
                </a:pPr>
                <a:r>
                  <a:rPr lang="ru-RU" dirty="0" smtClean="0"/>
                  <a:t>Найти </a:t>
                </a:r>
                <a:r>
                  <a:rPr lang="ru-RU" dirty="0"/>
                  <a:t>новые оценки множителей Лагранжа, выполнив шаг </a:t>
                </a:r>
                <a:r>
                  <a:rPr lang="ru-RU" dirty="0"/>
                  <a:t>:</a:t>
                </a:r>
                <a:r>
                  <a:rPr lang="ru-RU" dirty="0" smtClean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ru-RU" b="1" i="1"/>
                          <m:t>𝝀</m:t>
                        </m:r>
                      </m:e>
                      <m:sub>
                        <m:r>
                          <a:rPr lang="en-US" b="1" i="1"/>
                          <m:t>𝒌</m:t>
                        </m:r>
                        <m:r>
                          <a:rPr lang="ru-RU" b="1" i="1"/>
                          <m:t>+</m:t>
                        </m:r>
                        <m:r>
                          <a:rPr lang="ru-RU" b="1" i="1"/>
                          <m:t>𝟏</m:t>
                        </m:r>
                      </m:sub>
                    </m:sSub>
                    <m:r>
                      <a:rPr lang="ru-RU" b="1" i="1"/>
                      <m:t>=</m:t>
                    </m:r>
                    <m:func>
                      <m:funcPr>
                        <m:ctrlPr>
                          <a:rPr lang="ru-RU" b="1" i="1"/>
                        </m:ctrlPr>
                      </m:funcPr>
                      <m:fName>
                        <m:limLow>
                          <m:limLowPr>
                            <m:ctrlPr>
                              <a:rPr lang="ru-RU" b="1" i="1"/>
                            </m:ctrlPr>
                          </m:limLowPr>
                          <m:e>
                            <m:r>
                              <a:rPr lang="ru-RU" b="1" i="1"/>
                              <m:t>𝒎𝒂𝒙</m:t>
                            </m:r>
                          </m:e>
                          <m:lim/>
                        </m:limLow>
                      </m:fName>
                      <m:e>
                        <m:r>
                          <a:rPr lang="ru-RU" b="1" i="1"/>
                          <m:t>{</m:t>
                        </m:r>
                        <m:r>
                          <a:rPr lang="ru-RU" b="1" i="1"/>
                          <m:t>𝟎</m:t>
                        </m:r>
                        <m:r>
                          <a:rPr lang="ru-RU" b="1" i="1"/>
                          <m:t>;</m:t>
                        </m:r>
                        <m:sSub>
                          <m:sSubPr>
                            <m:ctrlPr>
                              <a:rPr lang="ru-RU" b="1" i="1"/>
                            </m:ctrlPr>
                          </m:sSubPr>
                          <m:e>
                            <m:r>
                              <a:rPr lang="ru-RU" b="1" i="1"/>
                              <m:t>𝜸</m:t>
                            </m:r>
                          </m:e>
                          <m:sub>
                            <m:r>
                              <a:rPr lang="ru-RU" b="1" i="1"/>
                              <m:t>𝒌</m:t>
                            </m:r>
                          </m:sub>
                        </m:sSub>
                        <m:r>
                          <a:rPr lang="ru-RU" b="1" i="1"/>
                          <m:t>𝒈</m:t>
                        </m:r>
                        <m:d>
                          <m:dPr>
                            <m:ctrlPr>
                              <a:rPr lang="ru-RU" b="1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b="1" i="1"/>
                                </m:ctrlPr>
                              </m:sSubPr>
                              <m:e>
                                <m:r>
                                  <a:rPr lang="ru-RU" b="1" i="1"/>
                                  <m:t>𝒙</m:t>
                                </m:r>
                              </m:e>
                              <m:sub>
                                <m:r>
                                  <a:rPr lang="ru-RU" b="1" i="1"/>
                                  <m:t>𝒌</m:t>
                                </m:r>
                                <m:r>
                                  <a:rPr lang="ru-RU" b="1" i="1"/>
                                  <m:t>+</m:t>
                                </m:r>
                                <m:r>
                                  <a:rPr lang="ru-RU" b="1" i="1"/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ru-RU" b="1" i="1"/>
                          <m:t>+</m:t>
                        </m:r>
                        <m:sSub>
                          <m:sSubPr>
                            <m:ctrlPr>
                              <a:rPr lang="ru-RU" b="1" i="1"/>
                            </m:ctrlPr>
                          </m:sSubPr>
                          <m:e>
                            <m:r>
                              <a:rPr lang="ru-RU" b="1" i="1"/>
                              <m:t>𝝀</m:t>
                            </m:r>
                          </m:e>
                          <m:sub>
                            <m:r>
                              <a:rPr lang="ru-RU" b="1" i="1"/>
                              <m:t>𝒌</m:t>
                            </m:r>
                          </m:sub>
                        </m:sSub>
                        <m:r>
                          <a:rPr lang="ru-RU" b="1" i="1"/>
                          <m:t>}</m:t>
                        </m:r>
                      </m:e>
                    </m:func>
                  </m:oMath>
                </a14:m>
                <a:endParaRPr lang="ru-RU" b="1" dirty="0"/>
              </a:p>
              <a:p>
                <a:pPr marL="571500" indent="-457200">
                  <a:buFont typeface="+mj-lt"/>
                  <a:buAutoNum type="alphaLcParenR"/>
                </a:pPr>
                <a:r>
                  <a:rPr lang="ru-RU" dirty="0"/>
                  <a:t>Проверить критерий останова по малости невязки в условиях оптимальности: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b="1" i="1"/>
                        </m:ctrlPr>
                      </m:dPr>
                      <m:e>
                        <m:sSub>
                          <m:sSubPr>
                            <m:ctrlPr>
                              <a:rPr lang="ru-RU" b="1" i="1"/>
                            </m:ctrlPr>
                          </m:sSubPr>
                          <m:e>
                            <m:r>
                              <a:rPr lang="ru-RU" b="1" i="1"/>
                              <m:t>𝜵</m:t>
                            </m:r>
                          </m:e>
                          <m:sub>
                            <m:r>
                              <a:rPr lang="ru-RU" b="1" i="1"/>
                              <m:t>𝒙</m:t>
                            </m:r>
                          </m:sub>
                        </m:sSub>
                        <m:sSub>
                          <m:sSubPr>
                            <m:ctrlPr>
                              <a:rPr lang="ru-RU" b="1" i="1"/>
                            </m:ctrlPr>
                          </m:sSubPr>
                          <m:e>
                            <m:r>
                              <a:rPr lang="ru-RU" b="1" i="1"/>
                              <m:t>𝑳</m:t>
                            </m:r>
                          </m:e>
                          <m:sub>
                            <m:r>
                              <a:rPr lang="ru-RU" b="1" i="1"/>
                              <m:t>𝜸</m:t>
                            </m:r>
                          </m:sub>
                        </m:sSub>
                        <m:r>
                          <a:rPr lang="ru-RU" b="1" i="1"/>
                          <m:t>(</m:t>
                        </m:r>
                        <m:sSub>
                          <m:sSubPr>
                            <m:ctrlPr>
                              <a:rPr lang="ru-RU" b="1" i="1"/>
                            </m:ctrlPr>
                          </m:sSubPr>
                          <m:e>
                            <m:r>
                              <a:rPr lang="ru-RU" b="1" i="1"/>
                              <m:t>𝒙</m:t>
                            </m:r>
                          </m:e>
                          <m:sub>
                            <m:r>
                              <a:rPr lang="ru-RU" b="1" i="1"/>
                              <m:t>𝒌</m:t>
                            </m:r>
                            <m:r>
                              <a:rPr lang="ru-RU" b="1" i="1"/>
                              <m:t>+</m:t>
                            </m:r>
                            <m:r>
                              <a:rPr lang="ru-RU" b="1" i="1"/>
                              <m:t>𝟏</m:t>
                            </m:r>
                          </m:sub>
                        </m:sSub>
                        <m:r>
                          <a:rPr lang="ru-RU" b="1" i="1"/>
                          <m:t>,</m:t>
                        </m:r>
                        <m:sSub>
                          <m:sSubPr>
                            <m:ctrlPr>
                              <a:rPr lang="ru-RU" b="1" i="1"/>
                            </m:ctrlPr>
                          </m:sSubPr>
                          <m:e>
                            <m:r>
                              <a:rPr lang="ru-RU" b="1" i="1"/>
                              <m:t>𝝀</m:t>
                            </m:r>
                          </m:e>
                          <m:sub>
                            <m:r>
                              <a:rPr lang="ru-RU" b="1" i="1"/>
                              <m:t>𝒌</m:t>
                            </m:r>
                            <m:r>
                              <a:rPr lang="ru-RU" b="1" i="1"/>
                              <m:t>+</m:t>
                            </m:r>
                            <m:r>
                              <a:rPr lang="ru-RU" b="1" i="1"/>
                              <m:t>𝟏</m:t>
                            </m:r>
                          </m:sub>
                        </m:sSub>
                        <m:r>
                          <a:rPr lang="ru-RU" b="1" i="1"/>
                          <m:t>)</m:t>
                        </m:r>
                      </m:e>
                    </m:d>
                    <m:r>
                      <a:rPr lang="ru-RU" b="1" i="1"/>
                      <m:t>≤</m:t>
                    </m:r>
                    <m:r>
                      <a:rPr lang="ru-RU" b="1" i="1"/>
                      <m:t>𝜹</m:t>
                    </m:r>
                    <m:r>
                      <a:rPr lang="ru-RU" b="1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ru-RU" b="1" i="1"/>
                        </m:ctrlPr>
                      </m:funcPr>
                      <m:fName>
                        <m:limLow>
                          <m:limLowPr>
                            <m:ctrlPr>
                              <a:rPr lang="ru-RU" b="1" i="1"/>
                            </m:ctrlPr>
                          </m:limLowPr>
                          <m:e>
                            <m:r>
                              <a:rPr lang="en-US" b="1" i="1"/>
                              <m:t>𝒎𝒂𝒙</m:t>
                            </m:r>
                          </m:e>
                          <m:lim>
                            <m:r>
                              <a:rPr lang="en-US" b="1" i="1"/>
                              <m:t>𝒊</m:t>
                            </m:r>
                            <m:r>
                              <a:rPr lang="en-US" b="1" i="1"/>
                              <m:t>=</m:t>
                            </m:r>
                            <m:r>
                              <a:rPr lang="en-US" b="1" i="1"/>
                              <m:t>𝟏</m:t>
                            </m:r>
                            <m:r>
                              <a:rPr lang="en-US" b="1" i="1"/>
                              <m:t>,..</m:t>
                            </m:r>
                            <m:r>
                              <a:rPr lang="en-US" b="1" i="1"/>
                              <m:t>𝑺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ru-RU" b="1" i="1"/>
                            </m:ctrlPr>
                          </m:sSupPr>
                          <m:e>
                            <m:r>
                              <a:rPr lang="en-US" b="1" i="1"/>
                              <m:t>𝒈</m:t>
                            </m:r>
                          </m:e>
                          <m:sup>
                            <m:r>
                              <a:rPr lang="en-US" b="1" i="1"/>
                              <m:t>𝒊</m:t>
                            </m:r>
                          </m:sup>
                        </m:sSup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b="1" i="1"/>
                                </m:ctrlPr>
                              </m:sSubPr>
                              <m:e>
                                <m:r>
                                  <a:rPr lang="en-US" b="1" i="1"/>
                                  <m:t>𝒙</m:t>
                                </m:r>
                              </m:e>
                              <m:sub>
                                <m:r>
                                  <a:rPr lang="en-US" b="1" i="1"/>
                                  <m:t>𝒌</m:t>
                                </m:r>
                                <m:r>
                                  <a:rPr lang="en-US" b="1" i="1"/>
                                  <m:t>+</m:t>
                                </m:r>
                                <m:r>
                                  <a:rPr lang="en-US" b="1" i="1"/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b="1" i="1"/>
                          <m:t>≤</m:t>
                        </m:r>
                        <m:r>
                          <a:rPr lang="en-US" b="1" i="1"/>
                          <m:t>𝜹</m:t>
                        </m:r>
                      </m:e>
                    </m:func>
                    <m:r>
                      <a:rPr lang="ru-RU" b="1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ru-RU" b="1" i="1"/>
                        </m:ctrlPr>
                      </m:funcPr>
                      <m:fName>
                        <m:limLow>
                          <m:limLowPr>
                            <m:ctrlPr>
                              <a:rPr lang="ru-RU" b="1" i="1"/>
                            </m:ctrlPr>
                          </m:limLowPr>
                          <m:e>
                            <m:r>
                              <a:rPr lang="en-US" b="1" i="1"/>
                              <m:t>𝒎𝒂𝒙</m:t>
                            </m:r>
                          </m:e>
                          <m:lim>
                            <m:r>
                              <a:rPr lang="en-US" b="1" i="1"/>
                              <m:t>𝒊</m:t>
                            </m:r>
                            <m:r>
                              <a:rPr lang="en-US" b="1" i="1"/>
                              <m:t>=</m:t>
                            </m:r>
                            <m:r>
                              <a:rPr lang="en-US" b="1" i="1"/>
                              <m:t>𝟏</m:t>
                            </m:r>
                            <m:r>
                              <a:rPr lang="en-US" b="1" i="1"/>
                              <m:t>,..,</m:t>
                            </m:r>
                            <m:r>
                              <a:rPr lang="en-US" b="1" i="1"/>
                              <m:t>𝑷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b="1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b="1" i="1"/>
                                </m:ctrlPr>
                              </m:sSupPr>
                              <m:e>
                                <m:r>
                                  <a:rPr lang="en-US" b="1" i="1"/>
                                  <m:t>𝝀</m:t>
                                </m:r>
                              </m:e>
                              <m:sup>
                                <m:r>
                                  <a:rPr lang="en-US" b="1" i="1"/>
                                  <m:t>𝒊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ru-RU" b="1" i="1"/>
                                </m:ctrlPr>
                              </m:sSupPr>
                              <m:e>
                                <m:r>
                                  <a:rPr lang="en-US" b="1" i="1"/>
                                  <m:t>𝒈</m:t>
                                </m:r>
                              </m:e>
                              <m:sup>
                                <m:r>
                                  <a:rPr lang="en-US" b="1" i="1"/>
                                  <m:t>𝒊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b="1" i="1"/>
                                    </m:ctrlPr>
                                  </m:sSubPr>
                                  <m:e>
                                    <m:r>
                                      <a:rPr lang="en-US" b="1" i="1"/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/>
                                      <m:t>𝒌</m:t>
                                    </m:r>
                                    <m:r>
                                      <a:rPr lang="en-US" b="1" i="1"/>
                                      <m:t>+</m:t>
                                    </m:r>
                                    <m:r>
                                      <a:rPr lang="en-US" b="1" i="1"/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b="1" i="1"/>
                      <m:t>≤</m:t>
                    </m:r>
                    <m:r>
                      <a:rPr lang="en-US" b="1" i="1"/>
                      <m:t>𝜹</m:t>
                    </m:r>
                  </m:oMath>
                </a14:m>
                <a:r>
                  <a:rPr lang="ru-RU" dirty="0" smtClean="0"/>
                  <a:t>	Если </a:t>
                </a:r>
                <a:r>
                  <a:rPr lang="ru-RU" dirty="0"/>
                  <a:t>условия </a:t>
                </a:r>
                <a:r>
                  <a:rPr lang="ru-RU" dirty="0"/>
                  <a:t>выполнились, приять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k</a:t>
                </a:r>
                <a:r>
                  <a:rPr lang="ru-RU" baseline="-25000" dirty="0"/>
                  <a:t>+1</a:t>
                </a:r>
                <a:r>
                  <a:rPr lang="ru-RU" dirty="0"/>
                  <a:t> в качестве </a:t>
                </a:r>
                <a:r>
                  <a:rPr lang="ru-RU" dirty="0"/>
                  <a:t>оценки; 	иначе </a:t>
                </a:r>
                <a:r>
                  <a:rPr lang="ru-RU" dirty="0" smtClean="0"/>
                  <a:t>	перейти </a:t>
                </a:r>
                <a:r>
                  <a:rPr lang="ru-RU" dirty="0"/>
                  <a:t>на пункт (</a:t>
                </a:r>
                <a:r>
                  <a:rPr lang="en-US" dirty="0"/>
                  <a:t>e</a:t>
                </a:r>
                <a:r>
                  <a:rPr lang="ru-RU" dirty="0"/>
                  <a:t>).</a:t>
                </a:r>
              </a:p>
              <a:p>
                <a:pPr marL="571500" indent="-457200">
                  <a:buFont typeface="+mj-lt"/>
                  <a:buAutoNum type="alphaLcParenR"/>
                </a:pPr>
                <a:r>
                  <a:rPr lang="ru-RU" dirty="0"/>
                  <a:t>Изменить </a:t>
                </a:r>
                <a:r>
                  <a:rPr lang="ru-RU" dirty="0" err="1"/>
                  <a:t>γ</a:t>
                </a:r>
                <a:r>
                  <a:rPr lang="ru-RU" baseline="-25000" dirty="0" err="1"/>
                  <a:t>k</a:t>
                </a:r>
                <a:r>
                  <a:rPr lang="ru-RU" dirty="0"/>
                  <a:t>, согласно </a:t>
                </a:r>
                <a:r>
                  <a:rPr lang="ru-RU" dirty="0"/>
                  <a:t>стратегии</a:t>
                </a:r>
                <a:r>
                  <a:rPr lang="ru-RU" dirty="0"/>
                  <a:t>, выбрав γ</a:t>
                </a:r>
                <a:r>
                  <a:rPr lang="ru-RU" baseline="-25000" dirty="0"/>
                  <a:t>k+1</a:t>
                </a:r>
                <a:r>
                  <a:rPr lang="ru-RU" dirty="0"/>
                  <a:t> ≥ </a:t>
                </a:r>
                <a:r>
                  <a:rPr lang="ru-RU" dirty="0" err="1"/>
                  <a:t>γ</a:t>
                </a:r>
                <a:r>
                  <a:rPr lang="ru-RU" baseline="-25000" dirty="0" err="1"/>
                  <a:t>k</a:t>
                </a:r>
                <a:r>
                  <a:rPr lang="ru-RU" dirty="0"/>
                  <a:t>, положить k = </a:t>
                </a:r>
                <a:r>
                  <a:rPr lang="ru-RU" dirty="0"/>
                  <a:t>k+1 </a:t>
                </a:r>
                <a:r>
                  <a:rPr lang="ru-RU" dirty="0"/>
                  <a:t>и вернуться к </a:t>
                </a:r>
                <a:r>
                  <a:rPr lang="ru-RU" dirty="0"/>
                  <a:t>пункту (</a:t>
                </a:r>
                <a:r>
                  <a:rPr lang="ru-RU" dirty="0"/>
                  <a:t>b</a:t>
                </a:r>
                <a:r>
                  <a:rPr lang="ru-RU" dirty="0" smtClean="0"/>
                  <a:t>).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4853136"/>
              </a:xfrm>
              <a:blipFill rotWithShape="1">
                <a:blip r:embed="rId2"/>
                <a:stretch>
                  <a:fillRect t="-12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9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1468760"/>
              </a:xfrm>
            </p:spPr>
            <p:txBody>
              <a:bodyPr>
                <a:normAutofit fontScale="77500" lnSpcReduction="20000"/>
              </a:bodyPr>
              <a:lstStyle/>
              <a:p>
                <a:pPr marL="114300" indent="0">
                  <a:buNone/>
                </a:pPr>
                <a:r>
                  <a:rPr lang="ru-RU" i="1" dirty="0"/>
                  <a:t>Рассмотрим задачу </a:t>
                </a:r>
                <a:r>
                  <a:rPr lang="en-US" i="1" dirty="0" smtClean="0"/>
                  <a:t>min</a:t>
                </a:r>
                <a:r>
                  <a:rPr lang="ru-RU" i="1" dirty="0" smtClean="0"/>
                  <a:t> </a:t>
                </a:r>
                <a:r>
                  <a:rPr lang="en-US" i="1" dirty="0" smtClean="0"/>
                  <a:t>Q(x</a:t>
                </a:r>
                <a:r>
                  <a:rPr lang="en-US" i="1" dirty="0"/>
                  <a:t>):</a:t>
                </a:r>
                <a:endParaRPr lang="ru-RU" i="1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𝑄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en-US" i="1"/>
                            <m:t>𝑥</m:t>
                          </m:r>
                        </m:e>
                      </m:d>
                      <m:r>
                        <a:rPr lang="ru-RU" i="1"/>
                        <m:t>=</m:t>
                      </m:r>
                      <m:sSubSup>
                        <m:sSubSupPr>
                          <m:ctrlPr>
                            <a:rPr lang="ru-RU" i="1"/>
                          </m:ctrlPr>
                        </m:sSubSupPr>
                        <m:e>
                          <m:r>
                            <a:rPr lang="ru-RU" i="1"/>
                            <m:t>𝑥</m:t>
                          </m:r>
                        </m:e>
                        <m:sub>
                          <m:r>
                            <a:rPr lang="ru-RU" i="1"/>
                            <m:t>1</m:t>
                          </m:r>
                        </m:sub>
                        <m:sup>
                          <m:r>
                            <a:rPr lang="ru-RU" i="1"/>
                            <m:t>2</m:t>
                          </m:r>
                        </m:sup>
                      </m:sSubSup>
                      <m:r>
                        <a:rPr lang="ru-RU" i="1"/>
                        <m:t>+</m:t>
                      </m:r>
                      <m:sSubSup>
                        <m:sSubSupPr>
                          <m:ctrlPr>
                            <a:rPr lang="ru-RU" i="1"/>
                          </m:ctrlPr>
                        </m:sSubSupPr>
                        <m:e>
                          <m:r>
                            <a:rPr lang="ru-RU" i="1"/>
                            <m:t>𝑥</m:t>
                          </m:r>
                        </m:e>
                        <m:sub>
                          <m:r>
                            <a:rPr lang="ru-RU" i="1"/>
                            <m:t>2</m:t>
                          </m:r>
                        </m:sub>
                        <m:sup>
                          <m:r>
                            <a:rPr lang="ru-RU" i="1"/>
                            <m:t>2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r>
                            <a:rPr lang="ru-RU" i="1"/>
                            <m:t>𝑔</m:t>
                          </m:r>
                        </m:e>
                        <m:sup>
                          <m:r>
                            <a:rPr lang="ru-RU" i="1"/>
                            <m:t>1</m:t>
                          </m:r>
                        </m:sup>
                      </m:sSup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𝑥</m:t>
                          </m:r>
                        </m:e>
                      </m:d>
                      <m:r>
                        <a:rPr lang="ru-RU" i="1"/>
                        <m:t>=1−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𝑥</m:t>
                          </m:r>
                        </m:e>
                        <m:sub>
                          <m:r>
                            <a:rPr lang="ru-RU" i="1"/>
                            <m:t>1</m:t>
                          </m:r>
                        </m:sub>
                      </m:sSub>
                      <m:r>
                        <a:rPr lang="ru-RU" i="1"/>
                        <m:t>+</m:t>
                      </m:r>
                      <m:sSubSup>
                        <m:sSubSupPr>
                          <m:ctrlPr>
                            <a:rPr lang="ru-RU" i="1"/>
                          </m:ctrlPr>
                        </m:sSubSupPr>
                        <m:e>
                          <m:r>
                            <a:rPr lang="ru-RU" i="1"/>
                            <m:t>𝑥</m:t>
                          </m:r>
                        </m:e>
                        <m:sub>
                          <m:r>
                            <a:rPr lang="ru-RU" i="1"/>
                            <m:t>2</m:t>
                          </m:r>
                        </m:sub>
                        <m:sup>
                          <m:r>
                            <a:rPr lang="ru-RU" i="1"/>
                            <m:t>2</m:t>
                          </m:r>
                        </m:sup>
                      </m:sSubSup>
                      <m:r>
                        <a:rPr lang="ru-RU" i="1"/>
                        <m:t>;    </m:t>
                      </m:r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r>
                            <a:rPr lang="ru-RU" i="1"/>
                            <m:t>𝑔</m:t>
                          </m:r>
                        </m:e>
                        <m:sup>
                          <m:r>
                            <a:rPr lang="ru-RU" i="1"/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𝑥</m:t>
                          </m:r>
                        </m:e>
                      </m:d>
                      <m:r>
                        <a:rPr lang="ru-RU" i="1"/>
                        <m:t>=</m:t>
                      </m:r>
                      <m:sSup>
                        <m:sSupPr>
                          <m:ctrlPr>
                            <a:rPr lang="ru-RU" i="1"/>
                          </m:ctrlPr>
                        </m:sSupPr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(</m:t>
                              </m:r>
                              <m:r>
                                <a:rPr lang="ru-RU" i="1"/>
                                <m:t>𝑥</m:t>
                              </m:r>
                            </m:e>
                            <m:sub>
                              <m:r>
                                <a:rPr lang="ru-RU" i="1"/>
                                <m:t>1</m:t>
                              </m:r>
                            </m:sub>
                          </m:sSub>
                          <m:r>
                            <a:rPr lang="ru-RU" i="1"/>
                            <m:t>−1)</m:t>
                          </m:r>
                        </m:e>
                        <m:sup>
                          <m:r>
                            <a:rPr lang="ru-RU" i="1"/>
                            <m:t>2</m:t>
                          </m:r>
                        </m:sup>
                      </m:sSup>
                      <m:r>
                        <a:rPr lang="ru-RU" i="1"/>
                        <m:t>+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𝑥</m:t>
                          </m:r>
                        </m:e>
                        <m:sub>
                          <m:r>
                            <a:rPr lang="ru-RU" i="1"/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pPr marL="114300" indent="0">
                  <a:buNone/>
                </a:pPr>
                <a:r>
                  <a:rPr lang="ru-RU" i="1" dirty="0"/>
                  <a:t>Н</a:t>
                </a:r>
                <a:r>
                  <a:rPr lang="ru-RU" i="1" dirty="0"/>
                  <a:t>ачальные параметры:</a:t>
                </a:r>
              </a:p>
              <a:p>
                <a:pPr marL="114300" indent="0">
                  <a:buNone/>
                </a:pPr>
                <a:r>
                  <a:rPr lang="ru-RU" i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𝑥</m:t>
                        </m:r>
                      </m:e>
                      <m:sub>
                        <m:r>
                          <a:rPr lang="ru-RU" i="1"/>
                          <m:t>0</m:t>
                        </m:r>
                      </m:sub>
                    </m:sSub>
                    <m:r>
                      <a:rPr lang="ru-RU" i="1"/>
                      <m:t>=(2;1)</m:t>
                    </m:r>
                  </m:oMath>
                </a14:m>
                <a:r>
                  <a:rPr lang="ru-RU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+0.1</m:t>
                    </m:r>
                    <m:r>
                      <a:rPr lang="ru-RU" i="1">
                        <a:latin typeface="Cambria Math"/>
                      </a:rPr>
                      <m:t>𝑘</m:t>
                    </m:r>
                    <m:r>
                      <a:rPr lang="ru-RU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=1</m:t>
                    </m:r>
                    <m:r>
                      <a:rPr lang="ru-RU" i="1">
                        <a:latin typeface="Cambria Math"/>
                      </a:rPr>
                      <m:t>, </m:t>
                    </m:r>
                  </m:oMath>
                </a14:m>
                <a:r>
                  <a:rPr lang="ru-RU" dirty="0"/>
                  <a:t>λ</a:t>
                </a:r>
                <a:r>
                  <a:rPr lang="ru-RU" baseline="-25000" dirty="0"/>
                  <a:t>0</a:t>
                </a:r>
                <a:r>
                  <a:rPr lang="ru-RU" dirty="0"/>
                  <a:t> = [1;1]</a:t>
                </a:r>
                <a:r>
                  <a:rPr lang="ru-RU" i="1" dirty="0" smtClean="0"/>
                  <a:t>, </a:t>
                </a:r>
                <a:r>
                  <a:rPr lang="ru-RU" i="1" dirty="0"/>
                  <a:t>δ = </a:t>
                </a:r>
                <a:r>
                  <a:rPr lang="ru-RU" i="1" dirty="0" smtClean="0"/>
                  <a:t>0.01.</a:t>
                </a:r>
                <a:endParaRPr lang="ru-RU" i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1468760"/>
              </a:xfrm>
              <a:blipFill rotWithShape="1">
                <a:blip r:embed="rId2"/>
                <a:stretch>
                  <a:fillRect t="-4167" b="-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073172"/>
              </p:ext>
            </p:extLst>
          </p:nvPr>
        </p:nvGraphicFramePr>
        <p:xfrm>
          <a:off x="395536" y="3068960"/>
          <a:ext cx="7704856" cy="3003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8597"/>
                <a:gridCol w="1703957"/>
                <a:gridCol w="814937"/>
                <a:gridCol w="814937"/>
                <a:gridCol w="1333534"/>
                <a:gridCol w="1259447"/>
                <a:gridCol w="1259447"/>
              </a:tblGrid>
              <a:tr h="273050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k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x</a:t>
                      </a:r>
                      <a:r>
                        <a:rPr lang="en-US" sz="1100" baseline="-25000" dirty="0" err="1">
                          <a:effectLst/>
                        </a:rPr>
                        <a:t>k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λ</a:t>
                      </a:r>
                      <a:r>
                        <a:rPr lang="en-US" sz="1100" baseline="30000" dirty="0">
                          <a:effectLst/>
                        </a:rPr>
                        <a:t>1</a:t>
                      </a:r>
                      <a:r>
                        <a:rPr lang="en-US" sz="1100" baseline="-25000" dirty="0">
                          <a:effectLst/>
                        </a:rPr>
                        <a:t>k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λ</a:t>
                      </a:r>
                      <a:r>
                        <a:rPr lang="en-US" sz="1100" baseline="30000" dirty="0">
                          <a:effectLst/>
                        </a:rPr>
                        <a:t>2</a:t>
                      </a:r>
                      <a:r>
                        <a:rPr lang="en-US" sz="1100" baseline="-25000" dirty="0">
                          <a:effectLst/>
                        </a:rPr>
                        <a:t>k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||∇</a:t>
                      </a:r>
                      <a:r>
                        <a:rPr lang="en-US" sz="1100" baseline="-25000" dirty="0" err="1">
                          <a:effectLst/>
                        </a:rPr>
                        <a:t>x</a:t>
                      </a:r>
                      <a:r>
                        <a:rPr lang="en-US" sz="1100" dirty="0" err="1">
                          <a:effectLst/>
                        </a:rPr>
                        <a:t>L</a:t>
                      </a:r>
                      <a:r>
                        <a:rPr lang="en-US" sz="1100" dirty="0">
                          <a:effectLst/>
                        </a:rPr>
                        <a:t>(</a:t>
                      </a:r>
                      <a:r>
                        <a:rPr lang="en-US" sz="1100" dirty="0" err="1">
                          <a:effectLst/>
                        </a:rPr>
                        <a:t>x</a:t>
                      </a:r>
                      <a:r>
                        <a:rPr lang="en-US" sz="1100" baseline="-25000" dirty="0" err="1">
                          <a:effectLst/>
                        </a:rPr>
                        <a:t>k</a:t>
                      </a:r>
                      <a:r>
                        <a:rPr lang="en-US" sz="1100" dirty="0" err="1">
                          <a:effectLst/>
                        </a:rPr>
                        <a:t>,μ</a:t>
                      </a:r>
                      <a:r>
                        <a:rPr lang="en-US" sz="1100" baseline="-25000" dirty="0" err="1">
                          <a:effectLst/>
                        </a:rPr>
                        <a:t>k</a:t>
                      </a:r>
                      <a:r>
                        <a:rPr lang="en-US" sz="1100" dirty="0">
                          <a:effectLst/>
                        </a:rPr>
                        <a:t>)||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G(x)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H(</a:t>
                      </a:r>
                      <a:r>
                        <a:rPr lang="en-US" sz="1100" dirty="0" err="1">
                          <a:effectLst/>
                        </a:rPr>
                        <a:t>x,λ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3050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[2</a:t>
                      </a:r>
                      <a:r>
                        <a:rPr lang="en-US" sz="1100" dirty="0" smtClean="0">
                          <a:effectLst/>
                        </a:rPr>
                        <a:t>;</a:t>
                      </a:r>
                      <a:r>
                        <a:rPr lang="ru-RU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1</a:t>
                      </a:r>
                      <a:r>
                        <a:rPr lang="en-US" sz="1100" dirty="0">
                          <a:effectLst/>
                        </a:rPr>
                        <a:t>]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1,24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0,85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0,000136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0,241019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0,241019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3050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[0,7951</a:t>
                      </a:r>
                      <a:r>
                        <a:rPr lang="en-US" sz="1100" dirty="0" smtClean="0">
                          <a:effectLst/>
                        </a:rPr>
                        <a:t>;</a:t>
                      </a:r>
                      <a:r>
                        <a:rPr lang="ru-RU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0,19005</a:t>
                      </a:r>
                      <a:r>
                        <a:rPr lang="en-US" sz="1100" dirty="0">
                          <a:effectLst/>
                        </a:rPr>
                        <a:t>]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1,45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0,715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0,000054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0,187730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0,232977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3050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[0,8348</a:t>
                      </a:r>
                      <a:r>
                        <a:rPr lang="en-US" sz="1100" dirty="0" smtClean="0">
                          <a:effectLst/>
                        </a:rPr>
                        <a:t>;</a:t>
                      </a:r>
                      <a:r>
                        <a:rPr lang="ru-RU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0,1501</a:t>
                      </a:r>
                      <a:r>
                        <a:rPr lang="en-US" sz="1100" dirty="0">
                          <a:effectLst/>
                        </a:rPr>
                        <a:t>]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1,614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0,596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0,000139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0,138272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0,200152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3050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[0,8753</a:t>
                      </a:r>
                      <a:r>
                        <a:rPr lang="en-US" sz="1100" dirty="0" smtClean="0">
                          <a:effectLst/>
                        </a:rPr>
                        <a:t>;</a:t>
                      </a:r>
                      <a:r>
                        <a:rPr lang="ru-RU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0,1165</a:t>
                      </a:r>
                      <a:r>
                        <a:rPr lang="en-US" sz="1100" dirty="0">
                          <a:effectLst/>
                        </a:rPr>
                        <a:t>]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1,74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0,488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0,000138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0,098104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0,158285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3050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[0,91015</a:t>
                      </a:r>
                      <a:r>
                        <a:rPr lang="en-US" sz="1100" dirty="0" smtClean="0">
                          <a:effectLst/>
                        </a:rPr>
                        <a:t>;</a:t>
                      </a:r>
                      <a:r>
                        <a:rPr lang="ru-RU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0,09085</a:t>
                      </a:r>
                      <a:r>
                        <a:rPr lang="en-US" sz="1100" dirty="0">
                          <a:effectLst/>
                        </a:rPr>
                        <a:t>]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1,84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0,394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0,000098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0,066577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0,115909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3050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[0,93845</a:t>
                      </a:r>
                      <a:r>
                        <a:rPr lang="en-US" sz="1100" dirty="0" smtClean="0">
                          <a:effectLst/>
                        </a:rPr>
                        <a:t>;</a:t>
                      </a:r>
                      <a:r>
                        <a:rPr lang="ru-RU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0,0709</a:t>
                      </a:r>
                      <a:r>
                        <a:rPr lang="en-US" sz="1100" dirty="0">
                          <a:effectLst/>
                        </a:rPr>
                        <a:t>]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1,9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0,31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0,000091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0,043042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0,078946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3050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[0,96</a:t>
                      </a:r>
                      <a:r>
                        <a:rPr lang="en-US" sz="1100" dirty="0" smtClean="0">
                          <a:effectLst/>
                        </a:rPr>
                        <a:t>;</a:t>
                      </a:r>
                      <a:r>
                        <a:rPr lang="ru-RU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0,05515</a:t>
                      </a:r>
                      <a:r>
                        <a:rPr lang="en-US" sz="1100" dirty="0">
                          <a:effectLst/>
                        </a:rPr>
                        <a:t>]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1,941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0,246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0,000130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0,026419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0,050163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3050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[0,9754</a:t>
                      </a:r>
                      <a:r>
                        <a:rPr lang="en-US" sz="1100" dirty="0" smtClean="0">
                          <a:effectLst/>
                        </a:rPr>
                        <a:t>;</a:t>
                      </a:r>
                      <a:r>
                        <a:rPr lang="ru-RU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0,04265</a:t>
                      </a:r>
                      <a:r>
                        <a:rPr lang="en-US" sz="1100" dirty="0">
                          <a:effectLst/>
                        </a:rPr>
                        <a:t>]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1,97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0,191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0,000160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0,015426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0,029942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3050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[0,98565</a:t>
                      </a:r>
                      <a:r>
                        <a:rPr lang="en-US" sz="1100" dirty="0" smtClean="0">
                          <a:effectLst/>
                        </a:rPr>
                        <a:t>;</a:t>
                      </a:r>
                      <a:r>
                        <a:rPr lang="ru-RU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0,0328</a:t>
                      </a:r>
                      <a:r>
                        <a:rPr lang="en-US" sz="1100" dirty="0">
                          <a:effectLst/>
                        </a:rPr>
                        <a:t>]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1,982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0,146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0,000093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0,008573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0,016864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3050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[0,99205</a:t>
                      </a:r>
                      <a:r>
                        <a:rPr lang="en-US" sz="1100" dirty="0" smtClean="0">
                          <a:effectLst/>
                        </a:rPr>
                        <a:t>;</a:t>
                      </a:r>
                      <a:r>
                        <a:rPr lang="ru-RU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0,02495</a:t>
                      </a:r>
                      <a:r>
                        <a:rPr lang="en-US" sz="1100" dirty="0">
                          <a:effectLst/>
                        </a:rPr>
                        <a:t>]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1,99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0,11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0,000075≤δ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0,004503≤δ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0,008929≤δ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95536" y="6139358"/>
            <a:ext cx="2129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i="1" dirty="0"/>
              <a:t>Результат: </a:t>
            </a:r>
            <a:r>
              <a:rPr lang="en-US" sz="1200" i="1" dirty="0"/>
              <a:t>[0,99585</a:t>
            </a:r>
            <a:r>
              <a:rPr lang="en-US" sz="1200" i="1" dirty="0" smtClean="0"/>
              <a:t>;</a:t>
            </a:r>
            <a:r>
              <a:rPr lang="ru-RU" sz="1200" i="1" dirty="0" smtClean="0"/>
              <a:t> </a:t>
            </a:r>
            <a:r>
              <a:rPr lang="en-US" sz="1200" i="1" dirty="0" smtClean="0"/>
              <a:t>0,0188</a:t>
            </a:r>
            <a:r>
              <a:rPr lang="en-US" sz="1200" i="1" dirty="0"/>
              <a:t>]</a:t>
            </a:r>
            <a:endParaRPr lang="ru-RU" sz="1200" i="1" dirty="0"/>
          </a:p>
        </p:txBody>
      </p:sp>
    </p:spTree>
    <p:extLst>
      <p:ext uri="{BB962C8B-B14F-4D97-AF65-F5344CB8AC3E}">
        <p14:creationId xmlns:p14="http://schemas.microsoft.com/office/powerpoint/2010/main" val="24967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1454</Words>
  <Application>Microsoft Office PowerPoint</Application>
  <PresentationFormat>Экран (4:3)</PresentationFormat>
  <Paragraphs>216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Соседство</vt:lpstr>
      <vt:lpstr>Метод модифицированных функций Лагранжа </vt:lpstr>
      <vt:lpstr>Общие положения</vt:lpstr>
      <vt:lpstr>Основная идея</vt:lpstr>
      <vt:lpstr>Основная идея</vt:lpstr>
      <vt:lpstr>Ограничение-равенства</vt:lpstr>
      <vt:lpstr>Пример</vt:lpstr>
      <vt:lpstr>График пути поиска</vt:lpstr>
      <vt:lpstr>Ограничение-неравенства</vt:lpstr>
      <vt:lpstr>Пример</vt:lpstr>
      <vt:lpstr>График пути поиска</vt:lpstr>
      <vt:lpstr>Обобщение метода</vt:lpstr>
      <vt:lpstr>Демонстрация программы</vt:lpstr>
      <vt:lpstr>Заключение</vt:lpstr>
      <vt:lpstr>Спасибо за внимание!</vt:lpstr>
    </vt:vector>
  </TitlesOfParts>
  <Company>Alex 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модифицированных функций Лагранжа</dc:title>
  <dc:creator>Alexandr Aratsky</dc:creator>
  <cp:lastModifiedBy>Alexandr Aratsky</cp:lastModifiedBy>
  <cp:revision>49</cp:revision>
  <dcterms:created xsi:type="dcterms:W3CDTF">2014-12-20T17:53:02Z</dcterms:created>
  <dcterms:modified xsi:type="dcterms:W3CDTF">2014-12-20T21:38:12Z</dcterms:modified>
</cp:coreProperties>
</file>