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8" r:id="rId3"/>
    <p:sldId id="289" r:id="rId4"/>
    <p:sldId id="265" r:id="rId5"/>
    <p:sldId id="290" r:id="rId6"/>
    <p:sldId id="267" r:id="rId7"/>
    <p:sldId id="272" r:id="rId8"/>
    <p:sldId id="275" r:id="rId9"/>
    <p:sldId id="278" r:id="rId10"/>
    <p:sldId id="280" r:id="rId11"/>
    <p:sldId id="281" r:id="rId12"/>
    <p:sldId id="284" r:id="rId13"/>
    <p:sldId id="286" r:id="rId14"/>
    <p:sldId id="287" r:id="rId15"/>
    <p:sldId id="285" r:id="rId16"/>
    <p:sldId id="288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6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7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4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9216" y="4440555"/>
            <a:ext cx="1046734" cy="36004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r>
              <a:rPr lang="ru" dirty="0">
                <a:latin typeface="Times New Roman"/>
              </a:rPr>
              <a:t>Выполнили</a:t>
            </a:r>
            <a:r>
              <a:rPr lang="ru" sz="1400" dirty="0">
                <a:latin typeface="Times New Roman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6379" y="4450079"/>
            <a:ext cx="1747265" cy="36004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" dirty="0">
                <a:latin typeface="Times New Roman"/>
              </a:rPr>
              <a:t>Студенты потока №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5797" y="4461891"/>
            <a:ext cx="3188782" cy="987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>
              <a:spcAft>
                <a:spcPts val="490"/>
              </a:spcAft>
            </a:pPr>
            <a:r>
              <a:rPr lang="ru" dirty="0">
                <a:latin typeface="Times New Roman"/>
              </a:rPr>
              <a:t>Рыжов Всеволод Александрович </a:t>
            </a:r>
          </a:p>
          <a:p>
            <a:pPr>
              <a:spcAft>
                <a:spcPts val="490"/>
              </a:spcAft>
            </a:pPr>
            <a:r>
              <a:rPr lang="ru" dirty="0">
                <a:latin typeface="Times New Roman"/>
              </a:rPr>
              <a:t>Ганицев Александр Сергеевич</a:t>
            </a:r>
          </a:p>
          <a:p>
            <a:pPr>
              <a:spcAft>
                <a:spcPts val="490"/>
              </a:spcAft>
            </a:pPr>
            <a:r>
              <a:rPr lang="ru" dirty="0">
                <a:latin typeface="Times New Roman"/>
              </a:rPr>
              <a:t>Валиуллин Тагир Зявдатович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9216" y="6101335"/>
            <a:ext cx="1910334" cy="360044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r>
              <a:rPr lang="ru" dirty="0">
                <a:latin typeface="Times New Roman"/>
              </a:rPr>
              <a:t>Научный </a:t>
            </a:r>
            <a:r>
              <a:rPr lang="ru" dirty="0" smtClean="0">
                <a:latin typeface="Times New Roman"/>
              </a:rPr>
              <a:t>руководитель:</a:t>
            </a:r>
            <a:endParaRPr lang="ru" dirty="0"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5322" y="6101335"/>
            <a:ext cx="1859026" cy="26689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r>
              <a:rPr lang="ru" dirty="0">
                <a:latin typeface="Times New Roman"/>
              </a:rPr>
              <a:t>Серов Сергей Сергеевич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7B1B66-D2E4-520D-B689-9C30EBB1BCFE}"/>
              </a:ext>
            </a:extLst>
          </p:cNvPr>
          <p:cNvSpPr/>
          <p:nvPr/>
        </p:nvSpPr>
        <p:spPr>
          <a:xfrm>
            <a:off x="1277655" y="2036458"/>
            <a:ext cx="7916449" cy="167678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algn="ctr">
              <a:lnSpc>
                <a:spcPct val="167000"/>
              </a:lnSpc>
            </a:pPr>
            <a:r>
              <a:rPr lang="ru" sz="2400" b="1" dirty="0">
                <a:latin typeface="Times New Roman"/>
              </a:rPr>
              <a:t>«Метод и система сбора поверхности атаки для внешнего периметра организации»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69F0E-774C-7743-4526-3FA3732D811F}"/>
              </a:ext>
            </a:extLst>
          </p:cNvPr>
          <p:cNvSpPr txBox="1"/>
          <p:nvPr/>
        </p:nvSpPr>
        <p:spPr>
          <a:xfrm>
            <a:off x="1152395" y="651353"/>
            <a:ext cx="804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" sz="1800" b="1" dirty="0">
                <a:latin typeface="Times New Roman"/>
              </a:rPr>
              <a:t>Курс ДПО Информационная безопасность  </a:t>
            </a:r>
          </a:p>
          <a:p>
            <a:pPr algn="ctr"/>
            <a:endParaRPr lang="ru" sz="1800" b="1" dirty="0">
              <a:latin typeface="Times New Roman"/>
            </a:endParaRPr>
          </a:p>
          <a:p>
            <a:pPr algn="ctr"/>
            <a:r>
              <a:rPr lang="ru" sz="1800" b="1" dirty="0">
                <a:latin typeface="Times New Roman"/>
              </a:rPr>
              <a:t>Выпускная квалификационная работа</a:t>
            </a: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74767" y="740227"/>
            <a:ext cx="9071186" cy="437219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" sz="2400" b="1" dirty="0">
                <a:latin typeface="Times New Roman"/>
              </a:rPr>
              <a:t>Отчет об эмуляции атаки в формате </a:t>
            </a:r>
            <a:r>
              <a:rPr lang="en-US" sz="2400" b="1" dirty="0">
                <a:latin typeface="Times New Roman"/>
              </a:rPr>
              <a:t>JSON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1393745"/>
            <a:ext cx="9071187" cy="45767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0158" y="585921"/>
            <a:ext cx="9050217" cy="82952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" sz="2400" b="1" dirty="0">
                <a:latin typeface="Times New Roman"/>
              </a:rPr>
              <a:t>Мониторинг атаки </a:t>
            </a:r>
            <a:r>
              <a:rPr lang="en-US" sz="2400" b="1" dirty="0">
                <a:latin typeface="Times New Roman"/>
              </a:rPr>
              <a:t>Caldera </a:t>
            </a:r>
            <a:r>
              <a:rPr lang="ru" sz="2400" b="1" dirty="0">
                <a:latin typeface="Times New Roman"/>
              </a:rPr>
              <a:t>на целевой хост </a:t>
            </a:r>
          </a:p>
          <a:p>
            <a:pPr algn="ctr"/>
            <a:r>
              <a:rPr lang="ru" sz="2400" b="1" dirty="0">
                <a:latin typeface="Times New Roman"/>
              </a:rPr>
              <a:t>средствами сервера </a:t>
            </a:r>
            <a:r>
              <a:rPr lang="en-US" sz="2400" b="1" dirty="0" err="1">
                <a:latin typeface="Times New Roman"/>
              </a:rPr>
              <a:t>Wazuh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8" y="1558837"/>
            <a:ext cx="9050217" cy="47132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5703" y="480060"/>
            <a:ext cx="8670924" cy="430010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вектора атаки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Caldera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выявление его на сервере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2" y="3986652"/>
            <a:ext cx="8670925" cy="27752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2" y="1075535"/>
            <a:ext cx="8670925" cy="28109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12" y="1611084"/>
            <a:ext cx="8680201" cy="45605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712" y="641305"/>
            <a:ext cx="8680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Детектирование сервером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azuh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уязвимого сервиса за счет эмуляции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атаки сервером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Caldera</a:t>
            </a:r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3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0" y="1855609"/>
            <a:ext cx="8856192" cy="46658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5271" y="693555"/>
            <a:ext cx="8856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выявленных сервером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применяемых техник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Caldera</a:t>
            </a:r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5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9660" y="304801"/>
            <a:ext cx="8166970" cy="619179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  <a:spcAft>
                <a:spcPts val="910"/>
              </a:spcAft>
            </a:pPr>
            <a:r>
              <a:rPr lang="ru" sz="2400" b="1" dirty="0">
                <a:latin typeface="Times New Roman"/>
              </a:rPr>
              <a:t>Заключительные положения</a:t>
            </a:r>
          </a:p>
          <a:p>
            <a:pPr algn="just">
              <a:lnSpc>
                <a:spcPct val="150000"/>
              </a:lnSpc>
              <a:spcAft>
                <a:spcPts val="910"/>
              </a:spcAft>
            </a:pPr>
            <a:r>
              <a:rPr lang="ru" sz="2000" dirty="0">
                <a:latin typeface="Times New Roman"/>
              </a:rPr>
              <a:t>В процессе работы был успешно разработан и применен </a:t>
            </a:r>
            <a:r>
              <a:rPr lang="ru" sz="2000" b="1" dirty="0">
                <a:latin typeface="Times New Roman"/>
              </a:rPr>
              <a:t>метод и система сбора данных </a:t>
            </a:r>
            <a:r>
              <a:rPr lang="ru" sz="2000" dirty="0">
                <a:latin typeface="Times New Roman"/>
              </a:rPr>
              <a:t>о </a:t>
            </a:r>
            <a:r>
              <a:rPr lang="ru" sz="2000" b="1" dirty="0">
                <a:latin typeface="Times New Roman"/>
              </a:rPr>
              <a:t>поверхности атаки</a:t>
            </a:r>
            <a:r>
              <a:rPr lang="ru" sz="2000" dirty="0">
                <a:latin typeface="Times New Roman"/>
              </a:rPr>
              <a:t> для </a:t>
            </a:r>
            <a:r>
              <a:rPr lang="ru" sz="2000" b="1" dirty="0">
                <a:latin typeface="Times New Roman"/>
              </a:rPr>
              <a:t>внешнего периметра организации</a:t>
            </a:r>
            <a:r>
              <a:rPr lang="ru" sz="2000" dirty="0">
                <a:latin typeface="Times New Roman"/>
              </a:rPr>
              <a:t>, что принесет значимый вклад в информационную безопасность организации.</a:t>
            </a:r>
          </a:p>
          <a:p>
            <a:pPr algn="just">
              <a:lnSpc>
                <a:spcPct val="150000"/>
              </a:lnSpc>
              <a:spcAft>
                <a:spcPts val="910"/>
              </a:spcAft>
            </a:pPr>
            <a:r>
              <a:rPr lang="ru" sz="2000" b="1" dirty="0">
                <a:latin typeface="Times New Roman"/>
              </a:rPr>
              <a:t>Система</a:t>
            </a:r>
            <a:r>
              <a:rPr lang="ru" sz="2000" dirty="0">
                <a:latin typeface="Times New Roman"/>
              </a:rPr>
              <a:t> активного мониторинга и анализа атак, эмуляция атак и мониторинг их на целевых машинах с помощью </a:t>
            </a:r>
            <a:r>
              <a:rPr lang="en-US" sz="2000" b="1" dirty="0">
                <a:latin typeface="Times New Roman"/>
              </a:rPr>
              <a:t>Caldera </a:t>
            </a:r>
            <a:r>
              <a:rPr lang="ru" sz="2000" b="1" dirty="0">
                <a:latin typeface="Times New Roman"/>
              </a:rPr>
              <a:t>и </a:t>
            </a:r>
            <a:r>
              <a:rPr lang="en-US" sz="2000" b="1" dirty="0" err="1">
                <a:latin typeface="Times New Roman"/>
              </a:rPr>
              <a:t>Wazuh</a:t>
            </a:r>
            <a:r>
              <a:rPr lang="en-US" sz="2000" b="1" dirty="0">
                <a:latin typeface="Times New Roman"/>
              </a:rPr>
              <a:t> </a:t>
            </a:r>
            <a:r>
              <a:rPr lang="ru" sz="2000" dirty="0">
                <a:latin typeface="Times New Roman"/>
              </a:rPr>
              <a:t>продемонстрировали </a:t>
            </a:r>
            <a:r>
              <a:rPr lang="ru" sz="2000" b="1" dirty="0">
                <a:latin typeface="Times New Roman"/>
              </a:rPr>
              <a:t>эффективность</a:t>
            </a:r>
            <a:r>
              <a:rPr lang="ru" sz="2000" dirty="0">
                <a:latin typeface="Times New Roman"/>
              </a:rPr>
              <a:t> предлагаемого подхода и применимость разработанных методов для целей обеспечения кибербезопасности в организации средствами </a:t>
            </a:r>
            <a:r>
              <a:rPr lang="en-US" sz="2000" b="1" dirty="0">
                <a:latin typeface="Times New Roman"/>
              </a:rPr>
              <a:t>opensource</a:t>
            </a:r>
            <a:r>
              <a:rPr lang="ru-RU" sz="2000" b="1" dirty="0">
                <a:latin typeface="Times New Roman"/>
              </a:rPr>
              <a:t>.</a:t>
            </a:r>
            <a:endParaRPr lang="ru" sz="2000" b="1" dirty="0">
              <a:latin typeface="Times New Roman"/>
            </a:endParaRPr>
          </a:p>
          <a:p>
            <a:pPr algn="just">
              <a:lnSpc>
                <a:spcPct val="150000"/>
              </a:lnSpc>
              <a:spcAft>
                <a:spcPts val="910"/>
              </a:spcAft>
            </a:pPr>
            <a:r>
              <a:rPr lang="ru" sz="2000" dirty="0">
                <a:latin typeface="Times New Roman"/>
              </a:rPr>
              <a:t>Применяя разработанные методы на практике, организация может быть уверена в более надежной защите своих ресурсов и данных от кибератак.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4608" y="1991345"/>
            <a:ext cx="8192022" cy="143765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  <a:spcAft>
                <a:spcPts val="910"/>
              </a:spcAft>
            </a:pPr>
            <a:r>
              <a:rPr lang="ru-RU" sz="2800" b="1" dirty="0">
                <a:latin typeface="Times New Roman"/>
              </a:rPr>
              <a:t>Спасибо за внимание!</a:t>
            </a:r>
            <a:endParaRPr lang="ru" sz="28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7570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6718" y="582154"/>
            <a:ext cx="8480120" cy="434295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algn="ctr">
              <a:lnSpc>
                <a:spcPct val="108000"/>
              </a:lnSpc>
              <a:spcAft>
                <a:spcPts val="560"/>
              </a:spcAft>
            </a:pPr>
            <a:r>
              <a:rPr lang="ru" sz="2400" b="1" dirty="0">
                <a:latin typeface="Times New Roman"/>
              </a:rPr>
              <a:t>Цели </a:t>
            </a:r>
            <a:r>
              <a:rPr lang="ru" sz="2400" b="1" dirty="0" smtClean="0">
                <a:latin typeface="Times New Roman"/>
              </a:rPr>
              <a:t>работы</a:t>
            </a:r>
            <a:endParaRPr lang="en-US" sz="2400" b="1" dirty="0" smtClean="0">
              <a:latin typeface="Times New Roman"/>
            </a:endParaRPr>
          </a:p>
          <a:p>
            <a:pPr algn="ctr">
              <a:lnSpc>
                <a:spcPct val="108000"/>
              </a:lnSpc>
              <a:spcAft>
                <a:spcPts val="560"/>
              </a:spcAft>
            </a:pPr>
            <a:endParaRPr lang="ru" sz="2400" b="1" dirty="0">
              <a:latin typeface="Times New Roman"/>
            </a:endParaRPr>
          </a:p>
          <a:p>
            <a:pPr marL="285750" indent="-285750" algn="just">
              <a:lnSpc>
                <a:spcPct val="108000"/>
              </a:lnSpc>
              <a:spcAft>
                <a:spcPts val="56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/>
              </a:rPr>
              <a:t>Р</a:t>
            </a:r>
            <a:r>
              <a:rPr lang="ru" sz="2400" dirty="0">
                <a:latin typeface="Times New Roman"/>
              </a:rPr>
              <a:t>азработка метода и системы сбора данных о поверхности атаки для внешнего периметра организации</a:t>
            </a:r>
            <a:r>
              <a:rPr lang="ru" sz="2400" dirty="0" smtClean="0">
                <a:latin typeface="Times New Roman"/>
              </a:rPr>
              <a:t>;</a:t>
            </a:r>
            <a:endParaRPr lang="en-US" sz="2400" dirty="0" smtClean="0">
              <a:latin typeface="Times New Roman"/>
            </a:endParaRPr>
          </a:p>
          <a:p>
            <a:pPr marL="285750" indent="-285750" algn="just">
              <a:lnSpc>
                <a:spcPct val="108000"/>
              </a:lnSpc>
              <a:spcAft>
                <a:spcPts val="560"/>
              </a:spcAft>
              <a:buFont typeface="Arial" panose="020B0604020202020204" pitchFamily="34" charset="0"/>
              <a:buChar char="•"/>
            </a:pPr>
            <a:endParaRPr lang="ru" sz="2400" dirty="0">
              <a:latin typeface="Times New Roman"/>
            </a:endParaRPr>
          </a:p>
          <a:p>
            <a:pPr marL="285750" indent="-285750" algn="just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ru" sz="2400" dirty="0">
                <a:latin typeface="Times New Roman"/>
              </a:rPr>
              <a:t>Создание и внедрение на доступных </a:t>
            </a:r>
            <a:r>
              <a:rPr lang="en-US" sz="2400" dirty="0">
                <a:latin typeface="Times New Roman"/>
              </a:rPr>
              <a:t>opensource</a:t>
            </a:r>
            <a:r>
              <a:rPr lang="ru-RU" sz="2400" dirty="0">
                <a:latin typeface="Times New Roman"/>
              </a:rPr>
              <a:t> -</a:t>
            </a:r>
            <a:r>
              <a:rPr lang="ru" sz="2400" dirty="0">
                <a:latin typeface="Times New Roman"/>
              </a:rPr>
              <a:t>инструментах,  серверах </a:t>
            </a:r>
            <a:r>
              <a:rPr lang="en-US" sz="2400" dirty="0" err="1">
                <a:latin typeface="Times New Roman"/>
              </a:rPr>
              <a:t>Wazuh</a:t>
            </a:r>
            <a:r>
              <a:rPr lang="en-US" sz="2400" dirty="0">
                <a:latin typeface="Times New Roman"/>
              </a:rPr>
              <a:t> </a:t>
            </a:r>
            <a:r>
              <a:rPr lang="ru" sz="2400" dirty="0">
                <a:latin typeface="Times New Roman"/>
              </a:rPr>
              <a:t>и </a:t>
            </a:r>
            <a:r>
              <a:rPr lang="en-US" sz="2400" dirty="0">
                <a:latin typeface="Times New Roman"/>
              </a:rPr>
              <a:t>Caldera</a:t>
            </a:r>
            <a:r>
              <a:rPr lang="ru-RU" sz="2400" dirty="0">
                <a:latin typeface="Times New Roman"/>
              </a:rPr>
              <a:t>, системы </a:t>
            </a:r>
            <a:r>
              <a:rPr lang="ru" sz="2400" dirty="0">
                <a:latin typeface="Times New Roman"/>
              </a:rPr>
              <a:t>мониторинга, анализа и эмуляции атак</a:t>
            </a:r>
            <a:r>
              <a:rPr lang="ru" sz="2400" dirty="0" smtClean="0">
                <a:latin typeface="Times New Roman"/>
              </a:rPr>
              <a:t>;</a:t>
            </a:r>
            <a:endParaRPr lang="en-US" sz="2400" dirty="0" smtClean="0">
              <a:latin typeface="Times New Roman"/>
            </a:endParaRPr>
          </a:p>
          <a:p>
            <a:pPr marL="285750" indent="-285750" algn="just">
              <a:lnSpc>
                <a:spcPct val="108000"/>
              </a:lnSpc>
              <a:buFont typeface="Arial" panose="020B0604020202020204" pitchFamily="34" charset="0"/>
              <a:buChar char="•"/>
            </a:pPr>
            <a:endParaRPr lang="ru" sz="2400" dirty="0">
              <a:latin typeface="Times New Roman"/>
            </a:endParaRPr>
          </a:p>
          <a:p>
            <a:pPr marL="285750" indent="-285750" algn="just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ru" sz="2400" dirty="0">
                <a:latin typeface="Times New Roman"/>
              </a:rPr>
              <a:t>Выявление и предотвращение потенциальных угроз информационной безопасности, обеспечение надежной защиты организации и её ресурсов.</a:t>
            </a:r>
            <a:endParaRPr lang="en-US" sz="2400" dirty="0">
              <a:latin typeface="Times New Roman"/>
            </a:endParaRPr>
          </a:p>
          <a:p>
            <a:pPr algn="just">
              <a:lnSpc>
                <a:spcPct val="108000"/>
              </a:lnSpc>
            </a:pPr>
            <a:endParaRPr lang="en-US" sz="1400" dirty="0">
              <a:latin typeface="Times New Roman"/>
            </a:endParaRPr>
          </a:p>
          <a:p>
            <a:pPr algn="just">
              <a:lnSpc>
                <a:spcPct val="108000"/>
              </a:lnSpc>
            </a:pPr>
            <a:endParaRPr lang="ru" sz="1400" dirty="0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1560937"/>
            <a:ext cx="8317282" cy="48317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290" y="709193"/>
            <a:ext cx="8317283" cy="718773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" sz="2400" b="1" dirty="0">
                <a:latin typeface="Times New Roman"/>
              </a:rPr>
              <a:t>Схема внешнего периметра атаки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257823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192" y="419100"/>
            <a:ext cx="8580329" cy="600782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368342" algn="ctr">
              <a:lnSpc>
                <a:spcPct val="150000"/>
              </a:lnSpc>
            </a:pPr>
            <a:r>
              <a:rPr lang="ru" sz="2400" b="1" dirty="0">
                <a:latin typeface="Times New Roman"/>
              </a:rPr>
              <a:t>Алгоритм работы</a:t>
            </a:r>
            <a:r>
              <a:rPr lang="en-US" sz="2400" b="1" dirty="0">
                <a:latin typeface="Times New Roman"/>
              </a:rPr>
              <a:t> </a:t>
            </a:r>
            <a:r>
              <a:rPr lang="ru-RU" sz="2400" b="1" dirty="0" smtClean="0">
                <a:latin typeface="Times New Roman"/>
              </a:rPr>
              <a:t>системы</a:t>
            </a:r>
            <a:endParaRPr lang="en-US" sz="2400" b="1" dirty="0" smtClean="0">
              <a:latin typeface="Times New Roman"/>
            </a:endParaRPr>
          </a:p>
          <a:p>
            <a:pPr indent="368342" algn="ctr">
              <a:lnSpc>
                <a:spcPct val="150000"/>
              </a:lnSpc>
            </a:pPr>
            <a:endParaRPr lang="ru" sz="2400" b="1" dirty="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" sz="2400" dirty="0">
                <a:latin typeface="Times New Roman"/>
              </a:rPr>
              <a:t>Сканирование сети </a:t>
            </a:r>
            <a:r>
              <a:rPr lang="ru" sz="2400" dirty="0" smtClean="0">
                <a:latin typeface="Times New Roman"/>
              </a:rPr>
              <a:t>организации</a:t>
            </a:r>
            <a:r>
              <a:rPr lang="en-US" sz="2400" dirty="0" smtClean="0">
                <a:latin typeface="Times New Roman"/>
              </a:rPr>
              <a:t>.</a:t>
            </a:r>
            <a:endParaRPr lang="ru" sz="2400" dirty="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" sz="2400" dirty="0">
                <a:latin typeface="Times New Roman"/>
              </a:rPr>
              <a:t>Сбор данных о системах, портах, сервисах и т.п. на внешнем </a:t>
            </a:r>
            <a:r>
              <a:rPr lang="ru" sz="2400" dirty="0" smtClean="0">
                <a:latin typeface="Times New Roman"/>
              </a:rPr>
              <a:t>периметре</a:t>
            </a:r>
            <a:r>
              <a:rPr lang="en-US" sz="2400" dirty="0">
                <a:latin typeface="Times New Roman"/>
              </a:rPr>
              <a:t>.</a:t>
            </a:r>
            <a:endParaRPr lang="ru" sz="2400" dirty="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" sz="2400" dirty="0">
                <a:latin typeface="Times New Roman"/>
              </a:rPr>
              <a:t>Обнаружение </a:t>
            </a:r>
            <a:r>
              <a:rPr lang="ru" sz="2400" dirty="0" smtClean="0">
                <a:latin typeface="Times New Roman"/>
              </a:rPr>
              <a:t>уязвимостей</a:t>
            </a:r>
            <a:r>
              <a:rPr lang="en-US" sz="2400" dirty="0" smtClean="0">
                <a:latin typeface="Times New Roman"/>
              </a:rPr>
              <a:t>.</a:t>
            </a:r>
            <a:endParaRPr lang="ru" sz="2400" dirty="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" sz="2400" dirty="0">
                <a:latin typeface="Times New Roman"/>
              </a:rPr>
              <a:t>Моделирование атаки с учетом найденных уязвимостей </a:t>
            </a:r>
            <a:r>
              <a:rPr lang="ru" sz="2400" dirty="0" smtClean="0">
                <a:latin typeface="Times New Roman"/>
              </a:rPr>
              <a:t>системы</a:t>
            </a:r>
            <a:r>
              <a:rPr lang="en-US" sz="2400" dirty="0" smtClean="0">
                <a:latin typeface="Times New Roman"/>
              </a:rPr>
              <a:t>.</a:t>
            </a:r>
            <a:endParaRPr lang="en-US" sz="2400" dirty="0" smtClean="0">
              <a:latin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Times New Roman"/>
              </a:rPr>
              <a:t>Отчет о выявленных уязвимостях внешнего периметра</a:t>
            </a:r>
            <a:r>
              <a:rPr lang="en-US" sz="2400" dirty="0" smtClean="0">
                <a:latin typeface="Times New Roman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" sz="1400" b="1" dirty="0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187" y="419100"/>
            <a:ext cx="8129392" cy="60318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368342" algn="ctr">
              <a:lnSpc>
                <a:spcPct val="150000"/>
              </a:lnSpc>
            </a:pPr>
            <a:r>
              <a:rPr lang="ru" sz="2400" b="1" dirty="0">
                <a:latin typeface="Times New Roman"/>
              </a:rPr>
              <a:t>Основные компоненты</a:t>
            </a:r>
            <a:r>
              <a:rPr lang="en-US" sz="2400" b="1" dirty="0">
                <a:latin typeface="Times New Roman"/>
              </a:rPr>
              <a:t> </a:t>
            </a:r>
            <a:r>
              <a:rPr lang="ru-RU" sz="2400" b="1" dirty="0">
                <a:latin typeface="Times New Roman"/>
              </a:rPr>
              <a:t>системы</a:t>
            </a:r>
            <a:endParaRPr lang="ru" sz="2400" b="1" dirty="0">
              <a:latin typeface="Times New Roman"/>
            </a:endParaRPr>
          </a:p>
          <a:p>
            <a:pPr indent="368342" algn="just">
              <a:lnSpc>
                <a:spcPct val="150000"/>
              </a:lnSpc>
            </a:pPr>
            <a:endParaRPr lang="ru-RU" sz="1400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</a:rPr>
              <a:t>WAZUH</a:t>
            </a:r>
            <a:r>
              <a:rPr lang="en-US" sz="2000" dirty="0">
                <a:latin typeface="Times New Roman"/>
              </a:rPr>
              <a:t> </a:t>
            </a:r>
            <a:r>
              <a:rPr lang="ru-RU" sz="2000" dirty="0">
                <a:latin typeface="Times New Roman"/>
              </a:rPr>
              <a:t>-</a:t>
            </a:r>
            <a:r>
              <a:rPr lang="ru" sz="2000" dirty="0">
                <a:latin typeface="Times New Roman"/>
              </a:rPr>
              <a:t> полноценная </a:t>
            </a:r>
            <a:r>
              <a:rPr lang="en-US" sz="2000" dirty="0">
                <a:latin typeface="Times New Roman"/>
              </a:rPr>
              <a:t>SIEM</a:t>
            </a:r>
            <a:r>
              <a:rPr lang="ru" sz="2000" dirty="0">
                <a:latin typeface="Times New Roman"/>
              </a:rPr>
              <a:t>-система (</a:t>
            </a:r>
            <a:r>
              <a:rPr lang="en-US" sz="2000" dirty="0">
                <a:latin typeface="Times New Roman"/>
              </a:rPr>
              <a:t>Security information management)</a:t>
            </a:r>
            <a:r>
              <a:rPr lang="ru-RU" sz="2000" dirty="0">
                <a:latin typeface="Times New Roman"/>
              </a:rPr>
              <a:t>, </a:t>
            </a:r>
            <a:r>
              <a:rPr lang="en-US" sz="2000" dirty="0">
                <a:latin typeface="Times New Roman"/>
              </a:rPr>
              <a:t>opensource</a:t>
            </a:r>
            <a:r>
              <a:rPr lang="ru" sz="2000" dirty="0">
                <a:latin typeface="Times New Roman"/>
              </a:rPr>
              <a:t> платформа для </a:t>
            </a:r>
            <a:r>
              <a:rPr lang="ru" sz="2000" dirty="0" smtClean="0">
                <a:latin typeface="Times New Roman"/>
              </a:rPr>
              <a:t>обнаружения</a:t>
            </a:r>
            <a:r>
              <a:rPr lang="ru-RU" sz="2000" dirty="0">
                <a:latin typeface="Times New Roman"/>
              </a:rPr>
              <a:t>,</a:t>
            </a:r>
            <a:r>
              <a:rPr lang="ru" sz="2000" dirty="0" smtClean="0">
                <a:latin typeface="Times New Roman"/>
              </a:rPr>
              <a:t> предотвращения</a:t>
            </a:r>
            <a:r>
              <a:rPr lang="ru" sz="2000" dirty="0" smtClean="0">
                <a:latin typeface="Times New Roman"/>
              </a:rPr>
              <a:t> и </a:t>
            </a:r>
            <a:r>
              <a:rPr lang="ru" sz="2000" dirty="0">
                <a:latin typeface="Times New Roman"/>
              </a:rPr>
              <a:t>реагирования на угрозы. Состоит из агента безопасности конечных точек и сервера управления, с поисковой системой, сканированием запущенных процессов, проверкой уязвимостей </a:t>
            </a:r>
            <a:r>
              <a:rPr lang="en-US" sz="2000" dirty="0">
                <a:latin typeface="Times New Roman"/>
              </a:rPr>
              <a:t>CVE, </a:t>
            </a:r>
            <a:r>
              <a:rPr lang="ru" sz="2000" dirty="0">
                <a:latin typeface="Times New Roman"/>
              </a:rPr>
              <a:t>отчетами об инцидентах и т. д.</a:t>
            </a:r>
          </a:p>
          <a:p>
            <a:pPr indent="368342" algn="just">
              <a:lnSpc>
                <a:spcPct val="150000"/>
              </a:lnSpc>
            </a:pPr>
            <a:endParaRPr lang="en-US" sz="2000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</a:rPr>
              <a:t>MITRE CALDERA</a:t>
            </a:r>
            <a:r>
              <a:rPr lang="ru-RU" sz="2000" b="1" dirty="0">
                <a:latin typeface="Times New Roman"/>
              </a:rPr>
              <a:t> </a:t>
            </a:r>
            <a:r>
              <a:rPr lang="ru-RU" sz="2000" dirty="0">
                <a:latin typeface="Times New Roman"/>
              </a:rPr>
              <a:t>– </a:t>
            </a:r>
            <a:r>
              <a:rPr lang="ru" sz="2000" dirty="0">
                <a:latin typeface="Times New Roman"/>
              </a:rPr>
              <a:t>платформа для автоматизации эмуляции злоумышленников и автоматизации реагирования на инциденты, моделирует атаки и анализирует их воздействие на инфраструктуру.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1445250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5989" y="555005"/>
            <a:ext cx="8931057" cy="732501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" sz="2400" b="1" dirty="0">
                <a:latin typeface="Times New Roman"/>
              </a:rPr>
              <a:t>Схема взаимодействия платформ </a:t>
            </a:r>
            <a:r>
              <a:rPr lang="en-US" sz="2400" b="1" dirty="0" err="1">
                <a:latin typeface="Times New Roman"/>
              </a:rPr>
              <a:t>Wazuh</a:t>
            </a:r>
            <a:r>
              <a:rPr lang="en-US" sz="2400" b="1" dirty="0">
                <a:latin typeface="Times New Roman"/>
              </a:rPr>
              <a:t> </a:t>
            </a:r>
            <a:r>
              <a:rPr lang="ru-RU" sz="2400" b="1" dirty="0">
                <a:latin typeface="Times New Roman"/>
              </a:rPr>
              <a:t>и </a:t>
            </a:r>
            <a:r>
              <a:rPr lang="en-US" sz="2400" b="1" dirty="0">
                <a:latin typeface="Times New Roman"/>
              </a:rPr>
              <a:t>Caldera </a:t>
            </a:r>
            <a:r>
              <a:rPr lang="ru-RU" sz="2400" b="1" dirty="0">
                <a:latin typeface="Times New Roman"/>
              </a:rPr>
              <a:t/>
            </a:r>
            <a:br>
              <a:rPr lang="ru-RU" sz="2400" b="1" dirty="0">
                <a:latin typeface="Times New Roman"/>
              </a:rPr>
            </a:br>
            <a:r>
              <a:rPr lang="ru-RU" sz="2400" b="1" dirty="0">
                <a:latin typeface="Times New Roman"/>
              </a:rPr>
              <a:t>при анализе внешнего периметра предприятия</a:t>
            </a:r>
            <a:endParaRPr lang="ru" sz="2400" b="1" dirty="0">
              <a:latin typeface="Times New Roman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33" y="1522877"/>
            <a:ext cx="6574223" cy="49007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7719" y="488515"/>
            <a:ext cx="8869689" cy="89451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" sz="2400" b="1" dirty="0">
                <a:latin typeface="Times New Roman"/>
              </a:rPr>
              <a:t>Сервер </a:t>
            </a:r>
            <a:r>
              <a:rPr lang="en-US" sz="2400" b="1" dirty="0" err="1">
                <a:latin typeface="Times New Roman"/>
              </a:rPr>
              <a:t>Wazuh</a:t>
            </a:r>
            <a:r>
              <a:rPr lang="ru-RU" sz="2400" b="1" dirty="0">
                <a:latin typeface="Times New Roman"/>
              </a:rPr>
              <a:t> с подключенным к нему А</a:t>
            </a:r>
            <a:r>
              <a:rPr lang="ru" sz="2400" b="1" dirty="0">
                <a:latin typeface="Times New Roman"/>
              </a:rPr>
              <a:t>гентом</a:t>
            </a:r>
            <a:r>
              <a:rPr lang="ru-RU" sz="2400" b="1" dirty="0">
                <a:latin typeface="Times New Roman"/>
              </a:rPr>
              <a:t>, установленном на хосте</a:t>
            </a:r>
            <a:endParaRPr lang="ru" sz="2400" b="1" dirty="0">
              <a:latin typeface="Times New Rom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9" y="1918271"/>
            <a:ext cx="8869689" cy="368739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0" y="2293139"/>
            <a:ext cx="9022624" cy="3392909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61252" y="685038"/>
            <a:ext cx="9022624" cy="6979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" sz="2400" b="1" dirty="0">
                <a:latin typeface="Times New Roman"/>
              </a:rPr>
              <a:t>Сервер </a:t>
            </a:r>
            <a:r>
              <a:rPr lang="en-US" sz="2400" b="1" dirty="0">
                <a:latin typeface="Times New Roman"/>
              </a:rPr>
              <a:t>Caldera</a:t>
            </a:r>
            <a:r>
              <a:rPr lang="ru-RU" sz="2400" b="1" dirty="0">
                <a:latin typeface="Times New Roman"/>
              </a:rPr>
              <a:t> с подключенным к нему А</a:t>
            </a:r>
            <a:r>
              <a:rPr lang="ru" sz="2400" b="1" dirty="0">
                <a:latin typeface="Times New Roman"/>
              </a:rPr>
              <a:t>гентом</a:t>
            </a:r>
            <a:r>
              <a:rPr lang="ru-RU" sz="2400" b="1" dirty="0">
                <a:latin typeface="Times New Roman"/>
              </a:rPr>
              <a:t>, установленном на </a:t>
            </a:r>
            <a:r>
              <a:rPr lang="ru-RU" sz="2400" b="1" dirty="0" smtClean="0">
                <a:latin typeface="Times New Roman"/>
              </a:rPr>
              <a:t>хосте</a:t>
            </a:r>
            <a:endParaRPr lang="ru" sz="2400" b="1" dirty="0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4345" y="818606"/>
            <a:ext cx="8722702" cy="42147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>
            <a:noAutofit/>
          </a:bodyPr>
          <a:lstStyle/>
          <a:p>
            <a:pPr algn="ctr"/>
            <a:r>
              <a:rPr lang="ru" sz="2400" b="1" dirty="0">
                <a:latin typeface="Times New Roman"/>
              </a:rPr>
              <a:t>Эмуляция атаки с помощью </a:t>
            </a:r>
            <a:r>
              <a:rPr lang="en-US" sz="2400" b="1" dirty="0">
                <a:latin typeface="Times New Roman"/>
              </a:rPr>
              <a:t>Caldera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4" y="1594751"/>
            <a:ext cx="8884783" cy="445171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398</Words>
  <Application>Microsoft Office PowerPoint</Application>
  <PresentationFormat>A4 Paper (210x297 mm)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Ryzhova Ekaterina</dc:creator>
  <cp:keywords/>
  <cp:lastModifiedBy>Tagir Valiullin</cp:lastModifiedBy>
  <cp:revision>78</cp:revision>
  <dcterms:modified xsi:type="dcterms:W3CDTF">2024-03-13T07:30:02Z</dcterms:modified>
</cp:coreProperties>
</file>