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9"/>
  </p:notesMasterIdLst>
  <p:handoutMasterIdLst>
    <p:handoutMasterId r:id="rId30"/>
  </p:handoutMasterIdLst>
  <p:sldIdLst>
    <p:sldId id="341" r:id="rId2"/>
    <p:sldId id="287" r:id="rId3"/>
    <p:sldId id="279" r:id="rId4"/>
    <p:sldId id="339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350" r:id="rId14"/>
    <p:sldId id="342" r:id="rId15"/>
    <p:sldId id="343" r:id="rId16"/>
    <p:sldId id="344" r:id="rId17"/>
    <p:sldId id="345" r:id="rId18"/>
    <p:sldId id="346" r:id="rId19"/>
    <p:sldId id="347" r:id="rId20"/>
    <p:sldId id="264" r:id="rId21"/>
    <p:sldId id="348" r:id="rId22"/>
    <p:sldId id="349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2"/>
    <p:restoredTop sz="86939"/>
  </p:normalViewPr>
  <p:slideViewPr>
    <p:cSldViewPr>
      <p:cViewPr varScale="1">
        <p:scale>
          <a:sx n="110" d="100"/>
          <a:sy n="110" d="100"/>
        </p:scale>
        <p:origin x="16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10:50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13247 6138 24575,'41'0'0,"0"0"0,-10 0 0,1 0 0,14 0 0,6 0 0,-1 0-1035,-8 1 0,-1-1 1,2-1 1034,-1-1 0,2-2 0,0-1 0,-1 1 0,-3-1 0,-1 0 0,0 0 0,0 0 0,8-1 0,-1-1 0,-1 0 125,-7 2 1,-2 0 0,0 0-126,-1-1 0,-1 0 0,-2 2 0,8 2 0,1 0 0,-8-3 0,1-1 0,-3 2 323,-2 3 0,-1 2-323,13-1 0,-1 0 0,-2 0 0,-4 0 1576,-4 0-1576,-27 0 126,12 0 0,-16 0 0,0 0 1</inkml:trace>
  <inkml:trace contextRef="#ctx0" brushRef="#br0" timeOffset="1898">13353 6279 24575,'25'0'0,"1"0"0,1 0 0,1 0 0,15 7 0,0 2 0,-13 0 0,-1 2 0,13 6 0,-2 1 0,-1 2 0,-13-5 0,-1 1 0,11 4 0,-1 15 0,0-16 0,-15 13 0,-5-28 0,-15 11 0,0 17 0,2 1 0,-4 4 0,-11 9 0,-5 2-242,6-5 1,0 2 0,-3-3 241,-2-10 0,-2-1 0,0-2 0,-7 12 0,1-4 0,8-9 0,-1-5 0,-18-3 0,17-5 0,3-15 0,16 0 0,0 0 724,16 0-724,-12 0 0,11 0 0,1 0 0,-12 16 0,12-12 0,-1 12 0,5-16 0,3 0 0,5 0 0,13 0 0,4 0 0,-10 0 0,2 0 0,1 0-396,8 0 0,1 1 0,1-2 396,2-4 0,-1-1 0,1 1 0,-2 3 0,0 2 0,-1-2 0,-2-3 0,0-1 0,-2 1-131,-1 5 0,-1 1 0,-2-2 131,7-6 0,-2-1 0,1 6 0,-4 0 0,-2-14 0,9 16 0,-45-15 1164,13 11-1164,-47-28 0,23 28 0,-23-11 0</inkml:trace>
  <inkml:trace contextRef="#ctx0" brushRef="#br0" timeOffset="4281">15205 5962 24575,'0'33'0,"0"1"0,0-1 0,0 3 0,0 0 0,0 1 0,0 1 0,0 1-435,0-2 1,0 3 0,0-1 0,0-2 434,0 1 0,0-1 0,0-2 0,0 11 0,0-2 281,0 0 0,0-6-281,0-14 287,0 7-287,0-31 0,0 0 0,0-16 444,-6-14 0,-4-6-444,1 5 0,-1-1 0,3-1 0,1-3 0,-1 3 0,-2 4 0,3 3 0,6-9 0,0 4 0,0 27 0,0-12 0,0-15 0,0 6 0,0-5 0,-4-4 0,-3-7 0,-1-5 0,1 1 0,1 3 0,3 3 0,2 3 0,0-1 0,-2-2-211,-2-5 1,-1-4 0,-1 0 0,0 1 0,1 7 210,0 1 0,0 4 0,2 3 0,2-6 0,0 5 0,2-2 0,20 19 0,3 15 0,5 2 0,6-1 0,2 0 0,5 0 0,1 0 525,3 0 1,-2 0-526,-10 0 0,-3 0 0,5 0 0,-4 0 0,-27 0 0,43 16 0,-8-12 0,-12 4 0,1 0 0,14-9 0,-1 2 0,2 14 0,-8-13 0,-4 0 0,-11 14 0,-4-16 0,-16 0 0,0 0 0,0 16 0,0-12 0,0 27 0,0-27 0,0 27 0,0-11 0,0 15 0,0 0 0,0-10 0,0 1 0,0 13 0,0 1 0,0-3 0,0 2 0,0 5 0,0 5 0,0-1-454,0-5 0,0 0 0,0 1 454,0-5 0,0 2 0,0-1 0,0 0 0,0 9 0,0-2 0,0-2-2,0-8 1,0-2-1,0-1 2,0 12 0,0-5 0,0-2 0,0 8 0,0-28 0,0 1 0,0-4 0</inkml:trace>
  <inkml:trace contextRef="#ctx0" brushRef="#br0" timeOffset="28941">17798 10266 24575,'0'25'0,"0"1"0,0 7 0,0 4 0,0 2 0,0 4 0,0-3 0,0 2 0,0-2 0,0 12 0,0-6 0,0-11 0,0-15 0,0-4 0,0-1 0,0 5 0,0 10 0,0 7 0,1 6 0,-2 4-294,-3-5 1,-3 4 0,2-1 293,4-2 0,0 0 0,-1-2 0,-6 10 0,1-4 0,6-10 0,2-7 0,-1-10 0,0-20 0,0-20 0,-8-4 0,0-3 0,6 0 0,0-1 440,-6 1 0,0-1-440,8 3 0,0-1 0,0-17 0,0 6 0,0 10 0,0-5 0,0 0 0,0-3 0,0 0 0,0-5 0,0-2 0,0-1 0,0-4 0,0 4 0,0 3 0,0 5 0,0 7 0,0 1 0,0-20 0,0 43 0,0-11 0,16 15 0,-12 0 0,12 0 0,-16 0 0,15 0 0,10 5 0,1 5 0,-4 8 0,-1 0 0,15-8 0,-5 3 0,-20 11 0,-2-1 0,22-3 0,-27 15 0,11-10 0,1 1 0,-5 0 0,-2 3 0,-2 3 0,-2 3 0,3 0-230,2-1 0,1-1 1,-1 2 229,-3 5 0,-1 2 0,0-1 0,1-2 0,0 0 0,-1-3 0,3 2 0,-2-2 0,-6 8 0,-2-5 0,1-16 0,0 9 0,0-48 0,0-4 344,0-4 1,0-3-345,0-12 0,0 15 0,0-3 0,0-6 0,0 0 0,0 8 0,0-1 0,0-10 0,0-5 0,0 2 0,-1-4 0,2 0 0,2-2 0,3-3 0,0 4 0,4 3 0,0 3 0,-1 1 0,2 8 0,4 13 0,1 16 0,-12 0 0,12 0 0,-1 0 0,5 0 0,-1 0 0,13 0 0,-28 0 0,27 0 0,-27 0 0,12 16 0,-15 7 0,-2 5 0,0 0 0,2 2 0,6 14 0,1-1 0,-6-15 0,0-2 0,6 1 0,0-3 0,-8 12 0,0-1 0,-6-6 0,-4 1 0,1-2 0,-1 1 0,0 3 0,0-2 0,-6 6 0,1-5 0,11-27 0,-12 12 0,32-1 0,-12-11 0,27 12 0,-27-16 0,27 15 0,-11-11 0,0-4 0,11-4 0,-4-27 0,11 12 0,-15 2 0,-3-2 0,-1-16 0,-3 15 0,-16 5 0,0 15 0,0 0 0</inkml:trace>
  <inkml:trace contextRef="#ctx0" brushRef="#br0" timeOffset="30717">19438 10760 24575,'-19'0'0,"-13"0"0,13 0 0,-5 0 0,-3 0 0,0 0 0,-1 0 0,-14-1 0,-2 2 0,-1 5 0,0 3 0,9-3 0,0 0 0,2 2 0,-5 8 0,3 3 0,2-1 0,2 0 0,5-2 0,3 3 0,-3 13 0,-1 2 0,-8-2 0,1 3 0,16-2 0,2 4 0,-2-3 0,-12 0 0,4-1 0,14 9 0,4-2 0,-14-1 0,21-6 0,4 1 0,-2 5 0,8-4 0,7-3 0,22-9 0,-7 2 0,3-3 0,8-18 0,4-4 0,-10 6 0,1 2 0,-1-6-254,12-14 1,0-8 253,-7 5 0,1-3 0,-4-3 0,-10-2 0,-4-3 0,1 0 0,5-2 0,1 0 0,-3-2 0,-1-3 0,-3-2 0,-1 1 0,-3 5 0,-1 1 0,0-1 0,0-6 0,0-1 0,-3 3 0,-4-1 0,-3 5 0,8-6 0,-16 35 0,0 35 0,0 2 0,0 4 0,0-6 0,0 1 0,0 1-293,0 7 0,0 1 0,0 0 293,0-3 0,0 1 0,0-3 0,-1 7 0,2-4 242,7-8 1,0-3-243,-4 3 0,27-15 0,-11-20 0,8-14 0,2-8 0,-9-3 0,0-5 0,7 3 0,4-2 0,-2-1 89,-10 1 1,-2-2 0,3 1-90,6-1 0,4 1 0,-3 1 0,1-7 0,-3 1 0,-7 8 0,-3 3 0,0 5 0,-16 3 0,0 16 0</inkml:trace>
  <inkml:trace contextRef="#ctx0" brushRef="#br0" timeOffset="32215">19915 10936 24575,'27'0'0,"1"0"0,1 0 0,8 0 0,-2 0 0,3 0 0,-1 0 0,6-1 0,0 2 0,-6 6 0,-3 2 0,-6-1 0,-1 3 0,0 5 0,-3 4 0,-5 15 0,-2-14 0,-3 1 0,-10 15 0,12-7 0,0-1 0,-12 10 0,11-14 0,1 1 0,-13 0 0,-2-1 0,15 14 0,-20 2 0,-8 1 0,-4-13 0,-3 1 0,2-2 0,-1 3 0,-2-4 0,-14 2 0,-3-3 0,2 1 0,0-3 0,0-13 0,-1-3 0,-6 9 0,-2-2 0,-1-13 0,0-1 0,7 7 0,1 0 0,1 1 0,6-2 0,10-3 0,-11 11 0,27-15 0,-12 0 0</inkml:trace>
  <inkml:trace contextRef="#ctx0" brushRef="#br0" timeOffset="33858">20885 11042 24575,'-35'0'0,"-1"16"0,3 9 0,0 8 0,6 3 0,3 5-768,6-9 0,0 5 0,0 1 0,3 0 768,2-2 0,2 0 0,2 0 0,-1 1 0,0 2 0,1 0 0,0 2 0,2 1 0,1-2 0,2 2 0,1 1 0,0-1 0,-1-6 0,-2 2 0,1-5 0,0 2 323,4 12 0,2 0 0,-1-11-323,0-17 505,16-3-505,19 0 0,-5-14 0,3 0 0,10 4 0,2 3 0,-4 4 0,1-2 799,2-9 0,-2 2-799,-14 9 0,-1-3 0,-1-20 0,-1-3 0,10 7 0,-10-20 0,1-3 0,13 5 0,-12 0 0,-3-3 0,-4-8 0,11 15 0,-27-11 0,12 27 0,-16-11 0</inkml:trace>
  <inkml:trace contextRef="#ctx0" brushRef="#br0" timeOffset="37015">21626 10336 24575,'0'50'0,"0"0"0,0-1 0,0-5 0,0 1 0,0 2 0,0 2 0,0-9 0,0 2 0,0 2 0,0 0 0,0 0 0,0 0-547,0 0 1,0 1 0,0-1 0,0 1 0,0-2 0,0 1 55,0 5 1,0 0 0,0-1-1,0-1 1,0-1 490,0 1 0,0-1 0,0-2 0,0-1 345,0-2 1,0-1 0,0-2-1,0-4-345,0 5 0,0-3 496,0 0 0,0-6-496,0-10 0,0-20 0,0-20 3053,0-15-3053,0 15 302,0-27-302,-16 24 0,14-2 0,0-1 0,-14-9 0,7 4 0,3-5 0,4 4 0,2-4 0,-2-2-809,-4-2 0,-3-3 0,0-2 1,1-3 808,4 4 0,1-3 0,0-2 0,1-1 0,-1 1 0,-1 2 0,-1 4 0,-1 2 0,0 0 0,0 0 0,-1 0 0,2-1 0,-2-6 0,1-1 0,0-1 0,0 1 0,1 3 0,-1 5-88,-1-6 1,1 6 0,0 0 87,-1 1 0,2 0 0,1 6 0,4-5 0,0 13 0,0 1 0,0 6 0,31 3 0,9 16 0,-4 0 0,9 0 0,-1 0 663,-6 0 1,0-1 0,2 2-664,-1 2 0,3 2 0,1-1 0,-3 0 0,4-3 0,-3 0 0,0 1 65,-5 3 1,-1 1 0,-1-2-66,11-3 0,-3-2 0,-14 1 0,-1 0 0,6 0 0,0 0 0,-5 1 0,-1-2 0,1-6 0,-1-1 603,-1 6 1,-1 0-604,10-14 102,-15 16-102,-5 0 0,-15 0 0,0 0 0,16 0 0,19 0 0,-8 0 0,1 0 0,4 0 0,-1 0 0,-2-2 0,-5 4 0,-12 14 0,-1 3 0,-34-3 0,-8 4 0,18 11 0,0 4 0,-13-6 0,-8 0 0,4 3-423,8 8 0,5 3 1,-3 0 422,-1-9 0,-1 1 0,-1 0 0,3 2-434,4 1 1,2 1 0,2 1 0,-1 0 433,-1 1 0,0 0 0,1 1 0,3 2-441,4-1 1,1 3 0,2 0-1,1 0 1,-2-1 440,0 4 0,0 0 0,0 0 0,1 0 0,2-8 0,1 2 0,0-1 0,1 0 0,-1-3-150,0 3 1,0-2 0,0-2-1,0-1 150,0 1 0,0-2 0,0 0 323,0 0 0,0 0 0,0-6-323,0 9 388,0 8 0,0-43 0,0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MAP: D=d1, I=i0, G=g3, L=l0, S=s0</a:t>
            </a:r>
          </a:p>
          <a:p>
            <a:r>
              <a:rPr lang="en-US" dirty="0"/>
              <a:t>MAP|G=g1: D=d0, I=i1, L=l1, S=s1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in</a:t>
            </a:r>
            <a:r>
              <a:rPr lang="en-US" baseline="0" dirty="0"/>
              <a:t> the following order: B, F, D, A,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91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57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3" r:id="rId13"/>
    <p:sldLayoutId id="2147483682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/>
              <a:t>Lecture 10. </a:t>
            </a:r>
            <a:r>
              <a:rPr lang="en-US" dirty="0"/>
              <a:t>MAP Queries and Junction 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on a Markov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3381375"/>
            <a:ext cx="1828800" cy="1447800"/>
            <a:chOff x="1981200" y="1409700"/>
            <a:chExt cx="1828800" cy="1447800"/>
          </a:xfrm>
        </p:grpSpPr>
        <p:sp>
          <p:nvSpPr>
            <p:cNvPr id="7" name="Oval 6"/>
            <p:cNvSpPr/>
            <p:nvPr/>
          </p:nvSpPr>
          <p:spPr>
            <a:xfrm>
              <a:off x="1981200" y="14097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47950" y="24003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14097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0" name="Straight Connector 9"/>
            <p:cNvCxnSpPr>
              <a:stCxn id="7" idx="6"/>
              <a:endCxn id="9" idx="2"/>
            </p:cNvCxnSpPr>
            <p:nvPr/>
          </p:nvCxnSpPr>
          <p:spPr>
            <a:xfrm>
              <a:off x="2438400" y="1638300"/>
              <a:ext cx="9144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7"/>
              <a:endCxn id="9" idx="4"/>
            </p:cNvCxnSpPr>
            <p:nvPr/>
          </p:nvCxnSpPr>
          <p:spPr>
            <a:xfrm flipV="1">
              <a:off x="3038195" y="1866900"/>
              <a:ext cx="543205" cy="6003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4"/>
              <a:endCxn id="8" idx="1"/>
            </p:cNvCxnSpPr>
            <p:nvPr/>
          </p:nvCxnSpPr>
          <p:spPr>
            <a:xfrm>
              <a:off x="2209800" y="1866900"/>
              <a:ext cx="505105" cy="6003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32480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0" y="3248025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81400" y="5029200"/>
          <a:ext cx="12192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1828800"/>
          <a:ext cx="18796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(A,B)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181600" y="4343400"/>
          <a:ext cx="18669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B,C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71600" y="4295775"/>
          <a:ext cx="1866900" cy="119062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f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(A,C)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2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the arguments from the sum-product algorithm carry over</a:t>
            </a:r>
          </a:p>
          <a:p>
            <a:r>
              <a:rPr lang="en-US" dirty="0"/>
              <a:t>Same variable ordering heuristics can be applied</a:t>
            </a:r>
          </a:p>
          <a:p>
            <a:r>
              <a:rPr lang="en-US" dirty="0"/>
              <a:t>Message passing on a junction-tree structure can be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i="1" dirty="0"/>
              <a:t>Z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</a:t>
            </a:r>
            <a:r>
              <a:rPr lang="en-US" b="1" i="1" dirty="0"/>
              <a:t>E</a:t>
            </a:r>
            <a:r>
              <a:rPr lang="en-US" dirty="0">
                <a:sym typeface="Symbol"/>
              </a:rPr>
              <a:t></a:t>
            </a:r>
            <a:r>
              <a:rPr lang="en-US" b="1" i="1" dirty="0">
                <a:sym typeface="Symbol"/>
              </a:rPr>
              <a:t>Y</a:t>
            </a: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i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i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/>
              <a:t>z</a:t>
            </a:r>
            <a:r>
              <a:rPr lang="en-US" dirty="0"/>
              <a:t>, 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dirty="0"/>
              <a:t>We need to sum out </a:t>
            </a:r>
            <a:r>
              <a:rPr lang="en-US" b="1" i="1" dirty="0"/>
              <a:t>Z</a:t>
            </a:r>
          </a:p>
          <a:p>
            <a:r>
              <a:rPr lang="en-US" dirty="0"/>
              <a:t>Max-sum-product algorithm</a:t>
            </a:r>
          </a:p>
          <a:p>
            <a:pPr lvl="1"/>
            <a:r>
              <a:rPr lang="en-US" dirty="0"/>
              <a:t>First, eliminate </a:t>
            </a:r>
            <a:r>
              <a:rPr lang="en-US" b="1" i="1" dirty="0"/>
              <a:t>Z</a:t>
            </a:r>
            <a:r>
              <a:rPr lang="en-US" dirty="0"/>
              <a:t> using sum-product algorithm</a:t>
            </a:r>
          </a:p>
          <a:p>
            <a:pPr lvl="1"/>
            <a:r>
              <a:rPr lang="en-US" dirty="0"/>
              <a:t>Then, find MAP for </a:t>
            </a:r>
            <a:r>
              <a:rPr lang="en-US" b="1" i="1" dirty="0"/>
              <a:t>Y</a:t>
            </a:r>
            <a:r>
              <a:rPr lang="en-US" dirty="0"/>
              <a:t> using max-product algorithm</a:t>
            </a:r>
          </a:p>
          <a:p>
            <a:r>
              <a:rPr lang="en-US" dirty="0"/>
              <a:t>Unfortunately, max and sum cannot be interleaved</a:t>
            </a:r>
          </a:p>
          <a:p>
            <a:r>
              <a:rPr lang="en-US" dirty="0"/>
              <a:t>The variables are partitioned into three disjoint sets: </a:t>
            </a:r>
            <a:r>
              <a:rPr lang="en-US" b="1" i="1" dirty="0"/>
              <a:t>E</a:t>
            </a:r>
            <a:r>
              <a:rPr lang="en-US" dirty="0"/>
              <a:t>,</a:t>
            </a:r>
            <a:r>
              <a:rPr lang="en-US" b="1" i="1" dirty="0"/>
              <a:t> Z</a:t>
            </a:r>
            <a:r>
              <a:rPr lang="en-US" dirty="0"/>
              <a:t>,</a:t>
            </a:r>
            <a:r>
              <a:rPr lang="en-US" b="1" i="1" dirty="0"/>
              <a:t> Y</a:t>
            </a:r>
          </a:p>
          <a:p>
            <a:r>
              <a:rPr lang="en-US" dirty="0"/>
              <a:t>This partitioning limits which orders we can choose, as we can order only within </a:t>
            </a:r>
            <a:r>
              <a:rPr lang="en-US" b="1" i="1" dirty="0"/>
              <a:t>Z</a:t>
            </a:r>
            <a:r>
              <a:rPr lang="en-US" dirty="0"/>
              <a:t> and within </a:t>
            </a:r>
            <a:r>
              <a:rPr lang="en-US" b="1" i="1" dirty="0"/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are interested in multiple marginal/conditional probabilities</a:t>
            </a:r>
          </a:p>
          <a:p>
            <a:r>
              <a:rPr lang="en-US" dirty="0"/>
              <a:t>In variable elimination, we define our target upfront and then eliminate the others</a:t>
            </a:r>
          </a:p>
          <a:p>
            <a:r>
              <a:rPr lang="en-US" dirty="0"/>
              <a:t>If we need probabilities for other variables, there is no apparent way of reusing shared computations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In the student example, assume that I’m interested in P(G) and P(L). What are some of the shared computations?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4088429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2743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Calculate P(H) using variable elimination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65760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Now, calculate P(G) using variable elimination</a:t>
            </a:r>
          </a:p>
        </p:txBody>
      </p:sp>
    </p:spTree>
    <p:extLst>
      <p:ext uri="{BB962C8B-B14F-4D97-AF65-F5344CB8AC3E}">
        <p14:creationId xmlns:p14="http://schemas.microsoft.com/office/powerpoint/2010/main" val="26698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as graph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construct the moral graph</a:t>
            </a:r>
          </a:p>
          <a:p>
            <a:r>
              <a:rPr lang="en-US" dirty="0"/>
              <a:t>Then, eliminate variables so that each elimination introduces the fewest number of edges</a:t>
            </a:r>
          </a:p>
          <a:p>
            <a:r>
              <a:rPr lang="en-US" dirty="0"/>
              <a:t>Take note of the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moralize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7" y="1447800"/>
            <a:ext cx="4065523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434" y="1447060"/>
            <a:ext cx="4182997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5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Elimination order: H, G, F, C, B, D, E,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78280"/>
            <a:ext cx="4182997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41" y="1478280"/>
            <a:ext cx="4223315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6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cluster graph </a:t>
            </a:r>
            <a:r>
              <a:rPr lang="en-US" dirty="0">
                <a:latin typeface="Lucida Calligraphy" pitchFamily="66" charset="0"/>
              </a:rPr>
              <a:t>U</a:t>
            </a:r>
            <a:r>
              <a:rPr lang="en-US" dirty="0"/>
              <a:t> for a set of factors </a:t>
            </a:r>
            <a:r>
              <a:rPr lang="en-US" dirty="0">
                <a:sym typeface="Symbol"/>
              </a:rPr>
              <a:t></a:t>
            </a:r>
            <a:r>
              <a:rPr lang="en-US" dirty="0"/>
              <a:t> over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is an undirected graph, each of whose nodes are associated with a cluster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. </a:t>
            </a:r>
          </a:p>
          <a:p>
            <a:r>
              <a:rPr lang="en-US" dirty="0"/>
              <a:t>A cluster graph must be </a:t>
            </a:r>
            <a:r>
              <a:rPr lang="en-US" i="1" dirty="0"/>
              <a:t>family preserving </a:t>
            </a:r>
            <a:r>
              <a:rPr lang="en-US" dirty="0"/>
              <a:t>– each factor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</a:t>
            </a:r>
            <a:r>
              <a:rPr lang="en-US" dirty="0"/>
              <a:t> must be associated with a cluster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dirty="0"/>
              <a:t>denoted as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dirty="0"/>
              <a:t>), such that Scope[</a:t>
            </a:r>
            <a:r>
              <a:rPr lang="en-US" i="1" dirty="0">
                <a:sym typeface="Symbol"/>
              </a:rPr>
              <a:t></a:t>
            </a:r>
            <a:r>
              <a:rPr lang="en-US" dirty="0"/>
              <a:t>] </a:t>
            </a:r>
            <a:r>
              <a:rPr lang="en-US" dirty="0">
                <a:sym typeface="Symbol"/>
              </a:rPr>
              <a:t>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. </a:t>
            </a:r>
          </a:p>
          <a:p>
            <a:r>
              <a:rPr lang="en-US" dirty="0"/>
              <a:t>Each edge between a pair of clusters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b="1" i="1" dirty="0" err="1"/>
              <a:t>C</a:t>
            </a:r>
            <a:r>
              <a:rPr lang="en-US" i="1" baseline="-25000" dirty="0" err="1"/>
              <a:t>j</a:t>
            </a:r>
            <a:r>
              <a:rPr lang="en-US" dirty="0"/>
              <a:t> is associated with a </a:t>
            </a:r>
            <a:r>
              <a:rPr lang="en-US" i="1" dirty="0" err="1"/>
              <a:t>sepset</a:t>
            </a:r>
            <a:r>
              <a:rPr lang="en-US" dirty="0"/>
              <a:t> </a:t>
            </a:r>
            <a:r>
              <a:rPr lang="en-US" b="1" i="1" dirty="0" err="1"/>
              <a:t>S</a:t>
            </a:r>
            <a:r>
              <a:rPr lang="en-US" i="1" baseline="-25000" dirty="0" err="1"/>
              <a:t>ij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</a:t>
            </a:r>
            <a:r>
              <a:rPr lang="en-US" b="1" i="1" dirty="0" err="1"/>
              <a:t>C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elimination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the best order is NP-hard</a:t>
            </a:r>
          </a:p>
          <a:p>
            <a:pPr lvl="1"/>
            <a:r>
              <a:rPr lang="en-US" dirty="0"/>
              <a:t>Best = optimal time and space complexity</a:t>
            </a:r>
          </a:p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Min-neighbors</a:t>
            </a:r>
          </a:p>
          <a:p>
            <a:pPr lvl="1"/>
            <a:r>
              <a:rPr lang="en-US" dirty="0"/>
              <a:t>Min-fill</a:t>
            </a:r>
          </a:p>
          <a:p>
            <a:pPr lvl="1"/>
            <a:r>
              <a:rPr lang="en-US" dirty="0"/>
              <a:t>Weighted versions of min-neighbors and min-fill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intersection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latin typeface="Lucida Calligraphy" pitchFamily="66" charset="0"/>
              </a:rPr>
              <a:t>T</a:t>
            </a:r>
            <a:r>
              <a:rPr lang="en-US" dirty="0"/>
              <a:t> be a cluster tree. </a:t>
            </a:r>
            <a:r>
              <a:rPr lang="en-US" dirty="0">
                <a:latin typeface="Lucida Calligraphy" pitchFamily="66" charset="0"/>
              </a:rPr>
              <a:t>T</a:t>
            </a:r>
            <a:r>
              <a:rPr lang="en-US" dirty="0"/>
              <a:t> has </a:t>
            </a:r>
            <a:r>
              <a:rPr lang="en-US" i="1" dirty="0"/>
              <a:t>running intersection property </a:t>
            </a:r>
            <a:r>
              <a:rPr lang="en-US" dirty="0"/>
              <a:t>if, whenever there is a variable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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</a:t>
            </a:r>
            <a:r>
              <a:rPr lang="en-US" b="1" i="1" dirty="0" err="1"/>
              <a:t>C</a:t>
            </a:r>
            <a:r>
              <a:rPr lang="en-US" i="1" baseline="-25000" dirty="0" err="1"/>
              <a:t>j</a:t>
            </a:r>
            <a:r>
              <a:rPr lang="en-US" dirty="0"/>
              <a:t>, then </a:t>
            </a:r>
            <a:r>
              <a:rPr lang="en-US" i="1" dirty="0"/>
              <a:t>X</a:t>
            </a:r>
            <a:r>
              <a:rPr lang="en-US" dirty="0"/>
              <a:t> is also in every cluster in the unique path in </a:t>
            </a:r>
            <a:r>
              <a:rPr lang="en-US" dirty="0">
                <a:latin typeface="Lucida Calligraphy" pitchFamily="66" charset="0"/>
              </a:rPr>
              <a:t>T</a:t>
            </a:r>
            <a:r>
              <a:rPr lang="en-US" dirty="0"/>
              <a:t> between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b="1" i="1" dirty="0" err="1"/>
              <a:t>C</a:t>
            </a:r>
            <a:r>
              <a:rPr lang="en-US" i="1" baseline="-25000" dirty="0" err="1"/>
              <a:t>j</a:t>
            </a:r>
            <a:r>
              <a:rPr lang="en-US" i="1" dirty="0"/>
              <a:t>.</a:t>
            </a:r>
          </a:p>
          <a:p>
            <a:r>
              <a:rPr lang="en-US" dirty="0"/>
              <a:t>A cluster tree that satisfies the running intersection property is also called the </a:t>
            </a:r>
            <a:r>
              <a:rPr lang="en-US" i="1" dirty="0"/>
              <a:t>join/clique/junction tree</a:t>
            </a:r>
            <a:r>
              <a:rPr lang="en-US" dirty="0"/>
              <a:t>.</a:t>
            </a:r>
          </a:p>
          <a:p>
            <a:r>
              <a:rPr lang="en-US" b="1" dirty="0"/>
              <a:t>Theorem</a:t>
            </a:r>
            <a:r>
              <a:rPr lang="en-US" dirty="0"/>
              <a:t>: A cluster tree obtained through a run of variable elimination satisfies the running intersection property; that is, it is a clique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clique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669041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89" y="1371600"/>
            <a:ext cx="23012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67995" y="617220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P(H|E,G</a:t>
            </a:r>
            <a:r>
              <a:rPr lang="en-US" sz="14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98016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P(G|C)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9325" y="39505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P(C|A)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8943" y="364278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P(E|C)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617219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P(F|D,E)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8248" y="3959423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P(D|B)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7447" y="3609443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P(B|A)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2024" y="330168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P(A)</a:t>
            </a:r>
          </a:p>
        </p:txBody>
      </p:sp>
    </p:spTree>
    <p:extLst>
      <p:ext uri="{BB962C8B-B14F-4D97-AF65-F5344CB8AC3E}">
        <p14:creationId xmlns:p14="http://schemas.microsoft.com/office/powerpoint/2010/main" val="42247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clique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Moralize the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variable elimination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Eliminate the variables, noting the maximal cliques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cliques are the nodes of the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Until a tree is formed (i.e., n-1 edges are added)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Connect two disconnected components by a maximal size </a:t>
            </a:r>
            <a:r>
              <a:rPr lang="en-US" dirty="0" err="1"/>
              <a:t>sepset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1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Elimination order: H, G, F, C, B, D, E,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24" y="1523556"/>
            <a:ext cx="236773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519" y="1523556"/>
            <a:ext cx="239055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3" y="4419600"/>
            <a:ext cx="669041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556"/>
            <a:ext cx="23012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914400" y="5257800"/>
            <a:ext cx="5638800" cy="1020192"/>
            <a:chOff x="914400" y="5257800"/>
            <a:chExt cx="5638800" cy="1020192"/>
          </a:xfrm>
        </p:grpSpPr>
        <p:sp>
          <p:nvSpPr>
            <p:cNvPr id="3" name="Rectangle 2"/>
            <p:cNvSpPr/>
            <p:nvPr/>
          </p:nvSpPr>
          <p:spPr>
            <a:xfrm>
              <a:off x="914400" y="5334000"/>
              <a:ext cx="1844039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363592"/>
              <a:ext cx="1844039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9800" y="5257800"/>
              <a:ext cx="533400" cy="3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260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 elimination on junction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3" y="4419600"/>
            <a:ext cx="669041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14400" y="5257800"/>
            <a:ext cx="5638800" cy="1020192"/>
            <a:chOff x="914400" y="5257800"/>
            <a:chExt cx="5638800" cy="1020192"/>
          </a:xfrm>
        </p:grpSpPr>
        <p:sp>
          <p:nvSpPr>
            <p:cNvPr id="8" name="Rectangle 7"/>
            <p:cNvSpPr/>
            <p:nvPr/>
          </p:nvSpPr>
          <p:spPr>
            <a:xfrm>
              <a:off x="914400" y="5334000"/>
              <a:ext cx="1844039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5363592"/>
              <a:ext cx="1844039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5257800"/>
              <a:ext cx="533400" cy="33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556"/>
            <a:ext cx="23012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15595" y="627799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P(H|E,G</a:t>
            </a:r>
            <a:r>
              <a:rPr lang="en-US" sz="14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8568" y="398016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P(G|C)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86925" y="39949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P(C|A)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6543" y="364278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P(E|C)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623879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P(F|D,E)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9575" y="566691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P(D|B)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8774" y="5316931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P(B|A)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3351" y="5009172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P(A)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22225" y="5178623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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0" y="4160700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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1400" y="4188023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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1930" y="4112867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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9000" y="5254823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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5136" y="495002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5200" y="4870846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5419" y="4876800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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93018" y="520970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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58414" y="519709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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Eliminate C</a:t>
            </a:r>
          </a:p>
        </p:txBody>
      </p:sp>
    </p:spTree>
    <p:extLst>
      <p:ext uri="{BB962C8B-B14F-4D97-AF65-F5344CB8AC3E}">
        <p14:creationId xmlns:p14="http://schemas.microsoft.com/office/powerpoint/2010/main" val="29390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on junction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Clusters receive from and send messages to its neighbors</a:t>
            </a:r>
          </a:p>
          <a:p>
            <a:r>
              <a:rPr lang="en-US" dirty="0"/>
              <a:t>Each message pass consists of elimination of one or more variables</a:t>
            </a:r>
          </a:p>
          <a:p>
            <a:r>
              <a:rPr lang="en-US" dirty="0"/>
              <a:t>A cluster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is ready to send a message to its neighbor </a:t>
            </a:r>
            <a:r>
              <a:rPr lang="en-US" b="1" i="1" dirty="0" err="1"/>
              <a:t>C</a:t>
            </a:r>
            <a:r>
              <a:rPr lang="en-US" i="1" baseline="-25000" dirty="0" err="1"/>
              <a:t>j</a:t>
            </a:r>
            <a:r>
              <a:rPr lang="en-US" dirty="0"/>
              <a:t>, when it receives messages from its </a:t>
            </a:r>
            <a:r>
              <a:rPr lang="en-US" i="1" dirty="0"/>
              <a:t>all other</a:t>
            </a:r>
            <a:r>
              <a:rPr lang="en-US" dirty="0"/>
              <a:t> neighbors</a:t>
            </a:r>
          </a:p>
          <a:p>
            <a:r>
              <a:rPr lang="en-US" dirty="0"/>
              <a:t>A message from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to </a:t>
            </a:r>
            <a:r>
              <a:rPr lang="en-US" b="1" i="1" dirty="0" err="1"/>
              <a:t>C</a:t>
            </a:r>
            <a:r>
              <a:rPr lang="en-US" i="1" baseline="-25000" dirty="0" err="1"/>
              <a:t>j</a:t>
            </a:r>
            <a:r>
              <a:rPr lang="en-US" dirty="0"/>
              <a:t> is computed as follows</a:t>
            </a:r>
          </a:p>
          <a:p>
            <a:pPr lvl="1"/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multiples all the factors assigned to it, and all the messages it received from its </a:t>
            </a:r>
            <a:r>
              <a:rPr lang="en-US" i="1" dirty="0"/>
              <a:t>other</a:t>
            </a:r>
            <a:r>
              <a:rPr lang="en-US" dirty="0"/>
              <a:t> neighbors</a:t>
            </a:r>
          </a:p>
          <a:p>
            <a:pPr lvl="1"/>
            <a:r>
              <a:rPr lang="en-US" dirty="0"/>
              <a:t>It sums out </a:t>
            </a:r>
            <a:r>
              <a:rPr lang="en-US" b="1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\ </a:t>
            </a:r>
            <a:r>
              <a:rPr lang="en-US" b="1" i="1" dirty="0" err="1"/>
              <a:t>S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2362200"/>
          <a:ext cx="703942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533400" progId="Equation.DSMT4">
                  <p:embed/>
                </p:oleObj>
              </mc:Choice>
              <mc:Fallback>
                <p:oleObj name="Equation" r:id="rId2" imgW="2463800" imgH="533400" progId="Equation.DSMT4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7039429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62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423988" y="2362200"/>
                <a:ext cx="5815012" cy="213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423988" y="2362200"/>
                <a:ext cx="5815012" cy="213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382000" cy="800100"/>
          </a:xfrm>
        </p:spPr>
        <p:txBody>
          <a:bodyPr/>
          <a:lstStyle/>
          <a:p>
            <a:r>
              <a:rPr lang="en-US" dirty="0"/>
              <a:t>Irrelevant nodes in 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Calligraphy" pitchFamily="66" charset="0"/>
              </a:rPr>
              <a:t>X: </a:t>
            </a:r>
            <a:r>
              <a:rPr lang="en-US" dirty="0"/>
              <a:t>all variables, </a:t>
            </a:r>
            <a:r>
              <a:rPr lang="en-US" b="1" i="1" dirty="0"/>
              <a:t>Y</a:t>
            </a:r>
            <a:r>
              <a:rPr lang="en-US" dirty="0"/>
              <a:t>:</a:t>
            </a:r>
            <a:r>
              <a:rPr lang="en-US" b="1" i="1" dirty="0"/>
              <a:t> </a:t>
            </a:r>
            <a:r>
              <a:rPr lang="en-US" dirty="0"/>
              <a:t>query variables,</a:t>
            </a:r>
            <a:r>
              <a:rPr lang="en-US" b="1" i="1" dirty="0"/>
              <a:t> E</a:t>
            </a:r>
            <a:r>
              <a:rPr lang="en-US" dirty="0"/>
              <a:t>: evidence variables, </a:t>
            </a:r>
            <a:r>
              <a:rPr lang="en-US" b="1" i="1" dirty="0"/>
              <a:t>W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– </a:t>
            </a:r>
            <a:r>
              <a:rPr lang="en-US" b="1" i="1" dirty="0"/>
              <a:t>Y</a:t>
            </a:r>
            <a:r>
              <a:rPr lang="en-US" dirty="0"/>
              <a:t> – </a:t>
            </a:r>
            <a:r>
              <a:rPr lang="en-US" b="1" i="1" dirty="0"/>
              <a:t>E</a:t>
            </a:r>
            <a:r>
              <a:rPr lang="en-US" dirty="0"/>
              <a:t>: remaining variables</a:t>
            </a:r>
          </a:p>
          <a:p>
            <a:r>
              <a:rPr lang="en-US" dirty="0"/>
              <a:t>A node 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>
                <a:sym typeface="Symbol"/>
              </a:rPr>
              <a:t></a:t>
            </a:r>
            <a:r>
              <a:rPr lang="en-US" b="1" i="1" dirty="0" err="1"/>
              <a:t>W</a:t>
            </a:r>
            <a:r>
              <a:rPr lang="en-US" dirty="0"/>
              <a:t> is irrelevant for the query 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if it can be removed from the network without effecting the value of 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dirty="0"/>
              <a:t>Obvious: 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Z</a:t>
            </a:r>
            <a:r>
              <a:rPr lang="en-US" dirty="0">
                <a:sym typeface="Symbol"/>
              </a:rPr>
              <a:t></a:t>
            </a:r>
            <a:r>
              <a:rPr lang="en-US" b="1" i="1" dirty="0"/>
              <a:t>W</a:t>
            </a:r>
            <a:r>
              <a:rPr lang="en-US" dirty="0"/>
              <a:t> is d-separated from </a:t>
            </a:r>
            <a:r>
              <a:rPr lang="en-US" b="1" i="1" dirty="0"/>
              <a:t>Y</a:t>
            </a:r>
            <a:r>
              <a:rPr lang="en-US" dirty="0"/>
              <a:t> given </a:t>
            </a:r>
            <a:r>
              <a:rPr lang="en-US" b="1" i="1" dirty="0"/>
              <a:t>E</a:t>
            </a:r>
            <a:r>
              <a:rPr lang="en-US" dirty="0"/>
              <a:t>, then </a:t>
            </a:r>
            <a:r>
              <a:rPr lang="en-US" b="1" i="1" dirty="0"/>
              <a:t>Z</a:t>
            </a:r>
            <a:r>
              <a:rPr lang="en-US" dirty="0"/>
              <a:t> is irrelevant</a:t>
            </a:r>
          </a:p>
          <a:p>
            <a:r>
              <a:rPr lang="en-US" dirty="0"/>
              <a:t>Perhaps less obvious:</a:t>
            </a:r>
          </a:p>
          <a:p>
            <a:pPr lvl="1"/>
            <a:r>
              <a:rPr lang="en-US" dirty="0"/>
              <a:t>Let </a:t>
            </a:r>
            <a:r>
              <a:rPr lang="en-US" b="1" i="1" dirty="0"/>
              <a:t>Z</a:t>
            </a:r>
            <a:r>
              <a:rPr lang="en-US" dirty="0"/>
              <a:t> be ancestors of </a:t>
            </a:r>
            <a:r>
              <a:rPr lang="en-US" b="1" i="1" dirty="0"/>
              <a:t>Y</a:t>
            </a:r>
            <a:r>
              <a:rPr lang="en-US" dirty="0">
                <a:sym typeface="Symbol"/>
              </a:rPr>
              <a:t></a:t>
            </a:r>
            <a:r>
              <a:rPr lang="en-US" b="1" i="1" dirty="0"/>
              <a:t>E</a:t>
            </a:r>
            <a:r>
              <a:rPr lang="en-US" dirty="0"/>
              <a:t>. Then </a:t>
            </a:r>
            <a:r>
              <a:rPr lang="en-US" b="1" i="1" dirty="0"/>
              <a:t>W </a:t>
            </a:r>
            <a:r>
              <a:rPr lang="en-US" dirty="0"/>
              <a:t>\ </a:t>
            </a:r>
            <a:r>
              <a:rPr lang="en-US" b="1" i="1" dirty="0"/>
              <a:t>Z</a:t>
            </a:r>
            <a:r>
              <a:rPr lang="en-US" dirty="0"/>
              <a:t> is irrelevant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variables: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, evidence variables: </a:t>
            </a:r>
            <a:r>
              <a:rPr lang="en-US" b="1" i="1" dirty="0"/>
              <a:t>E </a:t>
            </a:r>
            <a:endParaRPr lang="en-US" dirty="0"/>
          </a:p>
          <a:p>
            <a:r>
              <a:rPr lang="en-US" b="1" dirty="0"/>
              <a:t>Probability query</a:t>
            </a:r>
          </a:p>
          <a:p>
            <a:pPr lvl="1"/>
            <a:r>
              <a:rPr lang="en-US" dirty="0"/>
              <a:t>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b="1" dirty="0"/>
              <a:t>MAP query</a:t>
            </a:r>
          </a:p>
          <a:p>
            <a:pPr lvl="1"/>
            <a:r>
              <a:rPr lang="en-US" b="1" i="1" dirty="0"/>
              <a:t>W</a:t>
            </a:r>
            <a:r>
              <a:rPr lang="en-US" b="1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b="1" dirty="0"/>
              <a:t> \ </a:t>
            </a:r>
            <a:r>
              <a:rPr lang="en-US" b="1" i="1" dirty="0"/>
              <a:t>E</a:t>
            </a:r>
            <a:r>
              <a:rPr lang="en-US" b="1" dirty="0"/>
              <a:t> </a:t>
            </a:r>
            <a:r>
              <a:rPr lang="en-US" dirty="0"/>
              <a:t>(i.e., all the non-evidence variables)</a:t>
            </a:r>
          </a:p>
          <a:p>
            <a:pPr lvl="1"/>
            <a:r>
              <a:rPr lang="en-US" dirty="0" err="1"/>
              <a:t>MAP|</a:t>
            </a:r>
            <a:r>
              <a:rPr lang="en-US" b="1" i="1" dirty="0" err="1"/>
              <a:t>e</a:t>
            </a:r>
            <a:r>
              <a:rPr lang="en-US" dirty="0"/>
              <a:t> = </a:t>
            </a:r>
            <a:r>
              <a:rPr lang="en-US" dirty="0" err="1"/>
              <a:t>argmax</a:t>
            </a:r>
            <a:r>
              <a:rPr lang="en-US" b="1" i="1" baseline="-25000" dirty="0" err="1"/>
              <a:t>w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w</a:t>
            </a:r>
            <a:r>
              <a:rPr lang="en-US" dirty="0" err="1"/>
              <a:t>,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i="1" dirty="0"/>
              <a:t>Z</a:t>
            </a:r>
            <a:r>
              <a:rPr lang="en-US" dirty="0"/>
              <a:t> =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</a:t>
            </a:r>
            <a:r>
              <a:rPr lang="en-US" b="1" i="1" dirty="0" err="1"/>
              <a:t>E</a:t>
            </a:r>
            <a:r>
              <a:rPr lang="en-US" dirty="0" err="1">
                <a:sym typeface="Symbol"/>
              </a:rPr>
              <a:t></a:t>
            </a:r>
            <a:r>
              <a:rPr lang="en-US" b="1" i="1" dirty="0" err="1">
                <a:sym typeface="Symbol"/>
              </a:rPr>
              <a:t>Y</a:t>
            </a:r>
            <a:endParaRPr lang="en-US" b="1" i="1" dirty="0">
              <a:sym typeface="Symbol"/>
            </a:endParaRPr>
          </a:p>
          <a:p>
            <a:pPr lvl="1"/>
            <a:r>
              <a:rPr lang="en-US" dirty="0"/>
              <a:t>MAP(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i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i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i="1" dirty="0"/>
              <a:t>z</a:t>
            </a:r>
            <a:r>
              <a:rPr lang="en-US" dirty="0"/>
              <a:t>, </a:t>
            </a:r>
            <a:r>
              <a:rPr lang="en-US" b="1" i="1" dirty="0" err="1"/>
              <a:t>y</a:t>
            </a:r>
            <a:r>
              <a:rPr lang="en-US" dirty="0" err="1"/>
              <a:t>|</a:t>
            </a:r>
            <a:r>
              <a:rPr lang="en-US" b="1" i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 for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elimination works by multiplying and summing</a:t>
            </a:r>
          </a:p>
          <a:p>
            <a:r>
              <a:rPr lang="en-US" dirty="0"/>
              <a:t>It’s also called </a:t>
            </a:r>
            <a:r>
              <a:rPr lang="en-US" i="1" dirty="0"/>
              <a:t>sum-product</a:t>
            </a:r>
            <a:r>
              <a:rPr lang="en-US" dirty="0"/>
              <a:t> algorithm</a:t>
            </a:r>
          </a:p>
          <a:p>
            <a:r>
              <a:rPr lang="en-US" dirty="0"/>
              <a:t>We can use the same technique for MAP, if we replace the sum operator with a max operator</a:t>
            </a:r>
          </a:p>
          <a:p>
            <a:r>
              <a:rPr lang="en-US" dirty="0"/>
              <a:t>The algorithm is called </a:t>
            </a:r>
            <a:r>
              <a:rPr lang="en-US" i="1" dirty="0"/>
              <a:t>max-product</a:t>
            </a:r>
          </a:p>
          <a:p>
            <a:r>
              <a:rPr lang="en-US" dirty="0"/>
              <a:t>A few differences</a:t>
            </a:r>
          </a:p>
          <a:p>
            <a:pPr lvl="1"/>
            <a:r>
              <a:rPr lang="en-US" dirty="0"/>
              <a:t>Sum is replaced with max</a:t>
            </a:r>
          </a:p>
          <a:p>
            <a:pPr lvl="1"/>
            <a:r>
              <a:rPr lang="en-US" dirty="0"/>
              <a:t>All variables (except evidence) are eliminated</a:t>
            </a:r>
          </a:p>
          <a:p>
            <a:pPr lvl="1"/>
            <a:r>
              <a:rPr lang="en-US" dirty="0"/>
              <a:t>We need to trace back our steps to find the MAP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231677-9A2A-4DFA-2575-9ADBC93606F6}"/>
                  </a:ext>
                </a:extLst>
              </p14:cNvPr>
              <p14:cNvContentPartPr/>
              <p14:nvPr/>
            </p14:nvContentPartPr>
            <p14:xfrm>
              <a:off x="4768920" y="1961640"/>
              <a:ext cx="3441240" cy="2432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231677-9A2A-4DFA-2575-9ADBC93606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560" y="1952280"/>
                <a:ext cx="3459960" cy="24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variables</a:t>
            </a:r>
          </a:p>
          <a:p>
            <a:r>
              <a:rPr lang="en-US" dirty="0"/>
              <a:t>Student network</a:t>
            </a:r>
          </a:p>
          <a:p>
            <a:r>
              <a:rPr lang="en-US" dirty="0"/>
              <a:t>Markov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0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i="1" dirty="0">
                <a:sym typeface="Symbol"/>
              </a:rPr>
              <a:t>B</a:t>
            </a:r>
          </a:p>
          <a:p>
            <a:r>
              <a:rPr lang="en-US" dirty="0">
                <a:sym typeface="Symbol"/>
              </a:rPr>
              <a:t>Parameters</a:t>
            </a: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= [0.4; 0.6]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</a:t>
            </a:r>
            <a:r>
              <a:rPr lang="en-US" dirty="0">
                <a:sym typeface="Symbol"/>
              </a:rPr>
              <a:t>|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) = [0.8; 0.2]</a:t>
            </a:r>
            <a:endParaRPr lang="en-US" i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P(</a:t>
            </a:r>
            <a:r>
              <a:rPr lang="en-US" i="1" dirty="0">
                <a:sym typeface="Symbol"/>
              </a:rPr>
              <a:t>B|A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) = [0.3; 0.7]</a:t>
            </a:r>
            <a:endParaRPr lang="en-US" i="1" dirty="0">
              <a:sym typeface="Symbol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MAP 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MAP|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t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MAP|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t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on the student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630" y="1600200"/>
            <a:ext cx="6141829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22" y="3654623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274" y="397570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0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52" y="428643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396" y="4597165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1947" y="1691055"/>
            <a:ext cx="202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MAP ?</a:t>
            </a:r>
          </a:p>
          <a:p>
            <a:pPr marL="168275" indent="-168275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MAP | G=g</a:t>
            </a:r>
            <a:r>
              <a:rPr lang="en-US" sz="1600" baseline="30000" dirty="0">
                <a:solidFill>
                  <a:srgbClr val="FF0000"/>
                </a:solidFill>
                <a:latin typeface="Comic Sans MS" pitchFamily="66" charset="0"/>
              </a:rPr>
              <a:t>1 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7508" y="615457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7508" y="5837069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7508" y="5527223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E0FF60-AB08-43B3-8413-F0520CB30A69}"/>
              </a:ext>
            </a:extLst>
          </p:cNvPr>
          <p:cNvSpPr/>
          <p:nvPr/>
        </p:nvSpPr>
        <p:spPr>
          <a:xfrm>
            <a:off x="3733800" y="2514600"/>
            <a:ext cx="1143000" cy="38100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</p:spTree>
    <p:extLst>
      <p:ext uri="{BB962C8B-B14F-4D97-AF65-F5344CB8AC3E}">
        <p14:creationId xmlns:p14="http://schemas.microsoft.com/office/powerpoint/2010/main" val="7352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14308</TotalTime>
  <Words>1622</Words>
  <Application>Microsoft Macintosh PowerPoint</Application>
  <PresentationFormat>On-screen Show (4:3)</PresentationFormat>
  <Paragraphs>272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Comic Sans MS</vt:lpstr>
      <vt:lpstr>Courier New</vt:lpstr>
      <vt:lpstr>Lucida Calligraphy</vt:lpstr>
      <vt:lpstr>Symbol</vt:lpstr>
      <vt:lpstr>Verdana</vt:lpstr>
      <vt:lpstr>Wingdings</vt:lpstr>
      <vt:lpstr>WPI</vt:lpstr>
      <vt:lpstr>Equation</vt:lpstr>
      <vt:lpstr>CS583 Probabilistic Graphical Models</vt:lpstr>
      <vt:lpstr>Finding good elimination orderings</vt:lpstr>
      <vt:lpstr>Irrelevant nodes in Bayesian networks</vt:lpstr>
      <vt:lpstr>MAP Queries</vt:lpstr>
      <vt:lpstr>Querying a distribution</vt:lpstr>
      <vt:lpstr>Variable elimination for MAP</vt:lpstr>
      <vt:lpstr>Examples</vt:lpstr>
      <vt:lpstr>Two variables</vt:lpstr>
      <vt:lpstr>MAP on the student network</vt:lpstr>
      <vt:lpstr>MAP on a Markov network</vt:lpstr>
      <vt:lpstr>Complexity</vt:lpstr>
      <vt:lpstr>Marginal Map</vt:lpstr>
      <vt:lpstr>Junction Trees</vt:lpstr>
      <vt:lpstr>Motivation</vt:lpstr>
      <vt:lpstr>Example</vt:lpstr>
      <vt:lpstr>Variable elimination as graph transformation</vt:lpstr>
      <vt:lpstr>Example - moralize</vt:lpstr>
      <vt:lpstr>Elimination order: H, G, F, C, B, D, E, A</vt:lpstr>
      <vt:lpstr>Cluster graph</vt:lpstr>
      <vt:lpstr>Running intersection property</vt:lpstr>
      <vt:lpstr>Example clique tree</vt:lpstr>
      <vt:lpstr>Construct a clique tree</vt:lpstr>
      <vt:lpstr>Elimination order: H, G, F, C, B, D, E, A</vt:lpstr>
      <vt:lpstr>Variable elimination on junction tree</vt:lpstr>
      <vt:lpstr>Message passing on junction tree</vt:lpstr>
      <vt:lpstr>A message</vt:lpstr>
      <vt:lpstr>Belief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297</cp:revision>
  <dcterms:created xsi:type="dcterms:W3CDTF">2011-08-15T21:03:01Z</dcterms:created>
  <dcterms:modified xsi:type="dcterms:W3CDTF">2024-02-08T22:59:22Z</dcterms:modified>
</cp:coreProperties>
</file>